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notesSlides/notesSlide265.xml" ContentType="application/vnd.openxmlformats-officedocument.presentationml.notesSlide+xml"/>
  <Override PartName="/ppt/notesSlides/notesSlide27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Default Extension="gif" ContentType="image/gif"/>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notesSlides/notesSlide27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notesSlides/notesSlide270.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notesSlides/notesSlide279.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9"/>
  </p:notesMasterIdLst>
  <p:sldIdLst>
    <p:sldId id="256" r:id="rId2"/>
    <p:sldId id="523" r:id="rId3"/>
    <p:sldId id="257" r:id="rId4"/>
    <p:sldId id="258" r:id="rId5"/>
    <p:sldId id="259" r:id="rId6"/>
    <p:sldId id="260" r:id="rId7"/>
    <p:sldId id="261" r:id="rId8"/>
    <p:sldId id="535" r:id="rId9"/>
    <p:sldId id="263" r:id="rId10"/>
    <p:sldId id="264" r:id="rId11"/>
    <p:sldId id="265" r:id="rId12"/>
    <p:sldId id="266" r:id="rId13"/>
    <p:sldId id="267" r:id="rId14"/>
    <p:sldId id="268" r:id="rId15"/>
    <p:sldId id="461" r:id="rId16"/>
    <p:sldId id="269" r:id="rId17"/>
    <p:sldId id="536" r:id="rId18"/>
    <p:sldId id="559"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 id="609" r:id="rId69"/>
    <p:sldId id="610" r:id="rId70"/>
    <p:sldId id="611" r:id="rId71"/>
    <p:sldId id="612" r:id="rId72"/>
    <p:sldId id="613" r:id="rId73"/>
    <p:sldId id="614" r:id="rId74"/>
    <p:sldId id="615" r:id="rId75"/>
    <p:sldId id="616" r:id="rId76"/>
    <p:sldId id="617" r:id="rId77"/>
    <p:sldId id="618" r:id="rId78"/>
    <p:sldId id="619" r:id="rId79"/>
    <p:sldId id="620" r:id="rId80"/>
    <p:sldId id="621" r:id="rId81"/>
    <p:sldId id="280" r:id="rId82"/>
    <p:sldId id="550" r:id="rId83"/>
    <p:sldId id="551" r:id="rId84"/>
    <p:sldId id="281" r:id="rId85"/>
    <p:sldId id="282" r:id="rId86"/>
    <p:sldId id="283" r:id="rId87"/>
    <p:sldId id="284" r:id="rId88"/>
    <p:sldId id="285" r:id="rId89"/>
    <p:sldId id="286" r:id="rId90"/>
    <p:sldId id="287" r:id="rId91"/>
    <p:sldId id="288" r:id="rId92"/>
    <p:sldId id="289" r:id="rId93"/>
    <p:sldId id="290" r:id="rId94"/>
    <p:sldId id="291" r:id="rId95"/>
    <p:sldId id="292" r:id="rId96"/>
    <p:sldId id="293" r:id="rId97"/>
    <p:sldId id="294" r:id="rId98"/>
    <p:sldId id="295" r:id="rId99"/>
    <p:sldId id="296" r:id="rId100"/>
    <p:sldId id="297" r:id="rId101"/>
    <p:sldId id="299" r:id="rId102"/>
    <p:sldId id="300" r:id="rId103"/>
    <p:sldId id="301" r:id="rId104"/>
    <p:sldId id="622" r:id="rId105"/>
    <p:sldId id="623" r:id="rId106"/>
    <p:sldId id="624" r:id="rId107"/>
    <p:sldId id="625" r:id="rId108"/>
    <p:sldId id="626" r:id="rId109"/>
    <p:sldId id="627" r:id="rId110"/>
    <p:sldId id="628" r:id="rId111"/>
    <p:sldId id="629" r:id="rId112"/>
    <p:sldId id="630" r:id="rId113"/>
    <p:sldId id="631" r:id="rId114"/>
    <p:sldId id="632" r:id="rId115"/>
    <p:sldId id="633" r:id="rId116"/>
    <p:sldId id="634" r:id="rId117"/>
    <p:sldId id="635" r:id="rId118"/>
    <p:sldId id="636" r:id="rId119"/>
    <p:sldId id="637" r:id="rId120"/>
    <p:sldId id="638" r:id="rId121"/>
    <p:sldId id="639" r:id="rId122"/>
    <p:sldId id="640" r:id="rId123"/>
    <p:sldId id="641" r:id="rId124"/>
    <p:sldId id="642" r:id="rId125"/>
    <p:sldId id="643" r:id="rId126"/>
    <p:sldId id="644" r:id="rId127"/>
    <p:sldId id="645" r:id="rId128"/>
    <p:sldId id="646" r:id="rId129"/>
    <p:sldId id="647" r:id="rId130"/>
    <p:sldId id="648" r:id="rId131"/>
    <p:sldId id="649" r:id="rId132"/>
    <p:sldId id="650" r:id="rId133"/>
    <p:sldId id="651" r:id="rId134"/>
    <p:sldId id="652" r:id="rId135"/>
    <p:sldId id="653" r:id="rId136"/>
    <p:sldId id="654" r:id="rId137"/>
    <p:sldId id="655" r:id="rId138"/>
    <p:sldId id="656" r:id="rId139"/>
    <p:sldId id="657" r:id="rId140"/>
    <p:sldId id="658" r:id="rId141"/>
    <p:sldId id="659" r:id="rId142"/>
    <p:sldId id="660" r:id="rId143"/>
    <p:sldId id="661" r:id="rId144"/>
    <p:sldId id="332" r:id="rId145"/>
    <p:sldId id="333" r:id="rId146"/>
    <p:sldId id="334" r:id="rId147"/>
    <p:sldId id="462" r:id="rId148"/>
    <p:sldId id="335" r:id="rId149"/>
    <p:sldId id="539" r:id="rId150"/>
    <p:sldId id="336" r:id="rId151"/>
    <p:sldId id="337" r:id="rId152"/>
    <p:sldId id="338" r:id="rId153"/>
    <p:sldId id="339" r:id="rId154"/>
    <p:sldId id="340" r:id="rId155"/>
    <p:sldId id="341" r:id="rId156"/>
    <p:sldId id="457" r:id="rId157"/>
    <p:sldId id="342" r:id="rId158"/>
    <p:sldId id="343" r:id="rId159"/>
    <p:sldId id="344" r:id="rId160"/>
    <p:sldId id="345" r:id="rId161"/>
    <p:sldId id="346" r:id="rId162"/>
    <p:sldId id="347" r:id="rId163"/>
    <p:sldId id="348" r:id="rId164"/>
    <p:sldId id="349" r:id="rId165"/>
    <p:sldId id="350" r:id="rId166"/>
    <p:sldId id="351" r:id="rId167"/>
    <p:sldId id="352" r:id="rId168"/>
    <p:sldId id="353" r:id="rId169"/>
    <p:sldId id="354" r:id="rId170"/>
    <p:sldId id="662" r:id="rId171"/>
    <p:sldId id="663" r:id="rId172"/>
    <p:sldId id="664" r:id="rId173"/>
    <p:sldId id="355" r:id="rId174"/>
    <p:sldId id="368" r:id="rId175"/>
    <p:sldId id="369" r:id="rId176"/>
    <p:sldId id="544" r:id="rId177"/>
    <p:sldId id="399" r:id="rId178"/>
    <p:sldId id="400" r:id="rId179"/>
    <p:sldId id="401" r:id="rId180"/>
    <p:sldId id="402" r:id="rId181"/>
    <p:sldId id="403" r:id="rId182"/>
    <p:sldId id="404" r:id="rId183"/>
    <p:sldId id="405" r:id="rId184"/>
    <p:sldId id="406" r:id="rId185"/>
    <p:sldId id="407" r:id="rId186"/>
    <p:sldId id="408" r:id="rId187"/>
    <p:sldId id="410" r:id="rId188"/>
    <p:sldId id="411" r:id="rId189"/>
    <p:sldId id="412" r:id="rId190"/>
    <p:sldId id="413" r:id="rId191"/>
    <p:sldId id="414" r:id="rId192"/>
    <p:sldId id="415" r:id="rId193"/>
    <p:sldId id="416" r:id="rId194"/>
    <p:sldId id="417" r:id="rId195"/>
    <p:sldId id="418" r:id="rId196"/>
    <p:sldId id="419" r:id="rId197"/>
    <p:sldId id="420" r:id="rId198"/>
    <p:sldId id="421" r:id="rId199"/>
    <p:sldId id="422" r:id="rId200"/>
    <p:sldId id="423" r:id="rId201"/>
    <p:sldId id="424" r:id="rId202"/>
    <p:sldId id="425" r:id="rId203"/>
    <p:sldId id="426" r:id="rId204"/>
    <p:sldId id="427" r:id="rId205"/>
    <p:sldId id="428" r:id="rId206"/>
    <p:sldId id="429" r:id="rId207"/>
    <p:sldId id="430" r:id="rId208"/>
    <p:sldId id="431" r:id="rId209"/>
    <p:sldId id="432" r:id="rId210"/>
    <p:sldId id="433" r:id="rId211"/>
    <p:sldId id="434" r:id="rId212"/>
    <p:sldId id="435" r:id="rId213"/>
    <p:sldId id="436" r:id="rId214"/>
    <p:sldId id="437" r:id="rId215"/>
    <p:sldId id="438" r:id="rId216"/>
    <p:sldId id="439" r:id="rId217"/>
    <p:sldId id="440" r:id="rId218"/>
    <p:sldId id="441" r:id="rId219"/>
    <p:sldId id="442" r:id="rId220"/>
    <p:sldId id="443" r:id="rId221"/>
    <p:sldId id="444" r:id="rId222"/>
    <p:sldId id="445" r:id="rId223"/>
    <p:sldId id="446" r:id="rId224"/>
    <p:sldId id="447" r:id="rId225"/>
    <p:sldId id="448" r:id="rId226"/>
    <p:sldId id="449" r:id="rId227"/>
    <p:sldId id="450" r:id="rId228"/>
    <p:sldId id="451" r:id="rId229"/>
    <p:sldId id="452" r:id="rId230"/>
    <p:sldId id="453" r:id="rId231"/>
    <p:sldId id="454" r:id="rId232"/>
    <p:sldId id="496" r:id="rId233"/>
    <p:sldId id="497" r:id="rId234"/>
    <p:sldId id="465" r:id="rId235"/>
    <p:sldId id="466" r:id="rId236"/>
    <p:sldId id="467" r:id="rId237"/>
    <p:sldId id="468" r:id="rId238"/>
    <p:sldId id="469" r:id="rId239"/>
    <p:sldId id="495" r:id="rId240"/>
    <p:sldId id="470" r:id="rId241"/>
    <p:sldId id="471" r:id="rId242"/>
    <p:sldId id="472" r:id="rId243"/>
    <p:sldId id="473" r:id="rId244"/>
    <p:sldId id="474" r:id="rId245"/>
    <p:sldId id="475" r:id="rId246"/>
    <p:sldId id="476" r:id="rId247"/>
    <p:sldId id="477" r:id="rId248"/>
    <p:sldId id="478" r:id="rId249"/>
    <p:sldId id="479" r:id="rId250"/>
    <p:sldId id="480" r:id="rId251"/>
    <p:sldId id="481" r:id="rId252"/>
    <p:sldId id="482" r:id="rId253"/>
    <p:sldId id="483" r:id="rId254"/>
    <p:sldId id="484" r:id="rId255"/>
    <p:sldId id="485" r:id="rId256"/>
    <p:sldId id="486" r:id="rId257"/>
    <p:sldId id="487" r:id="rId258"/>
    <p:sldId id="488" r:id="rId259"/>
    <p:sldId id="489" r:id="rId260"/>
    <p:sldId id="490" r:id="rId261"/>
    <p:sldId id="491" r:id="rId262"/>
    <p:sldId id="492" r:id="rId263"/>
    <p:sldId id="493" r:id="rId264"/>
    <p:sldId id="510" r:id="rId265"/>
    <p:sldId id="511" r:id="rId266"/>
    <p:sldId id="512" r:id="rId267"/>
    <p:sldId id="513" r:id="rId268"/>
    <p:sldId id="514" r:id="rId269"/>
    <p:sldId id="515" r:id="rId270"/>
    <p:sldId id="516" r:id="rId271"/>
    <p:sldId id="517" r:id="rId272"/>
    <p:sldId id="518" r:id="rId273"/>
    <p:sldId id="519" r:id="rId274"/>
    <p:sldId id="520" r:id="rId275"/>
    <p:sldId id="521" r:id="rId276"/>
    <p:sldId id="522" r:id="rId277"/>
    <p:sldId id="502" r:id="rId278"/>
    <p:sldId id="524" r:id="rId279"/>
    <p:sldId id="529" r:id="rId280"/>
    <p:sldId id="525" r:id="rId281"/>
    <p:sldId id="526" r:id="rId282"/>
    <p:sldId id="527" r:id="rId283"/>
    <p:sldId id="528" r:id="rId284"/>
    <p:sldId id="552" r:id="rId285"/>
    <p:sldId id="553" r:id="rId286"/>
    <p:sldId id="532" r:id="rId287"/>
    <p:sldId id="558" r:id="rId288"/>
  </p:sldIdLst>
  <p:sldSz cx="9144000" cy="5143500" type="screen16x9"/>
  <p:notesSz cx="6858000" cy="9144000"/>
  <p:embeddedFontLst>
    <p:embeddedFont>
      <p:font typeface="Roboto" charset="0"/>
      <p:regular r:id="rId290"/>
      <p:bold r:id="rId291"/>
      <p:italic r:id="rId292"/>
      <p:boldItalic r:id="rId293"/>
    </p:embeddedFont>
    <p:embeddedFont>
      <p:font typeface="Calibri" pitchFamily="34" charset="0"/>
      <p:regular r:id="rId294"/>
      <p:bold r:id="rId295"/>
      <p:italic r:id="rId296"/>
      <p:boldItalic r:id="rId297"/>
    </p:embeddedFont>
    <p:embeddedFont>
      <p:font typeface="David" pitchFamily="2" charset="-79"/>
      <p:regular r:id="rId298"/>
      <p:bold r:id="rId299"/>
    </p:embeddedFont>
    <p:embeddedFont>
      <p:font typeface="Arial Unicode MS" pitchFamily="34" charset="-128"/>
      <p:regular r:id="rId3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223DBF9-E6C6-4AA8-B193-31598DDAF621}">
  <a:tblStyle styleId="{D223DBF9-E6C6-4AA8-B193-31598DDAF6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17459AE-A2A5-4A4D-B781-6730E3E29EF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5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font" Target="fonts/font10.fntdata"/><Relationship Id="rId303"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font" Target="fonts/font1.fntdata"/><Relationship Id="rId304"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font" Target="fonts/font2.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font" Target="fonts/font3.fntdata"/><Relationship Id="rId297" Type="http://schemas.openxmlformats.org/officeDocument/2006/relationships/font" Target="fonts/font8.fntdata"/><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font" Target="fonts/font9.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font" Target="fonts/font4.fntdata"/><Relationship Id="rId30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font" Target="fonts/font5.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font" Target="fonts/font6.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font" Target="fonts/font7.fntdata"/><Relationship Id="rId300" Type="http://schemas.openxmlformats.org/officeDocument/2006/relationships/font" Target="fonts/font11.fntdata"/><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da15de848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da15de848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386252826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386252826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dce94d8a5_6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dce94d8a5_6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dd0333fb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dd0333f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dd0333fb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dd0333fb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3386252826_1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3386252826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3382a8670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3382a8670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3dab61f8b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3dab61f8b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3dad9794a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3dad9794a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3de0d9459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3de0d9459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3de0d9459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3de0d9459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da15de848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da15de848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3de0d9459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3de0d9459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3dad9794ac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3dad9794a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dad9794ac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3dad9794a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3dab61f8be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3dab61f8b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3dab61f8be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3dab61f8be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3386252826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3386252826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3e47f7576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3e47f7576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3e47f757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3e47f757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3e47f757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3e47f757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a15de848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a15de848_1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3e47f7576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3e47f7576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3e47f7576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3e47f7576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3e47f7576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3e47f7576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a7ccfe8fd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a7ccfe8fd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e47f757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e47f757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3e47f7576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3e47f7576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3f99d3d13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3f99d3d13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3386252826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3386252826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3e47f7576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3e47f7576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3e8d8a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3e8d8a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3e8d8aa43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3e8d8aa4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3e8d8aa43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3e8d8aa43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3dc5dbab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3dc5dbaba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3dc5dbaba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3dc5dbaba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a7ccfe8fd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a7ccfe8fd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3dc5dbaba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3dc5dbaba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3dc5dbaba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3dc5dbaba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3dce94d8a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3dce94d8a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3386252826_1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3386252826_1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386252826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386252826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de0d94590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3de0d9459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3de0d9459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3de0d9459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3de0d9459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3de0d9459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de0d9459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3de0d9459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de0d9459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3de0d9459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86252826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86252826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a805c7d8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3a805c7d8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a805c7d85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3a805c7d85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de3a9ea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3de3a9ea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de3a9ea8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de3a9ea8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de0d9459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3de0d9459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de3a9ea8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de3a9ea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de3a9ea8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de3a9ea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de3a9ea8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3de3a9ea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de3a9ea8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de3a9ea8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3de3a9ea8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3de3a9ea82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a7ccfe8fd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a7ccfe8fd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3de3a9ea8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3de3a9ea8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de3a9ea82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3de3a9ea82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de3a9ea82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3de3a9ea8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de3a9ea82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3de3a9ea82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3de3a9ea8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3de3a9ea8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de3a9ea8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3de3a9ea8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3de3a9ea8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3de3a9ea8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3834afc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3834afc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33834afc2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33834afc2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33834afc2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33834afc2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86252826_1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386252826_1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a7ccfe8f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a7ccfe8f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ea4f412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ea4f412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fc3626c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fc3626c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fb37d57f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3fb37d57f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3fb37d57f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3fb37d57f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3fb37d57f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3fb37d57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3382a8670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3382a8670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3382a8670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3382a8670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3382a8670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3382a8670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386252826_1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386252826_1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3382a8670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3382a8670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3382a8670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3382a8670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3382a8670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3382a8670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3382a8670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3382a8670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3382a8670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3382a8670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3382a8670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3382a8670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382a8670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382a8670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3386252826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3386252826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e9c2b7a4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e9c2b7a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e9c2b7a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e9c2b7a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a7ccfe8fd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a7ccfe8fd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3386252826_1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3386252826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de754aa4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3de754aa42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3de754aa42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3de754aa42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3de754aa42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3de754aa42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3de754aa42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3de754aa42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338625282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338625282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3de754aa42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3de754aa42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3de754aa42_2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3de754aa42_2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3de754aa42_2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3de754aa42_2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3de754aa42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3de754aa42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a7ccfe8fd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a7ccfe8fd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3de754aa42_2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3de754aa42_2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g3ea4f4120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5" name="Google Shape;1735;g3ea4f4120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3ea4f4120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3ea4f4120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3ea4f4120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3ea4f4120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3ea4f4120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3ea4f4120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3ea4f4120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3ea4f4120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3ea4f41205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3ea4f4120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3ea4f41205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3ea4f4120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3386252826_1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9" name="Google Shape;1819;g3386252826_1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3fbcd27a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3fbcd27a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a7ccfe8fd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a7ccfe8fd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3fbcd27ac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3fbcd27a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386252826_1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386252826_1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3fbcd27ac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3fbcd27ac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3fbcd27a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3fbcd27a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3fbcd27ac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3fbcd27ac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3fbcd27ac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3fbcd27ac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g3fbcd27ac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1" name="Google Shape;1881;g3fbcd27ac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3fbcd27ac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3fbcd27ac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3fbcd27ac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3fbcd27ac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3fbcd27ac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2" name="Google Shape;1902;g3fbcd27ac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a7ccfe8f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a7ccfe8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g3fbde567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9" name="Google Shape;1909;g3fbde567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g3fbde5675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6" name="Google Shape;1916;g3fbde5675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3386252826_1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3386252826_1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40780c1e6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40780c1e6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40780c1e6b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40780c1e6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40780c1e6b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40780c1e6b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40780c1e6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40780c1e6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40780c1e6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40780c1e6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40780c1e6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40780c1e6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40780c1e6b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40780c1e6b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a7ccfe8f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a7ccfe8f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40780c1e6b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5" name="Google Shape;1985;g40780c1e6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40780c1e6b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40780c1e6b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40780c1e6b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40780c1e6b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40780c1e6b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40780c1e6b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f99d3d13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f99d3d13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f99d3d13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f99d3d13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f99d3d13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f99d3d13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a7ccfe8f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a7ccfe8f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a7ccfe8f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a7ccfe8f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dce94d8a5_6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dce94d8a5_6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a15de848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da15de84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386252826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386252826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a7ccfe8f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a7ccfe8f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ea4f412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ea4f412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fc3626c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fc3626c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de3a9ea82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de3a9ea8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400f2b1f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400f2b1f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400f2b1f3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400f2b1f3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ea4f412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ea4f412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a7ccfe8f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a7ccfe8f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a7ccfe8fd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a7ccfe8fd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da15de848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da15de848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386252826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3386252826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a7ccfe8fd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a7ccfe8fd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a7ccfe8fd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3a7ccfe8fd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a7faac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3a7faac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3a7faacae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3a7faacae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a7faacae9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3a7faacae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386252826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386252826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a7faacae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3a7faacae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a15de848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da15de848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a7faacae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3a7faacae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3a7faacae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3a7faacae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3a7faacae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3a7faacae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3386252826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3386252826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3daabcdc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3daabcdc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3daabcdc4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3daabcdc4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daabcdc4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3daabcdc4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daabcdc4f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daabcdc4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da15de848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da15de848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3daabcdc4f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3daabcdc4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3daabcdc4f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3daabcdc4f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daabcdc4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3daabcdc4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3de0d945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3de0d945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3daabcdc4f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3daabcdc4f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3daabcdc4f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3daabcdc4f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3dab61f8b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3dab61f8b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86252826_1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386252826_1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7ccfe8f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7ccfe8f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86252826_1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386252826_1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a15de848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da15de848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7ccfe8f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7ccfe8f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7ccfe8f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7ccfe8f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7ccfe8f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7ccfe8f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7ccfe8fd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a7ccfe8fd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a7ccfe8f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a7ccfe8f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ebc192c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ebc192c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ebc192c8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ebc192c8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ebc192c8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ebc192c8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dce94d8a5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dce94d8a5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dce94d8a5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dce94d8a5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dce94d8a5_6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dce94d8a5_6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86252826_1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86252826_1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40780c1e6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40780c1e6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dd0333fb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dd0333fb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e9b598d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e9b598d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de0d9459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de0d9459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de0d9459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de0d9459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e9b598d4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e9b598d4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dd0333fb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dd0333fb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6252826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6252826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dd0333fb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dd0333fb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dd0333fb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dd0333f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a7ccfe8f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a7ccfe8fd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de0d945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de0d94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dce94d8a5_6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dce94d8a5_6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dce94d8a5_6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dce94d8a5_6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dce94d8a5_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dce94d8a5_6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dce94d8a5_6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dce94d8a5_6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dce94d8a5_6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dce94d8a5_6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386252826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386252826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x-none"/>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104.xml.rels><?xml version="1.0" encoding="UTF-8" standalone="yes"?>
<Relationships xmlns="http://schemas.openxmlformats.org/package/2006/relationships"><Relationship Id="rId8" Type="http://schemas.openxmlformats.org/officeDocument/2006/relationships/slide" Target="slide141.xml"/><Relationship Id="rId13" Type="http://schemas.openxmlformats.org/officeDocument/2006/relationships/image" Target="../media/image1.png"/><Relationship Id="rId3" Type="http://schemas.openxmlformats.org/officeDocument/2006/relationships/slide" Target="slide136.xml"/><Relationship Id="rId7" Type="http://schemas.openxmlformats.org/officeDocument/2006/relationships/slide" Target="slide139.xml"/><Relationship Id="rId12" Type="http://schemas.openxmlformats.org/officeDocument/2006/relationships/slide" Target="slide206.xml"/><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slide" Target="slide138.xml"/><Relationship Id="rId11" Type="http://schemas.openxmlformats.org/officeDocument/2006/relationships/slide" Target="slide144.xml"/><Relationship Id="rId5" Type="http://schemas.openxmlformats.org/officeDocument/2006/relationships/slide" Target="slide137.xml"/><Relationship Id="rId10" Type="http://schemas.openxmlformats.org/officeDocument/2006/relationships/slide" Target="slide143.xml"/><Relationship Id="rId4" Type="http://schemas.openxmlformats.org/officeDocument/2006/relationships/slide" Target="slide135.xml"/><Relationship Id="rId9" Type="http://schemas.openxmlformats.org/officeDocument/2006/relationships/slide" Target="slide14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png"/><Relationship Id="rId7" Type="http://schemas.openxmlformats.org/officeDocument/2006/relationships/image" Target="../media/image138.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8" Type="http://schemas.openxmlformats.org/officeDocument/2006/relationships/slide" Target="slide161.xml"/><Relationship Id="rId13" Type="http://schemas.openxmlformats.org/officeDocument/2006/relationships/slide" Target="slide207.xml"/><Relationship Id="rId3" Type="http://schemas.openxmlformats.org/officeDocument/2006/relationships/slide" Target="slide147.xml"/><Relationship Id="rId7" Type="http://schemas.openxmlformats.org/officeDocument/2006/relationships/slide" Target="slide160.xml"/><Relationship Id="rId12" Type="http://schemas.openxmlformats.org/officeDocument/2006/relationships/slide" Target="slide167.xml"/><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slide" Target="slide150.xml"/><Relationship Id="rId11" Type="http://schemas.openxmlformats.org/officeDocument/2006/relationships/slide" Target="slide166.xml"/><Relationship Id="rId5" Type="http://schemas.openxmlformats.org/officeDocument/2006/relationships/slide" Target="slide149.xml"/><Relationship Id="rId15" Type="http://schemas.openxmlformats.org/officeDocument/2006/relationships/image" Target="../media/image1.png"/><Relationship Id="rId10" Type="http://schemas.openxmlformats.org/officeDocument/2006/relationships/slide" Target="slide165.xml"/><Relationship Id="rId4" Type="http://schemas.openxmlformats.org/officeDocument/2006/relationships/slide" Target="slide148.xml"/><Relationship Id="rId9" Type="http://schemas.openxmlformats.org/officeDocument/2006/relationships/slide" Target="slide164.xml"/><Relationship Id="rId14" Type="http://schemas.openxmlformats.org/officeDocument/2006/relationships/slide" Target="slide16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he.wikipedia.org/wiki/%D7%9E%D7%95%D7%96%D7%99%D7%A7%D7%94" TargetMode="Externa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he.wikipedia.org/wiki/%D7%A1%D7%95%D7%9C" TargetMode="External"/><Relationship Id="rId5" Type="http://schemas.openxmlformats.org/officeDocument/2006/relationships/hyperlink" Target="http://he.wikipedia.org/wiki/%D7%97%D7%9E%D7%A9%D7%94" TargetMode="External"/><Relationship Id="rId4" Type="http://schemas.openxmlformats.org/officeDocument/2006/relationships/hyperlink" Target="http://he.wikipedia.org/wiki/%D7%AA%D7%95%D7%95%D7%99%D7%9D"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147.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148.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image" Target="../media/image149.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151.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53.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xml"/><Relationship Id="rId4" Type="http://schemas.openxmlformats.org/officeDocument/2006/relationships/image" Target="../media/image154.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1.xml"/><Relationship Id="rId4" Type="http://schemas.openxmlformats.org/officeDocument/2006/relationships/image" Target="../media/image155.pn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156.png"/></Relationships>
</file>

<file path=ppt/slides/_rels/slide13.xml.rels><?xml version="1.0" encoding="UTF-8" standalone="yes"?>
<Relationships xmlns="http://schemas.openxmlformats.org/package/2006/relationships"><Relationship Id="rId8" Type="http://schemas.openxmlformats.org/officeDocument/2006/relationships/hyperlink" Target="http://he.wikipedia.org/wiki/%D7%A6'%D7%9C%D7%95" TargetMode="External"/><Relationship Id="rId13" Type="http://schemas.openxmlformats.org/officeDocument/2006/relationships/hyperlink" Target="http://he.wikipedia.org/wiki/%D7%98%D7%A8%D7%95%D7%9E%D7%91%D7%95%D7%9F" TargetMode="External"/><Relationship Id="rId3" Type="http://schemas.openxmlformats.org/officeDocument/2006/relationships/hyperlink" Target="http://he.wikipedia.org/wiki/%D7%9E%D7%95%D7%96%D7%99%D7%A7%D7%94" TargetMode="External"/><Relationship Id="rId7" Type="http://schemas.openxmlformats.org/officeDocument/2006/relationships/hyperlink" Target="http://he.wikipedia.org/wiki/%D7%9B%D7%9C%D7%99_%D7%A0%D7%92%D7%99%D7%A0%D7%94" TargetMode="External"/><Relationship Id="rId12" Type="http://schemas.openxmlformats.org/officeDocument/2006/relationships/hyperlink" Target="http://he.wikipedia.org/wiki/%D7%A7%D7%A8%D7%9F_%D7%A6%D7%A8%D7%A4%D7%AA%D7%99%D7%A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he.wikipedia.org/wiki/%D7%97%D7%9E%D7%A9%D7%94" TargetMode="External"/><Relationship Id="rId11" Type="http://schemas.openxmlformats.org/officeDocument/2006/relationships/hyperlink" Target="http://he.wikipedia.org/wiki/%D7%98%D7%95%D7%91%D7%94" TargetMode="External"/><Relationship Id="rId5" Type="http://schemas.openxmlformats.org/officeDocument/2006/relationships/hyperlink" Target="http://he.wikipedia.org/wiki/%D7%96%D7%9E%D7%A8" TargetMode="External"/><Relationship Id="rId15" Type="http://schemas.openxmlformats.org/officeDocument/2006/relationships/image" Target="../media/image1.png"/><Relationship Id="rId10" Type="http://schemas.openxmlformats.org/officeDocument/2006/relationships/hyperlink" Target="http://he.wikipedia.org/wiki/%D7%91%D7%A1%D7%95%D7%9F" TargetMode="External"/><Relationship Id="rId4" Type="http://schemas.openxmlformats.org/officeDocument/2006/relationships/hyperlink" Target="http://he.wikipedia.org/wiki/%D7%AA%D7%95%D7%95%D7%99%D7%9D" TargetMode="External"/><Relationship Id="rId9" Type="http://schemas.openxmlformats.org/officeDocument/2006/relationships/hyperlink" Target="http://he.wikipedia.org/wiki/%D7%A7%D7%95%D7%A0%D7%98%D7%A8%D7%91%D7%A1" TargetMode="External"/><Relationship Id="rId1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58.png"/></Relationships>
</file>

<file path=ppt/slides/_rels/slide13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0.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1.xml"/><Relationship Id="rId4" Type="http://schemas.openxmlformats.org/officeDocument/2006/relationships/image" Target="../media/image161.png"/></Relationships>
</file>

<file path=ppt/slides/_rels/slide1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68.xml"/><Relationship Id="rId7" Type="http://schemas.openxmlformats.org/officeDocument/2006/relationships/slide" Target="slide172.xml"/><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slide" Target="slide171.xml"/><Relationship Id="rId5" Type="http://schemas.openxmlformats.org/officeDocument/2006/relationships/slide" Target="slide170.xml"/><Relationship Id="rId4" Type="http://schemas.openxmlformats.org/officeDocument/2006/relationships/slide" Target="slide169.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3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3.png"/></Relationships>
</file>

<file path=ppt/slides/_rels/slide13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3.png"/></Relationships>
</file>

<file path=ppt/slides/_rels/slide13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3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8.png"/></Relationships>
</file>

<file path=ppt/slides/_rels/slide14.xml.rels><?xml version="1.0" encoding="UTF-8" standalone="yes"?>
<Relationships xmlns="http://schemas.openxmlformats.org/package/2006/relationships"><Relationship Id="rId8" Type="http://schemas.openxmlformats.org/officeDocument/2006/relationships/hyperlink" Target="http://he.wikipedia.org/wiki/%D7%98%D7%A8%D7%A0%D7%A1%D7%A4%D7%95%D7%96%D7%99%D7%A6%D7%99%D7%94_(%D7%9E%D7%95%D7%96%D7%99%D7%A7%D7%94)" TargetMode="External"/><Relationship Id="rId3" Type="http://schemas.openxmlformats.org/officeDocument/2006/relationships/hyperlink" Target="http://he.wikipedia.org/wiki/%D7%9E%D7%95%D7%96%D7%99%D7%A7%D7%94" TargetMode="External"/><Relationship Id="rId7" Type="http://schemas.openxmlformats.org/officeDocument/2006/relationships/hyperlink" Target="http://he.wikipedia.org/wiki/%D7%A7%D7%9C%D7%A8%D7%99%D7%A0%D7%98"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he.wikipedia.org/wiki/%D7%97%D7%A6%D7%95%D7%A6%D7%A8%D7%94" TargetMode="External"/><Relationship Id="rId5" Type="http://schemas.openxmlformats.org/officeDocument/2006/relationships/hyperlink" Target="http://he.wikipedia.org/wiki/%D7%A7%D7%95%D7%A0%D7%98%D7%A8%D7%91%D7%A1" TargetMode="External"/><Relationship Id="rId10" Type="http://schemas.openxmlformats.org/officeDocument/2006/relationships/image" Target="../media/image1.png"/><Relationship Id="rId4" Type="http://schemas.openxmlformats.org/officeDocument/2006/relationships/hyperlink" Target="http://he.wikipedia.org/wiki/%D7%A6'%D7%9C%D7%95" TargetMode="External"/><Relationship Id="rId9"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4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0.png"/></Relationships>
</file>

<file path=ppt/slides/_rels/slide14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3.png"/><Relationship Id="rId4" Type="http://schemas.openxmlformats.org/officeDocument/2006/relationships/image" Target="../media/image172.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8" Type="http://schemas.openxmlformats.org/officeDocument/2006/relationships/slide" Target="slide181.xml"/><Relationship Id="rId13" Type="http://schemas.openxmlformats.org/officeDocument/2006/relationships/slide" Target="slide186.xml"/><Relationship Id="rId3" Type="http://schemas.openxmlformats.org/officeDocument/2006/relationships/slide" Target="slide189.xml"/><Relationship Id="rId7" Type="http://schemas.openxmlformats.org/officeDocument/2006/relationships/slide" Target="slide180.xml"/><Relationship Id="rId12" Type="http://schemas.openxmlformats.org/officeDocument/2006/relationships/slide" Target="slide185.xml"/><Relationship Id="rId2" Type="http://schemas.openxmlformats.org/officeDocument/2006/relationships/notesSlide" Target="../notesSlides/notesSlide143.xml"/><Relationship Id="rId1" Type="http://schemas.openxmlformats.org/officeDocument/2006/relationships/slideLayout" Target="../slideLayouts/slideLayout1.xml"/><Relationship Id="rId6" Type="http://schemas.openxmlformats.org/officeDocument/2006/relationships/slide" Target="slide179.xml"/><Relationship Id="rId11" Type="http://schemas.openxmlformats.org/officeDocument/2006/relationships/slide" Target="slide184.xml"/><Relationship Id="rId5" Type="http://schemas.openxmlformats.org/officeDocument/2006/relationships/slide" Target="slide178.xml"/><Relationship Id="rId10" Type="http://schemas.openxmlformats.org/officeDocument/2006/relationships/slide" Target="slide183.xml"/><Relationship Id="rId4" Type="http://schemas.openxmlformats.org/officeDocument/2006/relationships/slide" Target="slide177.xml"/><Relationship Id="rId9" Type="http://schemas.openxmlformats.org/officeDocument/2006/relationships/slide" Target="slide182.xml"/><Relationship Id="rId14" Type="http://schemas.openxmlformats.org/officeDocument/2006/relationships/image" Target="../media/image1.png"/></Relationships>
</file>

<file path=ppt/slides/_rels/slide144.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157.xml"/><Relationship Id="rId7" Type="http://schemas.openxmlformats.org/officeDocument/2006/relationships/slide" Target="slide162.xml"/><Relationship Id="rId2" Type="http://schemas.openxmlformats.org/officeDocument/2006/relationships/notesSlide" Target="../notesSlides/notesSlide144.xml"/><Relationship Id="rId1" Type="http://schemas.openxmlformats.org/officeDocument/2006/relationships/slideLayout" Target="../slideLayouts/slideLayout1.xml"/><Relationship Id="rId6" Type="http://schemas.openxmlformats.org/officeDocument/2006/relationships/slide" Target="slide161.xml"/><Relationship Id="rId5" Type="http://schemas.openxmlformats.org/officeDocument/2006/relationships/slide" Target="slide160.xml"/><Relationship Id="rId4" Type="http://schemas.openxmlformats.org/officeDocument/2006/relationships/slide" Target="slide159.xml"/><Relationship Id="rId9" Type="http://schemas.openxmlformats.org/officeDocument/2006/relationships/image" Target="../media/image1.png"/></Relationships>
</file>

<file path=ppt/slides/_rels/slide145.xml.rels><?xml version="1.0" encoding="UTF-8" standalone="yes"?>
<Relationships xmlns="http://schemas.openxmlformats.org/package/2006/relationships"><Relationship Id="rId8" Type="http://schemas.openxmlformats.org/officeDocument/2006/relationships/hyperlink" Target="http://he.wikipedia.org/wiki/%D7%90%D7%95%D7%A7%D7%98%D7%91%D7%94" TargetMode="External"/><Relationship Id="rId13" Type="http://schemas.openxmlformats.org/officeDocument/2006/relationships/image" Target="../media/image1.png"/><Relationship Id="rId3" Type="http://schemas.openxmlformats.org/officeDocument/2006/relationships/notesSlide" Target="../notesSlides/notesSlide145.xml"/><Relationship Id="rId7" Type="http://schemas.openxmlformats.org/officeDocument/2006/relationships/hyperlink" Target="http://he.wikipedia.org/wiki/%D7%9E%D7%A8%D7%95%D7%95%D7%97_(%D7%9E%D7%95%D7%96%D7%99%D7%A7%D7%94)" TargetMode="External"/><Relationship Id="rId12" Type="http://schemas.openxmlformats.org/officeDocument/2006/relationships/hyperlink" Target="http://he.wikipedia.org/wiki/%D7%9E%D7%95%D7%93%D7%95%D7%A1_(%D7%9E%D7%95%D7%96%D7%99%D7%A7%D7%94)" TargetMode="External"/><Relationship Id="rId2" Type="http://schemas.openxmlformats.org/officeDocument/2006/relationships/slideLayout" Target="../slideLayouts/slideLayout1.xml"/><Relationship Id="rId1" Type="http://schemas.openxmlformats.org/officeDocument/2006/relationships/audio" Target="file:///C:\Documents%20and%20Settings\Haim\Desktop\ATAR\&#1505;&#1493;&#1500;&#1502;&#1493;&#1514;\&#1505;&#1493;&#1500;&#1501;%20&#1491;&#1497;&#1488;&#1496;&#1493;&#1504;&#1497;.mid" TargetMode="External"/><Relationship Id="rId6" Type="http://schemas.openxmlformats.org/officeDocument/2006/relationships/hyperlink" Target="http://he.wikipedia.org/wiki/%D7%9E%D7%95%D7%96%D7%99%D7%A7%D7%94" TargetMode="External"/><Relationship Id="rId11" Type="http://schemas.openxmlformats.org/officeDocument/2006/relationships/hyperlink" Target="http://he.wikipedia.org/wiki/%D7%A1%D7%95%D7%9C%D7%9D_%D7%9E%D7%99%D7%A0%D7%95%D7%A8%D7%99" TargetMode="External"/><Relationship Id="rId5" Type="http://schemas.openxmlformats.org/officeDocument/2006/relationships/hyperlink" Target="http://he.wikipedia.org/wiki/%D7%AA%D7%95_(%D7%9E%D7%95%D7%96%D7%99%D7%A7%D7%94)" TargetMode="External"/><Relationship Id="rId15" Type="http://schemas.openxmlformats.org/officeDocument/2006/relationships/image" Target="../media/image175.png"/><Relationship Id="rId10" Type="http://schemas.openxmlformats.org/officeDocument/2006/relationships/hyperlink" Target="http://he.wikipedia.org/wiki/%D7%A1%D7%95%D7%9C%D7%9D_%D7%9E%D7%96'%D7%95%D7%A8%D7%99" TargetMode="External"/><Relationship Id="rId4" Type="http://schemas.openxmlformats.org/officeDocument/2006/relationships/hyperlink" Target="http://he.wikipedia.org/wiki/%D7%A1%D7%95%D7%9C%D7%9D_(%D7%9E%D7%95%D7%96%D7%99%D7%A7%D7%94)" TargetMode="External"/><Relationship Id="rId9" Type="http://schemas.openxmlformats.org/officeDocument/2006/relationships/hyperlink" Target="http://he.wikipedia.org/wiki/%D7%98%D7%95%D7%9F_(%D7%9E%D7%95%D7%96%D7%99%D7%A7%D7%94)" TargetMode="External"/><Relationship Id="rId14" Type="http://schemas.openxmlformats.org/officeDocument/2006/relationships/image" Target="../media/image174.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xml"/><Relationship Id="rId1" Type="http://schemas.openxmlformats.org/officeDocument/2006/relationships/audio" Target="file:///C:\Documents%20and%20Settings\Haim\Desktop\ATAR\&#1505;&#1493;&#1500;&#1502;&#1493;&#1514;\&#1505;&#1493;&#1500;&#1501;%20&#1491;&#1493;%20&#1502;&#1494;'&#1493;&#1512;.mid" TargetMode="External"/><Relationship Id="rId6" Type="http://schemas.openxmlformats.org/officeDocument/2006/relationships/image" Target="../media/image176.png"/><Relationship Id="rId5" Type="http://schemas.openxmlformats.org/officeDocument/2006/relationships/image" Target="../media/image33.png"/><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hyperlink" Target="https://he.wikipedia.org/wiki/%D7%99%D7%95%D7%94%D7%90%D7%9F_%D7%93%D7%95%D7%99%D7%93_%D7%94%D7%99%D7%99%D7%A0%D7%99%D7%9B%D7%9F" TargetMode="External"/><Relationship Id="rId7"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1.xml"/><Relationship Id="rId6" Type="http://schemas.openxmlformats.org/officeDocument/2006/relationships/hyperlink" Target="https://he.wikipedia.org/wiki/%D7%AA%D7%A7%D7%95%D7%A4%D7%AA_%D7%94%D7%91%D7%90%D7%A8%D7%95%D7%A7" TargetMode="External"/><Relationship Id="rId5" Type="http://schemas.openxmlformats.org/officeDocument/2006/relationships/hyperlink" Target="https://he.wikipedia.org/wiki/%D7%92%D7%A8%D7%9E%D7%A0%D7%99" TargetMode="External"/><Relationship Id="rId4" Type="http://schemas.openxmlformats.org/officeDocument/2006/relationships/hyperlink" Target="https://he.wikipedia.org/wiki/%D7%9E%D7%9C%D7%97%D7%99%D7%9F"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he.wikipedia.org/w/index.php?title=%D7%A8%D7%92%D7%90&amp;action=edit" TargetMode="External"/><Relationship Id="rId2" Type="http://schemas.openxmlformats.org/officeDocument/2006/relationships/notesSlide" Target="../notesSlides/notesSlide148.xml"/><Relationship Id="rId1" Type="http://schemas.openxmlformats.org/officeDocument/2006/relationships/slideLayout" Target="../slideLayouts/slideLayout1.xml"/><Relationship Id="rId6" Type="http://schemas.openxmlformats.org/officeDocument/2006/relationships/image" Target="../media/image177.png"/><Relationship Id="rId5" Type="http://schemas.openxmlformats.org/officeDocument/2006/relationships/image" Target="../media/image1.png"/><Relationship Id="rId4" Type="http://schemas.openxmlformats.org/officeDocument/2006/relationships/hyperlink" Target="https://he.wikipedia.org/wiki/%D7%92'%D7%95%D7%96%D7%A4%D7%94_%D7%98%D7%A8%D7%98%D7%99%D7%A0%D7%99"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1.xml"/><Relationship Id="rId4" Type="http://schemas.openxmlformats.org/officeDocument/2006/relationships/image" Target="../media/image17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5;&#1493;&#1500;&#1501;%20&#1491;&#1493;%20&#1502;&#1494;'&#1493;&#1512;.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78.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5;&#1493;&#1500;&#1501;%20&#1500;&#1492;%20&#1502;&#1497;&#1504;&#1493;&#1512;%20&#1496;&#1489;&#1506;&#1497;.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79.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5;&#1493;&#1500;&#1501;%20&#1500;&#1492;%20&#1502;&#1497;&#1504;&#1493;&#1512;%20&#1492;&#1512;&#1502;&#1493;&#1504;&#1497;.mid" TargetMode="External"/><Relationship Id="rId6" Type="http://schemas.openxmlformats.org/officeDocument/2006/relationships/image" Target="../media/image13.png"/><Relationship Id="rId5" Type="http://schemas.openxmlformats.org/officeDocument/2006/relationships/image" Target="../media/image180.png"/><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5;&#1493;&#1500;&#1501;%20&#1500;&#1492;%20&#1502;&#1497;&#1504;&#1493;&#1512;%20&#1502;&#1500;&#1493;&#1491;&#1497;.mid" TargetMode="External"/><Relationship Id="rId6" Type="http://schemas.openxmlformats.org/officeDocument/2006/relationships/image" Target="../media/image13.png"/><Relationship Id="rId5" Type="http://schemas.openxmlformats.org/officeDocument/2006/relationships/image" Target="../media/image181.png"/><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54.xml"/><Relationship Id="rId7" Type="http://schemas.openxmlformats.org/officeDocument/2006/relationships/hyperlink" Target="http://he.wikipedia.org/wiki/%D7%98%D7%95%D7%9F_(%D7%9E%D7%95%D7%96%D7%99%D7%A7%D7%94)" TargetMode="Externa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5;&#1493;&#1500;&#1501;%20&#1491;&#1493;%20&#1499;&#1512;&#1493;&#1502;&#1496;&#1497;.mid" TargetMode="External"/><Relationship Id="rId6" Type="http://schemas.openxmlformats.org/officeDocument/2006/relationships/hyperlink" Target="http://he.wikipedia.org/wiki/%D7%9E%D7%A8%D7%95%D7%95%D7%97_(%D7%9E%D7%95%D7%96%D7%99%D7%A7%D7%94)" TargetMode="External"/><Relationship Id="rId5" Type="http://schemas.openxmlformats.org/officeDocument/2006/relationships/hyperlink" Target="http://he.wikipedia.org/wiki/%D7%9E%D7%95%D7%96%D7%99%D7%A7%D7%94" TargetMode="External"/><Relationship Id="rId10" Type="http://schemas.openxmlformats.org/officeDocument/2006/relationships/image" Target="../media/image13.png"/><Relationship Id="rId4" Type="http://schemas.openxmlformats.org/officeDocument/2006/relationships/hyperlink" Target="http://he.wikipedia.org/wiki/%D7%A1%D7%95%D7%9C%D7%9D_(%D7%9E%D7%95%D7%96%D7%99%D7%A7%D7%94)" TargetMode="External"/><Relationship Id="rId9" Type="http://schemas.openxmlformats.org/officeDocument/2006/relationships/image" Target="../media/image182.png"/></Relationships>
</file>

<file path=ppt/slides/_rels/slide155.xml.rels><?xml version="1.0" encoding="UTF-8" standalone="yes"?>
<Relationships xmlns="http://schemas.openxmlformats.org/package/2006/relationships"><Relationship Id="rId3" Type="http://schemas.openxmlformats.org/officeDocument/2006/relationships/hyperlink" Target="http://he.wikipedia.org/wiki/%D7%A1%D7%95%D7%9C%D7%9D_%D7%9E%D7%96'%D7%95%D7%A8%D7%99" TargetMode="External"/><Relationship Id="rId2" Type="http://schemas.openxmlformats.org/officeDocument/2006/relationships/notesSlide" Target="../notesSlides/notesSlide15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he.wikipedia.org/wiki/%D7%98%D7%95%D7%9F_(%D7%9E%D7%95%D7%96%D7%99%D7%A7%D7%94)" TargetMode="External"/><Relationship Id="rId4" Type="http://schemas.openxmlformats.org/officeDocument/2006/relationships/hyperlink" Target="http://he.wikipedia.org/wiki/%D7%A1%D7%95%D7%9C%D7%9D_%D7%9E%D7%99%D7%A0%D7%95%D7%A8%D7%99" TargetMode="External"/></Relationships>
</file>

<file path=ppt/slides/_rels/slide1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184.png"/><Relationship Id="rId2" Type="http://schemas.openxmlformats.org/officeDocument/2006/relationships/audio" Target="file:///C:\Documents%20and%20Settings\Haim\Desktop\&#1505;&#1493;&#1500;&#1502;&#1493;&#1514;\&#1505;&#1493;&#1500;&#1501;%20&#1508;&#1504;&#1496;&#1496;&#1493;&#1504;&#1497;%20&#1502;&#1497;&#1504;&#1493;&#1512;&#1497;.mid" TargetMode="External"/><Relationship Id="rId1" Type="http://schemas.openxmlformats.org/officeDocument/2006/relationships/audio" Target="file:///C:\Documents%20and%20Settings\Haim\Desktop\&#1505;&#1493;&#1500;&#1502;&#1493;&#1514;\&#1505;&#1493;&#1500;&#1501;%20&#1508;&#1504;&#1496;&#1496;&#1493;&#1504;&#1497;%20&#1502;&#1494;'&#1493;&#1512;&#1497;.mid" TargetMode="External"/><Relationship Id="rId6" Type="http://schemas.openxmlformats.org/officeDocument/2006/relationships/image" Target="../media/image183.png"/><Relationship Id="rId5" Type="http://schemas.openxmlformats.org/officeDocument/2006/relationships/image" Target="../media/image1.png"/><Relationship Id="rId4" Type="http://schemas.openxmlformats.org/officeDocument/2006/relationships/notesSlide" Target="../notesSlides/notesSlide156.xml"/><Relationship Id="rId9" Type="http://schemas.openxmlformats.org/officeDocument/2006/relationships/image" Target="../media/image185.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7" Type="http://schemas.openxmlformats.org/officeDocument/2006/relationships/image" Target="../media/image187.png"/><Relationship Id="rId2" Type="http://schemas.openxmlformats.org/officeDocument/2006/relationships/slideLayout" Target="../slideLayouts/slideLayout1.xml"/><Relationship Id="rId1" Type="http://schemas.openxmlformats.org/officeDocument/2006/relationships/audio" Target="file:///C:\Documents%20and%20Settings\Haim\Desktop\ATAR\&#1505;&#1493;&#1500;&#1502;&#1493;&#1514;\&#1505;&#1493;&#1500;&#1501;%20&#1491;&#1493;%20&#1492;&#1496;&#1493;&#1504;&#1497;&#1501;%20&#1492;&#1513;&#1500;&#1502;&#1497;&#1501;.mid" TargetMode="External"/><Relationship Id="rId6" Type="http://schemas.openxmlformats.org/officeDocument/2006/relationships/image" Target="../media/image186.png"/><Relationship Id="rId5" Type="http://schemas.openxmlformats.org/officeDocument/2006/relationships/image" Target="../media/image1.png"/><Relationship Id="rId4" Type="http://schemas.openxmlformats.org/officeDocument/2006/relationships/hyperlink" Target="https://he.wikipedia.org/wiki/%D7%9E%D7%A6%D7%99%D7%90%D7%95%D7%AA" TargetMode="Externa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32.png"/><Relationship Id="rId3" Type="http://schemas.openxmlformats.org/officeDocument/2006/relationships/audio" Target="file:///C:\Documents%20and%20Settings\Haim\Desktop\&#1505;&#1508;&#1496;%20&#1488;&#1511;&#1493;&#1512;&#1491;%20&#1491;&#1493;%20&#1502;&#1494;'&#1493;&#1512;%20&#1502;&#1508;&#1493;&#1512;&#1511;.mid" TargetMode="External"/><Relationship Id="rId7" Type="http://schemas.openxmlformats.org/officeDocument/2006/relationships/image" Target="../media/image1.png"/><Relationship Id="rId12" Type="http://schemas.openxmlformats.org/officeDocument/2006/relationships/image" Target="../media/image185.png"/><Relationship Id="rId2" Type="http://schemas.openxmlformats.org/officeDocument/2006/relationships/audio" Target="file:///C:\Documents%20and%20Settings\Haim\Desktop\&#1505;&#1493;&#1500;&#1502;&#1493;&#1514;\&#1505;&#1493;&#1500;&#1501;%20&#1491;&#1493;%20&#1502;&#1494;'&#1493;&#1512;.mid" TargetMode="External"/><Relationship Id="rId1" Type="http://schemas.openxmlformats.org/officeDocument/2006/relationships/audio" Target="file:///C:\Documents%20and%20Settings\Haim\Desktop\&#1505;&#1493;&#1500;&#1502;&#1493;&#1514;\&#1505;&#1493;&#1500;&#1501;%20&#1490;'&#1488;&#1494;.mid" TargetMode="External"/><Relationship Id="rId6" Type="http://schemas.openxmlformats.org/officeDocument/2006/relationships/notesSlide" Target="../notesSlides/notesSlide159.xml"/><Relationship Id="rId11" Type="http://schemas.openxmlformats.org/officeDocument/2006/relationships/image" Target="../media/image191.png"/><Relationship Id="rId5" Type="http://schemas.openxmlformats.org/officeDocument/2006/relationships/slideLayout" Target="../slideLayouts/slideLayout1.xml"/><Relationship Id="rId10" Type="http://schemas.openxmlformats.org/officeDocument/2006/relationships/image" Target="../media/image190.png"/><Relationship Id="rId4" Type="http://schemas.openxmlformats.org/officeDocument/2006/relationships/audio" Target="file:///C:\Documents%20and%20Settings\Haim\Desktop\&#1505;&#1508;&#1496;%20&#1488;&#1511;&#1493;&#1512;&#1491;%20&#1490;&#1488;&#1494;'%20&#1502;&#1508;&#1493;&#1512;&#1511;.mid" TargetMode="External"/><Relationship Id="rId9" Type="http://schemas.openxmlformats.org/officeDocument/2006/relationships/image" Target="../media/image189.png"/></Relationships>
</file>

<file path=ppt/slides/_rels/slide16.xml.rels><?xml version="1.0" encoding="UTF-8" standalone="yes"?>
<Relationships xmlns="http://schemas.openxmlformats.org/package/2006/relationships"><Relationship Id="rId3" Type="http://schemas.openxmlformats.org/officeDocument/2006/relationships/hyperlink" Target="http://he.wikipedia.org/wiki/%D7%9E%D7%95%D7%96%D7%99%D7%A7%D7%9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slideLayout" Target="../slideLayouts/slideLayout1.xml"/><Relationship Id="rId7" Type="http://schemas.openxmlformats.org/officeDocument/2006/relationships/image" Target="../media/image192.jpeg"/><Relationship Id="rId2" Type="http://schemas.openxmlformats.org/officeDocument/2006/relationships/audio" Target="file:///C:\Documents%20and%20Settings\Haim\Desktop\&#1505;&#1493;&#1500;&#1502;&#1493;&#1514;\&#1505;&#1493;&#1500;&#1501;%20&#1492;&#1489;&#1500;&#1493;&#1494;.mid" TargetMode="External"/><Relationship Id="rId1" Type="http://schemas.openxmlformats.org/officeDocument/2006/relationships/audio" Target="file:///C:\Documents%20and%20Settings\Haim\Desktop\&#1505;&#1493;&#1500;&#1502;&#1493;&#1514;\&#1505;&#1493;&#1500;&#1501;%20&#1508;&#1504;&#1496;&#1496;&#1493;&#1504;&#1497;%20&#1502;&#1497;&#1504;&#1493;&#1512;&#1497;.mid" TargetMode="External"/><Relationship Id="rId6" Type="http://schemas.openxmlformats.org/officeDocument/2006/relationships/hyperlink" Target="http://www.youtube.com/watch?v=2yzboutLwsI" TargetMode="External"/><Relationship Id="rId5" Type="http://schemas.openxmlformats.org/officeDocument/2006/relationships/image" Target="../media/image1.png"/><Relationship Id="rId10" Type="http://schemas.openxmlformats.org/officeDocument/2006/relationships/image" Target="../media/image32.png"/><Relationship Id="rId4" Type="http://schemas.openxmlformats.org/officeDocument/2006/relationships/notesSlide" Target="../notesSlides/notesSlide160.xml"/><Relationship Id="rId9" Type="http://schemas.openxmlformats.org/officeDocument/2006/relationships/image" Target="../media/image193.pn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6.jpeg"/><Relationship Id="rId2" Type="http://schemas.openxmlformats.org/officeDocument/2006/relationships/notesSlide" Target="../notesSlides/notesSlide161.xml"/><Relationship Id="rId1" Type="http://schemas.openxmlformats.org/officeDocument/2006/relationships/slideLayout" Target="../slideLayouts/slideLayout1.xml"/><Relationship Id="rId6" Type="http://schemas.openxmlformats.org/officeDocument/2006/relationships/hyperlink" Target="http://www.youtube.com/watch?v=9a-ONy8iGNQ" TargetMode="External"/><Relationship Id="rId5" Type="http://schemas.openxmlformats.org/officeDocument/2006/relationships/image" Target="../media/image195.png"/><Relationship Id="rId4" Type="http://schemas.openxmlformats.org/officeDocument/2006/relationships/image" Target="../media/image194.png"/></Relationships>
</file>

<file path=ppt/slides/_rels/slide162.xml.rels><?xml version="1.0" encoding="UTF-8" standalone="yes"?>
<Relationships xmlns="http://schemas.openxmlformats.org/package/2006/relationships"><Relationship Id="rId8" Type="http://schemas.openxmlformats.org/officeDocument/2006/relationships/hyperlink" Target="https://he.wikipedia.org/wiki/%D7%A2%D7%9E%D7%99%D7%9D_%D7%98%D7%95%D7%A8%D7%A7%D7%99%D7%9D" TargetMode="External"/><Relationship Id="rId13" Type="http://schemas.openxmlformats.org/officeDocument/2006/relationships/image" Target="../media/image197.jpeg"/><Relationship Id="rId3" Type="http://schemas.openxmlformats.org/officeDocument/2006/relationships/hyperlink" Target="https://he.wikipedia.org/wiki/%D7%A2%D7%A8%D7%91%D7%99%D7%AA" TargetMode="External"/><Relationship Id="rId7" Type="http://schemas.openxmlformats.org/officeDocument/2006/relationships/hyperlink" Target="https://he.wikipedia.org/wiki/%D7%97%D7%91%D7%9C_%D7%94%D7%91%D7%9C%D7%A7%D7%9F" TargetMode="External"/><Relationship Id="rId12" Type="http://schemas.openxmlformats.org/officeDocument/2006/relationships/hyperlink" Target="http://www.youtube.com/watch?v=1civpfciolY" TargetMode="External"/><Relationship Id="rId2" Type="http://schemas.openxmlformats.org/officeDocument/2006/relationships/notesSlide" Target="../notesSlides/notesSlide162.xml"/><Relationship Id="rId1" Type="http://schemas.openxmlformats.org/officeDocument/2006/relationships/slideLayout" Target="../slideLayouts/slideLayout1.xml"/><Relationship Id="rId6" Type="http://schemas.openxmlformats.org/officeDocument/2006/relationships/hyperlink" Target="https://he.wikipedia.org/wiki/%D7%A6%D7%9C%D7%99%D7%9C" TargetMode="External"/><Relationship Id="rId11" Type="http://schemas.openxmlformats.org/officeDocument/2006/relationships/image" Target="../media/image1.png"/><Relationship Id="rId5" Type="http://schemas.openxmlformats.org/officeDocument/2006/relationships/hyperlink" Target="https://he.wikipedia.org/wiki/%D7%9E%D7%95%D7%96%D7%99%D7%A7%D7%94_%D7%A2%D7%A8%D7%91%D7%99%D7%AA" TargetMode="External"/><Relationship Id="rId10" Type="http://schemas.openxmlformats.org/officeDocument/2006/relationships/hyperlink" Target="https://he.wikipedia.org/wiki/%D7%A7%D7%95%D7%95%D7%A7%D7%96" TargetMode="External"/><Relationship Id="rId4" Type="http://schemas.openxmlformats.org/officeDocument/2006/relationships/hyperlink" Target="https://he.wikipedia.org/wiki/%D7%A2%D7%91%D7%A8%D7%99%D7%AA" TargetMode="External"/><Relationship Id="rId9" Type="http://schemas.openxmlformats.org/officeDocument/2006/relationships/hyperlink" Target="https://he.wikipedia.org/wiki/%D7%9E%D7%A8%D7%9B%D7%96_%D7%90%D7%A1%D7%99%D7%94" TargetMode="External"/></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0.jpeg"/><Relationship Id="rId2" Type="http://schemas.openxmlformats.org/officeDocument/2006/relationships/notesSlide" Target="../notesSlides/notesSlide163.xml"/><Relationship Id="rId1" Type="http://schemas.openxmlformats.org/officeDocument/2006/relationships/slideLayout" Target="../slideLayouts/slideLayout1.xml"/><Relationship Id="rId6" Type="http://schemas.openxmlformats.org/officeDocument/2006/relationships/hyperlink" Target="http://www.youtube.com/watch?v=mSM8zz4-t8c" TargetMode="External"/><Relationship Id="rId5" Type="http://schemas.openxmlformats.org/officeDocument/2006/relationships/image" Target="../media/image199.png"/><Relationship Id="rId4" Type="http://schemas.openxmlformats.org/officeDocument/2006/relationships/image" Target="../media/image198.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1.xml"/><Relationship Id="rId4" Type="http://schemas.openxmlformats.org/officeDocument/2006/relationships/image" Target="../media/image201.png"/></Relationships>
</file>

<file path=ppt/slides/_rels/slide165.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image" Target="../media/image1.png"/><Relationship Id="rId7" Type="http://schemas.openxmlformats.org/officeDocument/2006/relationships/image" Target="../media/image205.png"/><Relationship Id="rId12" Type="http://schemas.openxmlformats.org/officeDocument/2006/relationships/image" Target="../media/image210.png"/><Relationship Id="rId17" Type="http://schemas.openxmlformats.org/officeDocument/2006/relationships/image" Target="../media/image215.png"/><Relationship Id="rId2" Type="http://schemas.openxmlformats.org/officeDocument/2006/relationships/notesSlide" Target="../notesSlides/notesSlide165.xml"/><Relationship Id="rId16" Type="http://schemas.openxmlformats.org/officeDocument/2006/relationships/image" Target="../media/image214.png"/><Relationship Id="rId1" Type="http://schemas.openxmlformats.org/officeDocument/2006/relationships/slideLayout" Target="../slideLayouts/slideLayout1.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5" Type="http://schemas.openxmlformats.org/officeDocument/2006/relationships/image" Target="../media/image213.png"/><Relationship Id="rId10" Type="http://schemas.openxmlformats.org/officeDocument/2006/relationships/image" Target="../media/image208.png"/><Relationship Id="rId19" Type="http://schemas.openxmlformats.org/officeDocument/2006/relationships/image" Target="../media/image217.png"/><Relationship Id="rId4" Type="http://schemas.openxmlformats.org/officeDocument/2006/relationships/image" Target="../media/image202.png"/><Relationship Id="rId9" Type="http://schemas.openxmlformats.org/officeDocument/2006/relationships/image" Target="../media/image207.png"/><Relationship Id="rId14" Type="http://schemas.openxmlformats.org/officeDocument/2006/relationships/image" Target="../media/image212.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1.xml"/><Relationship Id="rId5" Type="http://schemas.openxmlformats.org/officeDocument/2006/relationships/image" Target="../media/image219.png"/><Relationship Id="rId4" Type="http://schemas.openxmlformats.org/officeDocument/2006/relationships/image" Target="../media/image218.png"/></Relationships>
</file>

<file path=ppt/slides/_rels/slide167.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229.png"/><Relationship Id="rId3" Type="http://schemas.openxmlformats.org/officeDocument/2006/relationships/image" Target="../media/image1.png"/><Relationship Id="rId7" Type="http://schemas.openxmlformats.org/officeDocument/2006/relationships/image" Target="../media/image223.png"/><Relationship Id="rId12" Type="http://schemas.openxmlformats.org/officeDocument/2006/relationships/image" Target="../media/image228.png"/><Relationship Id="rId2" Type="http://schemas.openxmlformats.org/officeDocument/2006/relationships/notesSlide" Target="../notesSlides/notesSlide167.xml"/><Relationship Id="rId1" Type="http://schemas.openxmlformats.org/officeDocument/2006/relationships/slideLayout" Target="../slideLayouts/slideLayout1.xml"/><Relationship Id="rId6" Type="http://schemas.openxmlformats.org/officeDocument/2006/relationships/image" Target="../media/image222.png"/><Relationship Id="rId11" Type="http://schemas.openxmlformats.org/officeDocument/2006/relationships/image" Target="../media/image227.pn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20.png"/><Relationship Id="rId9" Type="http://schemas.openxmlformats.org/officeDocument/2006/relationships/image" Target="../media/image225.png"/><Relationship Id="rId14" Type="http://schemas.openxmlformats.org/officeDocument/2006/relationships/image" Target="../media/image230.png"/></Relationships>
</file>

<file path=ppt/slides/_rels/slide168.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40.png"/><Relationship Id="rId3" Type="http://schemas.openxmlformats.org/officeDocument/2006/relationships/image" Target="../media/image1.png"/><Relationship Id="rId7" Type="http://schemas.openxmlformats.org/officeDocument/2006/relationships/image" Target="../media/image234.png"/><Relationship Id="rId12" Type="http://schemas.openxmlformats.org/officeDocument/2006/relationships/image" Target="../media/image239.png"/><Relationship Id="rId2" Type="http://schemas.openxmlformats.org/officeDocument/2006/relationships/notesSlide" Target="../notesSlides/notesSlide168.xml"/><Relationship Id="rId16"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image" Target="../media/image233.png"/><Relationship Id="rId11" Type="http://schemas.openxmlformats.org/officeDocument/2006/relationships/image" Target="../media/image238.png"/><Relationship Id="rId5" Type="http://schemas.openxmlformats.org/officeDocument/2006/relationships/image" Target="../media/image232.png"/><Relationship Id="rId15" Type="http://schemas.openxmlformats.org/officeDocument/2006/relationships/image" Target="../media/image242.png"/><Relationship Id="rId10" Type="http://schemas.openxmlformats.org/officeDocument/2006/relationships/image" Target="../media/image237.png"/><Relationship Id="rId4" Type="http://schemas.openxmlformats.org/officeDocument/2006/relationships/image" Target="../media/image231.png"/><Relationship Id="rId9" Type="http://schemas.openxmlformats.org/officeDocument/2006/relationships/image" Target="../media/image236.png"/><Relationship Id="rId14" Type="http://schemas.openxmlformats.org/officeDocument/2006/relationships/image" Target="../media/image241.png"/></Relationships>
</file>

<file path=ppt/slides/_rels/slide169.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53.png"/><Relationship Id="rId3" Type="http://schemas.openxmlformats.org/officeDocument/2006/relationships/image" Target="../media/image1.png"/><Relationship Id="rId7" Type="http://schemas.openxmlformats.org/officeDocument/2006/relationships/image" Target="../media/image247.png"/><Relationship Id="rId12" Type="http://schemas.openxmlformats.org/officeDocument/2006/relationships/image" Target="../media/image252.png"/><Relationship Id="rId2" Type="http://schemas.openxmlformats.org/officeDocument/2006/relationships/notesSlide" Target="../notesSlides/notesSlide169.xml"/><Relationship Id="rId1" Type="http://schemas.openxmlformats.org/officeDocument/2006/relationships/slideLayout" Target="../slideLayouts/slideLayout1.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 Id="rId14" Type="http://schemas.openxmlformats.org/officeDocument/2006/relationships/image" Target="../media/image25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audio" Target="file:///C:\Documents%20and%20Settings\Haim\Desktop\ATAR\&#1505;&#1493;&#1500;&#1502;&#1493;&#1514;\&#1505;&#1493;&#1500;&#1501;%20&#1500;&#1492;%20&#1502;&#1497;&#1504;&#1493;&#1512;%20&#1496;&#1489;&#1506;&#1497;.mid" TargetMode="External"/><Relationship Id="rId1" Type="http://schemas.openxmlformats.org/officeDocument/2006/relationships/audio" Target="file:///C:\Documents%20and%20Settings\Haim\Desktop\ATAR\&#1505;&#1493;&#1500;&#1502;&#1493;&#1514;\&#1505;&#1493;&#1500;&#1501;%20&#1491;&#1493;%20&#1502;&#1494;'&#1493;&#1512;.mid" TargetMode="Externa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notesSlide" Target="../notesSlides/notesSlide170.xml"/><Relationship Id="rId9" Type="http://schemas.openxmlformats.org/officeDocument/2006/relationships/image" Target="../media/image40.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8" Type="http://schemas.openxmlformats.org/officeDocument/2006/relationships/hyperlink" Target="http://he.wikipedia.org/wiki/%D7%93%D7%95" TargetMode="External"/><Relationship Id="rId13" Type="http://schemas.openxmlformats.org/officeDocument/2006/relationships/hyperlink" Target="http://he.wikipedia.org/wiki/%D7%9C%D7%99%D7%93" TargetMode="External"/><Relationship Id="rId18" Type="http://schemas.openxmlformats.org/officeDocument/2006/relationships/hyperlink" Target="http://he.wikipedia.org/wiki/%D7%9E%D7%96'%D7%95%D7%A8" TargetMode="External"/><Relationship Id="rId3" Type="http://schemas.openxmlformats.org/officeDocument/2006/relationships/hyperlink" Target="http://he.wikipedia.org/wiki/%D7%9E%D7%95%D7%96%D7%99%D7%A7%D7%94" TargetMode="External"/><Relationship Id="rId21" Type="http://schemas.openxmlformats.org/officeDocument/2006/relationships/image" Target="../media/image1.png"/><Relationship Id="rId7" Type="http://schemas.openxmlformats.org/officeDocument/2006/relationships/hyperlink" Target="http://he.wikipedia.org/wiki/%D7%A1%D7%95%D7%9C%D7%9D_(%D7%9E%D7%95%D7%96%D7%99%D7%A7%D7%94)" TargetMode="External"/><Relationship Id="rId12" Type="http://schemas.openxmlformats.org/officeDocument/2006/relationships/hyperlink" Target="http://he.wikipedia.org/wiki/%D7%9E%D7%95%D7%96%D7%99%D7%A7%D7%94_%D7%A7%D7%9C%D7%90%D7%A1%D7%99%D7%AA" TargetMode="External"/><Relationship Id="rId17" Type="http://schemas.openxmlformats.org/officeDocument/2006/relationships/hyperlink" Target="http://he.wikipedia.org/wiki/%D7%91%D7%9E%D7%95%D7%9C" TargetMode="External"/><Relationship Id="rId2" Type="http://schemas.openxmlformats.org/officeDocument/2006/relationships/notesSlide" Target="../notesSlides/notesSlide173.xml"/><Relationship Id="rId16" Type="http://schemas.openxmlformats.org/officeDocument/2006/relationships/hyperlink" Target="http://he.wikipedia.org/wiki/%D7%93%D7%99%D7%90%D7%96" TargetMode="External"/><Relationship Id="rId20" Type="http://schemas.openxmlformats.org/officeDocument/2006/relationships/hyperlink" Target="http://he.wikipedia.org/wiki/%D7%A1%D7%95%D7%9C_(%D7%AA%D7%95_%D7%9E%D7%95%D7%96%D7%99%D7%A7%D7%9C%D7%99)" TargetMode="External"/><Relationship Id="rId1" Type="http://schemas.openxmlformats.org/officeDocument/2006/relationships/slideLayout" Target="../slideLayouts/slideLayout1.xml"/><Relationship Id="rId6" Type="http://schemas.openxmlformats.org/officeDocument/2006/relationships/hyperlink" Target="http://he.wikipedia.org/wiki/%D7%9E%D7%A0%D7%A2%D7%93" TargetMode="External"/><Relationship Id="rId11" Type="http://schemas.openxmlformats.org/officeDocument/2006/relationships/hyperlink" Target="http://he.wikipedia.org/wiki/%D7%96%D7%9E%D7%A8" TargetMode="External"/><Relationship Id="rId5" Type="http://schemas.openxmlformats.org/officeDocument/2006/relationships/hyperlink" Target="http://he.wikipedia.org/wiki/%D7%9B%D7%9C%D7%99_%D7%A0%D7%92%D7%99%D7%A0%D7%94" TargetMode="External"/><Relationship Id="rId15" Type="http://schemas.openxmlformats.org/officeDocument/2006/relationships/hyperlink" Target="http://he.wikipedia.org/wiki/%D7%9E%D7%A8%D7%95%D7%95%D7%97_(%D7%9E%D7%95%D7%96%D7%99%D7%A7%D7%94)" TargetMode="External"/><Relationship Id="rId10" Type="http://schemas.openxmlformats.org/officeDocument/2006/relationships/hyperlink" Target="http://he.wikipedia.org/wiki/%D7%A1%D7%95%D7%9C%D7%9D_%D7%9E%D7%96'%D7%95%D7%A8%D7%99" TargetMode="External"/><Relationship Id="rId19" Type="http://schemas.openxmlformats.org/officeDocument/2006/relationships/hyperlink" Target="http://he.wikipedia.org/wiki/%D7%AA%D7%95_(%D7%9E%D7%95%D7%96%D7%99%D7%A7%D7%94)" TargetMode="External"/><Relationship Id="rId4" Type="http://schemas.openxmlformats.org/officeDocument/2006/relationships/hyperlink" Target="http://he.wikipedia.org/wiki/%D7%99%D7%A6%D7%99%D7%A8%D7%94_%D7%9E%D7%95%D7%96%D7%99%D7%A7%D7%9C%D7%99%D7%AA" TargetMode="External"/><Relationship Id="rId9" Type="http://schemas.openxmlformats.org/officeDocument/2006/relationships/hyperlink" Target="http://he.wikipedia.org/wiki/%D7%A8%D7%94" TargetMode="External"/><Relationship Id="rId14" Type="http://schemas.openxmlformats.org/officeDocument/2006/relationships/hyperlink" Target="http://he.wikipedia.org/wiki/%D7%9E%D7%9C%D7%97%D7%99%D7%9F" TargetMode="Externa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1.xml"/><Relationship Id="rId5" Type="http://schemas.openxmlformats.org/officeDocument/2006/relationships/hyperlink" Target="http://he.wikipedia.org/wiki/%D7%90%D7%95%D7%A7%D7%98%D7%91%D7%94" TargetMode="External"/><Relationship Id="rId4" Type="http://schemas.openxmlformats.org/officeDocument/2006/relationships/hyperlink" Target="http://he.wikipedia.org/wiki/%D7%94%D7%A8%D7%A5" TargetMode="Externa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1.xml"/><Relationship Id="rId5" Type="http://schemas.openxmlformats.org/officeDocument/2006/relationships/image" Target="../media/image256.gif"/><Relationship Id="rId4" Type="http://schemas.openxmlformats.org/officeDocument/2006/relationships/image" Target="../media/image255.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image" Target="../media/image1.png"/><Relationship Id="rId3" Type="http://schemas.openxmlformats.org/officeDocument/2006/relationships/slide" Target="slide56.xml"/><Relationship Id="rId7" Type="http://schemas.openxmlformats.org/officeDocument/2006/relationships/slide" Target="slide64.xml"/><Relationship Id="rId12" Type="http://schemas.openxmlformats.org/officeDocument/2006/relationships/slide" Target="slide6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slide" Target="slide65.xml"/><Relationship Id="rId5" Type="http://schemas.openxmlformats.org/officeDocument/2006/relationships/slide" Target="slide59.xml"/><Relationship Id="rId10" Type="http://schemas.openxmlformats.org/officeDocument/2006/relationships/slide" Target="slide63.xml"/><Relationship Id="rId4" Type="http://schemas.openxmlformats.org/officeDocument/2006/relationships/slide" Target="slide58.xml"/><Relationship Id="rId9" Type="http://schemas.openxmlformats.org/officeDocument/2006/relationships/slide" Target="slide6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497;&#1493;&#1504;&#1497;.mid" TargetMode="External"/><Relationship Id="rId6" Type="http://schemas.openxmlformats.org/officeDocument/2006/relationships/image" Target="../media/image258.png"/><Relationship Id="rId5" Type="http://schemas.openxmlformats.org/officeDocument/2006/relationships/image" Target="../media/image1.png"/><Relationship Id="rId4" Type="http://schemas.openxmlformats.org/officeDocument/2006/relationships/image" Target="../media/image257.png"/></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491;&#1493;&#1512;&#1497;.mid" TargetMode="External"/><Relationship Id="rId6" Type="http://schemas.openxmlformats.org/officeDocument/2006/relationships/image" Target="../media/image260.png"/><Relationship Id="rId5" Type="http://schemas.openxmlformats.org/officeDocument/2006/relationships/image" Target="../media/image1.png"/><Relationship Id="rId4" Type="http://schemas.openxmlformats.org/officeDocument/2006/relationships/image" Target="../media/image259.png"/></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508;&#1512;&#1497;&#1490;&#1497;.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61.png"/></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500;&#1497;&#1491;&#1497;.mid" TargetMode="External"/><Relationship Id="rId6" Type="http://schemas.openxmlformats.org/officeDocument/2006/relationships/image" Target="../media/image263.png"/><Relationship Id="rId5" Type="http://schemas.openxmlformats.org/officeDocument/2006/relationships/image" Target="../media/image1.png"/><Relationship Id="rId4" Type="http://schemas.openxmlformats.org/officeDocument/2006/relationships/image" Target="../media/image262.png"/></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502;&#1497;&#1511;&#1505;&#1493;&#1500;&#1497;&#1491;&#1497;.mid" TargetMode="External"/><Relationship Id="rId6" Type="http://schemas.openxmlformats.org/officeDocument/2006/relationships/image" Target="../media/image265.png"/><Relationship Id="rId5" Type="http://schemas.openxmlformats.org/officeDocument/2006/relationships/image" Target="../media/image1.png"/><Relationship Id="rId4" Type="http://schemas.openxmlformats.org/officeDocument/2006/relationships/image" Target="../media/image264.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488;&#1497;&#1488;&#1493;&#1500;&#1497;.mid" TargetMode="External"/><Relationship Id="rId6" Type="http://schemas.openxmlformats.org/officeDocument/2006/relationships/image" Target="../media/image267.png"/><Relationship Id="rId5" Type="http://schemas.openxmlformats.org/officeDocument/2006/relationships/image" Target="../media/image1.png"/><Relationship Id="rId4" Type="http://schemas.openxmlformats.org/officeDocument/2006/relationships/image" Target="../media/image266.pn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1.xml"/><Relationship Id="rId1" Type="http://schemas.openxmlformats.org/officeDocument/2006/relationships/audio" Target="file:///C:\Documents%20and%20Settings\Haim\Desktop\&#1505;&#1493;&#1500;&#1502;&#1493;&#1514;\&#1502;&#1493;&#1491;&#1493;&#1505;%20&#1500;&#1493;&#1511;&#1512;&#1497;.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68.png"/></Relationships>
</file>

<file path=ppt/slides/_rels/slide187.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8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189.xml"/></Relationships>
</file>

<file path=ppt/slides/_rels/slide188.xml.rels><?xml version="1.0" encoding="UTF-8" standalone="yes"?>
<Relationships xmlns="http://schemas.openxmlformats.org/package/2006/relationships"><Relationship Id="rId8" Type="http://schemas.openxmlformats.org/officeDocument/2006/relationships/hyperlink" Target="http://he.wikipedia.org/wiki/%D7%A4%D7%A1%D7%A0%D7%AA%D7%A8" TargetMode="External"/><Relationship Id="rId3" Type="http://schemas.openxmlformats.org/officeDocument/2006/relationships/hyperlink" Target="http://he.wikipedia.org/wiki/%D7%A6%D7%9C%D7%99%D7%9C" TargetMode="External"/><Relationship Id="rId7" Type="http://schemas.openxmlformats.org/officeDocument/2006/relationships/hyperlink" Target="http://he.wikipedia.org/wiki/%D7%90%D7%95%D7%A7%D7%98%D7%91%D7%94" TargetMode="External"/><Relationship Id="rId2" Type="http://schemas.openxmlformats.org/officeDocument/2006/relationships/notesSlide" Target="../notesSlides/notesSlide188.xml"/><Relationship Id="rId1" Type="http://schemas.openxmlformats.org/officeDocument/2006/relationships/slideLayout" Target="../slideLayouts/slideLayout1.xml"/><Relationship Id="rId6" Type="http://schemas.openxmlformats.org/officeDocument/2006/relationships/hyperlink" Target="http://he.wikipedia.org/wiki/%D7%A4%D7%99%D7%AA%D7%95%D7%97_%D7%A7%D7%95%D7%9C" TargetMode="External"/><Relationship Id="rId5" Type="http://schemas.openxmlformats.org/officeDocument/2006/relationships/hyperlink" Target="http://he.wikipedia.org/wiki/%D7%96%D7%9E%D7%A8" TargetMode="External"/><Relationship Id="rId4" Type="http://schemas.openxmlformats.org/officeDocument/2006/relationships/hyperlink" Target="http://he.wikipedia.org/wiki/%D7%9B%D7%9C%D7%99_%D7%A0%D7%92%D7%99%D7%A0%D7%94" TargetMode="External"/><Relationship Id="rId9"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slide" Target="slide191.xml"/><Relationship Id="rId7"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1.xml"/><Relationship Id="rId6" Type="http://schemas.openxmlformats.org/officeDocument/2006/relationships/slide" Target="slide194.xml"/><Relationship Id="rId5" Type="http://schemas.openxmlformats.org/officeDocument/2006/relationships/slide" Target="slide193.xml"/><Relationship Id="rId4" Type="http://schemas.openxmlformats.org/officeDocument/2006/relationships/slide" Target="slide192.xml"/></Relationships>
</file>

<file path=ppt/slides/_rels/slide191.xml.rels><?xml version="1.0" encoding="UTF-8" standalone="yes"?>
<Relationships xmlns="http://schemas.openxmlformats.org/package/2006/relationships"><Relationship Id="rId8" Type="http://schemas.openxmlformats.org/officeDocument/2006/relationships/hyperlink" Target="http://he.wikipedia.org/wiki/%D7%A0%D7%91%D7%9C_(%D7%9B%D7%9C%D7%99_%D7%A0%D7%92%D7%99%D7%A0%D7%94)" TargetMode="External"/><Relationship Id="rId13" Type="http://schemas.openxmlformats.org/officeDocument/2006/relationships/hyperlink" Target="http://he.wikipedia.org/wiki/%D7%91%D7%A8%D7%AA%D7%95%D7%9C%D7%95%D7%9E%D7%99%D7%90%D7%95_%D7%9B%D7%A8%D7%99%D7%A1%D7%98%D7%95%D7%A4%D7%95%D7%A8%D7%99" TargetMode="External"/><Relationship Id="rId3" Type="http://schemas.openxmlformats.org/officeDocument/2006/relationships/image" Target="../media/image1.png"/><Relationship Id="rId7" Type="http://schemas.openxmlformats.org/officeDocument/2006/relationships/hyperlink" Target="http://he.wikipedia.org/wiki/%D7%9E%D7%A0%D7%A2%D7%93" TargetMode="External"/><Relationship Id="rId12" Type="http://schemas.openxmlformats.org/officeDocument/2006/relationships/hyperlink" Target="http://he.wikipedia.org/wiki/%D7%93%D7%95" TargetMode="External"/><Relationship Id="rId2" Type="http://schemas.openxmlformats.org/officeDocument/2006/relationships/notesSlide" Target="../notesSlides/notesSlide191.xml"/><Relationship Id="rId1" Type="http://schemas.openxmlformats.org/officeDocument/2006/relationships/slideLayout" Target="../slideLayouts/slideLayout1.xml"/><Relationship Id="rId6" Type="http://schemas.openxmlformats.org/officeDocument/2006/relationships/hyperlink" Target="http://he.wikipedia.org/wiki/%D7%94%D7%9E%D7%90%D7%94_%D7%94-17" TargetMode="External"/><Relationship Id="rId11" Type="http://schemas.openxmlformats.org/officeDocument/2006/relationships/hyperlink" Target="http://he.wikipedia.org/wiki/%D7%9E%D7%A4%D7%AA%D7%97_%D7%A4%D7%94" TargetMode="External"/><Relationship Id="rId5" Type="http://schemas.openxmlformats.org/officeDocument/2006/relationships/hyperlink" Target="http://he.wikipedia.org/wiki/%D7%9B%D7%9C%D7%99_%D7%9E%D7%A7%D7%9C%D7%93%D7%AA" TargetMode="External"/><Relationship Id="rId15" Type="http://schemas.openxmlformats.org/officeDocument/2006/relationships/hyperlink" Target="http://he.wikipedia.org/wiki/%D7%A4%D7%99%D7%A8%D7%A0%D7%A6%D7%94" TargetMode="External"/><Relationship Id="rId10" Type="http://schemas.openxmlformats.org/officeDocument/2006/relationships/hyperlink" Target="http://he.wikipedia.org/wiki/%D7%9C%D7%94_(%D7%AA%D7%95)" TargetMode="External"/><Relationship Id="rId4" Type="http://schemas.openxmlformats.org/officeDocument/2006/relationships/hyperlink" Target="http://he.wikipedia.org/wiki/%D7%9B%D7%9C%D7%99_%D7%A0%D7%92%D7%99%D7%A0%D7%94" TargetMode="External"/><Relationship Id="rId9" Type="http://schemas.openxmlformats.org/officeDocument/2006/relationships/hyperlink" Target="http://he.wikipedia.org/wiki/%D7%90%D7%95%D7%A7%D7%98%D7%91%D7%94" TargetMode="External"/><Relationship Id="rId14" Type="http://schemas.openxmlformats.org/officeDocument/2006/relationships/hyperlink" Target="http://he.wikipedia.org/wiki/%D7%9E%D7%93%D7%99%D7%A6'%D7%99" TargetMode="External"/></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he.wikipedia.org/wiki/%D7%9B%D7%9C%D7%99_%D7%94%D7%A7%D7%A9%D7%94" TargetMode="External"/><Relationship Id="rId2" Type="http://schemas.openxmlformats.org/officeDocument/2006/relationships/notesSlide" Target="../notesSlides/notesSlide192.xml"/><Relationship Id="rId1" Type="http://schemas.openxmlformats.org/officeDocument/2006/relationships/slideLayout" Target="../slideLayouts/slideLayout1.xml"/><Relationship Id="rId6" Type="http://schemas.openxmlformats.org/officeDocument/2006/relationships/hyperlink" Target="http://he.wikipedia.org/wiki/%D7%9B%D7%9C%D7%99_%D7%9E%D7%99%D7%AA%D7%A8" TargetMode="External"/><Relationship Id="rId5" Type="http://schemas.openxmlformats.org/officeDocument/2006/relationships/hyperlink" Target="http://he.wikipedia.org/wiki/%D7%9B%D7%9C%D7%99_%D7%9E%D7%A7%D7%9C%D7%93%D7%AA" TargetMode="External"/><Relationship Id="rId4" Type="http://schemas.openxmlformats.org/officeDocument/2006/relationships/hyperlink" Target="http://he.wikipedia.org/wiki/%D7%A6'%D7%9E%D7%91%D7%9C%D7%95" TargetMode="External"/></Relationships>
</file>

<file path=ppt/slides/_rels/slide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1.xml"/><Relationship Id="rId4" Type="http://schemas.openxmlformats.org/officeDocument/2006/relationships/image" Target="../media/image269.png"/></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4.xml"/><Relationship Id="rId1" Type="http://schemas.openxmlformats.org/officeDocument/2006/relationships/slideLayout" Target="../slideLayouts/slideLayout1.xml"/><Relationship Id="rId4" Type="http://schemas.openxmlformats.org/officeDocument/2006/relationships/image" Target="../media/image270.png"/></Relationships>
</file>

<file path=ppt/slides/_rels/slide19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96.xml"/><Relationship Id="rId7" Type="http://schemas.openxmlformats.org/officeDocument/2006/relationships/slide" Target="slide200.xml"/><Relationship Id="rId2" Type="http://schemas.openxmlformats.org/officeDocument/2006/relationships/notesSlide" Target="../notesSlides/notesSlide195.xml"/><Relationship Id="rId1" Type="http://schemas.openxmlformats.org/officeDocument/2006/relationships/slideLayout" Target="../slideLayouts/slideLayout1.xml"/><Relationship Id="rId6" Type="http://schemas.openxmlformats.org/officeDocument/2006/relationships/slide" Target="slide199.xml"/><Relationship Id="rId5" Type="http://schemas.openxmlformats.org/officeDocument/2006/relationships/slide" Target="slide198.xml"/><Relationship Id="rId4" Type="http://schemas.openxmlformats.org/officeDocument/2006/relationships/slide" Target="slide197.xml"/></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8.xml"/><Relationship Id="rId1" Type="http://schemas.openxmlformats.org/officeDocument/2006/relationships/slideLayout" Target="../slideLayouts/slideLayout1.xml"/><Relationship Id="rId4" Type="http://schemas.openxmlformats.org/officeDocument/2006/relationships/image" Target="../media/image271.png"/></Relationships>
</file>

<file path=ppt/slides/_rels/slide1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9.xml"/><Relationship Id="rId1" Type="http://schemas.openxmlformats.org/officeDocument/2006/relationships/slideLayout" Target="../slideLayouts/slideLayout1.xml"/><Relationship Id="rId4" Type="http://schemas.openxmlformats.org/officeDocument/2006/relationships/image" Target="../media/image272.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0.xml"/><Relationship Id="rId1" Type="http://schemas.openxmlformats.org/officeDocument/2006/relationships/slideLayout" Target="../slideLayouts/slideLayout1.xml"/><Relationship Id="rId4" Type="http://schemas.openxmlformats.org/officeDocument/2006/relationships/image" Target="../media/image273.png"/></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2.xml"/><Relationship Id="rId1" Type="http://schemas.openxmlformats.org/officeDocument/2006/relationships/slideLayout" Target="../slideLayouts/slideLayout1.xml"/><Relationship Id="rId4" Type="http://schemas.openxmlformats.org/officeDocument/2006/relationships/image" Target="../media/image274.png"/></Relationships>
</file>

<file path=ppt/slides/_rels/slide203.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1.png"/><Relationship Id="rId7" Type="http://schemas.openxmlformats.org/officeDocument/2006/relationships/image" Target="../media/image278.png"/><Relationship Id="rId2" Type="http://schemas.openxmlformats.org/officeDocument/2006/relationships/notesSlide" Target="../notesSlides/notesSlide203.xml"/><Relationship Id="rId1" Type="http://schemas.openxmlformats.org/officeDocument/2006/relationships/slideLayout" Target="../slideLayouts/slideLayout1.xml"/><Relationship Id="rId6" Type="http://schemas.openxmlformats.org/officeDocument/2006/relationships/image" Target="../media/image277.png"/><Relationship Id="rId11" Type="http://schemas.openxmlformats.org/officeDocument/2006/relationships/image" Target="../media/image282.png"/><Relationship Id="rId5" Type="http://schemas.openxmlformats.org/officeDocument/2006/relationships/image" Target="../media/image276.png"/><Relationship Id="rId10" Type="http://schemas.openxmlformats.org/officeDocument/2006/relationships/image" Target="../media/image281.png"/><Relationship Id="rId4" Type="http://schemas.openxmlformats.org/officeDocument/2006/relationships/image" Target="../media/image275.png"/><Relationship Id="rId9" Type="http://schemas.openxmlformats.org/officeDocument/2006/relationships/image" Target="../media/image280.png"/></Relationships>
</file>

<file path=ppt/slides/_rels/slide204.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1.png"/><Relationship Id="rId7" Type="http://schemas.openxmlformats.org/officeDocument/2006/relationships/image" Target="../media/image286.png"/><Relationship Id="rId2" Type="http://schemas.openxmlformats.org/officeDocument/2006/relationships/notesSlide" Target="../notesSlides/notesSlide204.xml"/><Relationship Id="rId1" Type="http://schemas.openxmlformats.org/officeDocument/2006/relationships/slideLayout" Target="../slideLayouts/slideLayout1.xml"/><Relationship Id="rId6" Type="http://schemas.openxmlformats.org/officeDocument/2006/relationships/image" Target="../media/image285.png"/><Relationship Id="rId11" Type="http://schemas.openxmlformats.org/officeDocument/2006/relationships/image" Target="../media/image290.png"/><Relationship Id="rId5" Type="http://schemas.openxmlformats.org/officeDocument/2006/relationships/image" Target="../media/image284.png"/><Relationship Id="rId10" Type="http://schemas.openxmlformats.org/officeDocument/2006/relationships/image" Target="../media/image289.png"/><Relationship Id="rId4" Type="http://schemas.openxmlformats.org/officeDocument/2006/relationships/image" Target="../media/image283.png"/><Relationship Id="rId9" Type="http://schemas.openxmlformats.org/officeDocument/2006/relationships/image" Target="../media/image288.png"/></Relationships>
</file>

<file path=ppt/slides/_rels/slide205.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1.png"/><Relationship Id="rId7" Type="http://schemas.openxmlformats.org/officeDocument/2006/relationships/image" Target="../media/image286.png"/><Relationship Id="rId2" Type="http://schemas.openxmlformats.org/officeDocument/2006/relationships/notesSlide" Target="../notesSlides/notesSlide205.xml"/><Relationship Id="rId1" Type="http://schemas.openxmlformats.org/officeDocument/2006/relationships/slideLayout" Target="../slideLayouts/slideLayout1.xml"/><Relationship Id="rId6" Type="http://schemas.openxmlformats.org/officeDocument/2006/relationships/image" Target="../media/image285.png"/><Relationship Id="rId11" Type="http://schemas.openxmlformats.org/officeDocument/2006/relationships/image" Target="../media/image290.png"/><Relationship Id="rId5" Type="http://schemas.openxmlformats.org/officeDocument/2006/relationships/image" Target="../media/image284.png"/><Relationship Id="rId10" Type="http://schemas.openxmlformats.org/officeDocument/2006/relationships/image" Target="../media/image289.png"/><Relationship Id="rId4" Type="http://schemas.openxmlformats.org/officeDocument/2006/relationships/image" Target="../media/image283.png"/><Relationship Id="rId9" Type="http://schemas.openxmlformats.org/officeDocument/2006/relationships/image" Target="../media/image288.png"/></Relationships>
</file>

<file path=ppt/slides/_rels/slide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6.xml"/><Relationship Id="rId1" Type="http://schemas.openxmlformats.org/officeDocument/2006/relationships/slideLayout" Target="../slideLayouts/slideLayout1.xml"/><Relationship Id="rId4" Type="http://schemas.openxmlformats.org/officeDocument/2006/relationships/image" Target="../media/image291.png"/></Relationships>
</file>

<file path=ppt/slides/_rels/slide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7.xml"/><Relationship Id="rId1" Type="http://schemas.openxmlformats.org/officeDocument/2006/relationships/slideLayout" Target="../slideLayouts/slideLayout1.xml"/><Relationship Id="rId4" Type="http://schemas.openxmlformats.org/officeDocument/2006/relationships/image" Target="../media/image292.png"/></Relationships>
</file>

<file path=ppt/slides/_rels/slide208.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98.xml"/><Relationship Id="rId7" Type="http://schemas.openxmlformats.org/officeDocument/2006/relationships/slide" Target="slide100.xml"/><Relationship Id="rId2" Type="http://schemas.openxmlformats.org/officeDocument/2006/relationships/notesSlide" Target="../notesSlides/notesSlide208.xml"/><Relationship Id="rId1"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slide" Target="slide103.xml"/><Relationship Id="rId4" Type="http://schemas.openxmlformats.org/officeDocument/2006/relationships/slide" Target="slide102.xml"/><Relationship Id="rId9" Type="http://schemas.openxmlformats.org/officeDocument/2006/relationships/image" Target="../media/image1.png"/></Relationships>
</file>

<file path=ppt/slides/_rels/slide209.xml.rels><?xml version="1.0" encoding="UTF-8" standalone="yes"?>
<Relationships xmlns="http://schemas.openxmlformats.org/package/2006/relationships"><Relationship Id="rId8" Type="http://schemas.openxmlformats.org/officeDocument/2006/relationships/hyperlink" Target="http://he.wikipedia.org/wiki/%D7%AA%D7%95_(%D7%9E%D7%95%D7%96%D7%99%D7%A7%D7%94)" TargetMode="External"/><Relationship Id="rId13" Type="http://schemas.openxmlformats.org/officeDocument/2006/relationships/hyperlink" Target="http://he.wikipedia.org/wiki/%D7%9B%D7%9C%D7%99_%D7%94%D7%A7%D7%A9%D7%94" TargetMode="External"/><Relationship Id="rId18" Type="http://schemas.openxmlformats.org/officeDocument/2006/relationships/image" Target="../media/image1.png"/><Relationship Id="rId3" Type="http://schemas.openxmlformats.org/officeDocument/2006/relationships/hyperlink" Target="http://he.wikipedia.org/wiki/%D7%90%D7%9E%D7%A0%D7%95%D7%AA" TargetMode="External"/><Relationship Id="rId7" Type="http://schemas.openxmlformats.org/officeDocument/2006/relationships/hyperlink" Target="http://he.wikipedia.org/wiki/%D7%9E%D7%95%D7%96%D7%99%D7%A7%D7%94_%D7%90%D7%9C%D7%A7%D7%98%D7%A8%D7%95%D7%A0%D7%99%D7%AA" TargetMode="External"/><Relationship Id="rId12" Type="http://schemas.openxmlformats.org/officeDocument/2006/relationships/hyperlink" Target="http://he.wikipedia.org/wiki/%D7%94%D7%A8%D7%9E%D7%95%D7%A0%D7%99%D7%94" TargetMode="External"/><Relationship Id="rId17" Type="http://schemas.openxmlformats.org/officeDocument/2006/relationships/hyperlink" Target="http://he.wikipedia.org/wiki/%D7%90%D7%99%D7%9C%D7%AA%D7%95%D7%A8" TargetMode="External"/><Relationship Id="rId2" Type="http://schemas.openxmlformats.org/officeDocument/2006/relationships/notesSlide" Target="../notesSlides/notesSlide209.xml"/><Relationship Id="rId16" Type="http://schemas.openxmlformats.org/officeDocument/2006/relationships/hyperlink" Target="http://he.wikipedia.org/wiki/%D7%9E%D7%95%D7%96%D7%99%D7%A7%D7%90%D7%99" TargetMode="External"/><Relationship Id="rId1" Type="http://schemas.openxmlformats.org/officeDocument/2006/relationships/slideLayout" Target="../slideLayouts/slideLayout1.xml"/><Relationship Id="rId6" Type="http://schemas.openxmlformats.org/officeDocument/2006/relationships/hyperlink" Target="http://he.wikipedia.org/wiki/%D7%9E%D7%95%D7%96%D7%99%D7%A7%D7%94_%D7%A7%D7%9C%D7%90%D7%A1%D7%99%D7%AA" TargetMode="External"/><Relationship Id="rId11" Type="http://schemas.openxmlformats.org/officeDocument/2006/relationships/hyperlink" Target="http://he.wikipedia.org/wiki/%D7%90%D7%A7%D7%95%D7%A8%D7%93%D7%99%D7%9D" TargetMode="External"/><Relationship Id="rId5" Type="http://schemas.openxmlformats.org/officeDocument/2006/relationships/hyperlink" Target="http://he.wikipedia.org/wiki/%D7%9E%D7%95%D7%96%D7%94" TargetMode="External"/><Relationship Id="rId15" Type="http://schemas.openxmlformats.org/officeDocument/2006/relationships/hyperlink" Target="http://he.wikipedia.org/wiki/%D7%9E%D7%9C%D7%97%D7%99%D7%9F" TargetMode="External"/><Relationship Id="rId10" Type="http://schemas.openxmlformats.org/officeDocument/2006/relationships/hyperlink" Target="http://he.wikipedia.org/wiki/%D7%90%D7%A7%D7%95%D7%A8%D7%93" TargetMode="External"/><Relationship Id="rId4" Type="http://schemas.openxmlformats.org/officeDocument/2006/relationships/hyperlink" Target="http://he.wikipedia.org/wiki/%D7%A6%D7%9C%D7%99%D7%9C" TargetMode="External"/><Relationship Id="rId9" Type="http://schemas.openxmlformats.org/officeDocument/2006/relationships/hyperlink" Target="http://he.wikipedia.org/w/index.php?title=%D7%9C%D7%97%D7%9F&amp;action=edit" TargetMode="External"/><Relationship Id="rId14" Type="http://schemas.openxmlformats.org/officeDocument/2006/relationships/hyperlink" Target="http://he.wikipedia.org/wiki/%D7%9E%D7%A7%D7%A6%D7%91"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audio" Target="file:///C:\Documents%20and%20Settings\Haim\Desktop\ATAR\&#1502;&#1513;&#1511;&#1500;&#1493;&#1514;\&#1502;&#1513;&#1511;&#1500;%20&#1494;&#1493;&#1490;&#1497;.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8" Type="http://schemas.openxmlformats.org/officeDocument/2006/relationships/slide" Target="slide215.xml"/><Relationship Id="rId13" Type="http://schemas.openxmlformats.org/officeDocument/2006/relationships/slide" Target="slide220.xml"/><Relationship Id="rId3" Type="http://schemas.openxmlformats.org/officeDocument/2006/relationships/slide" Target="slide209.xml"/><Relationship Id="rId7" Type="http://schemas.openxmlformats.org/officeDocument/2006/relationships/slide" Target="slide212.xml"/><Relationship Id="rId12" Type="http://schemas.openxmlformats.org/officeDocument/2006/relationships/slide" Target="slide219.xml"/><Relationship Id="rId2" Type="http://schemas.openxmlformats.org/officeDocument/2006/relationships/notesSlide" Target="../notesSlides/notesSlide211.xml"/><Relationship Id="rId1" Type="http://schemas.openxmlformats.org/officeDocument/2006/relationships/slideLayout" Target="../slideLayouts/slideLayout1.xml"/><Relationship Id="rId6" Type="http://schemas.openxmlformats.org/officeDocument/2006/relationships/slide" Target="slide214.xml"/><Relationship Id="rId11" Type="http://schemas.openxmlformats.org/officeDocument/2006/relationships/slide" Target="slide217.xml"/><Relationship Id="rId5" Type="http://schemas.openxmlformats.org/officeDocument/2006/relationships/slide" Target="slide213.xml"/><Relationship Id="rId15" Type="http://schemas.openxmlformats.org/officeDocument/2006/relationships/image" Target="../media/image1.png"/><Relationship Id="rId10" Type="http://schemas.openxmlformats.org/officeDocument/2006/relationships/slide" Target="slide216.xml"/><Relationship Id="rId4" Type="http://schemas.openxmlformats.org/officeDocument/2006/relationships/slide" Target="slide210.xml"/><Relationship Id="rId9" Type="http://schemas.openxmlformats.org/officeDocument/2006/relationships/slide" Target="slide218.xml"/><Relationship Id="rId14" Type="http://schemas.openxmlformats.org/officeDocument/2006/relationships/slide" Target="slide221.xml"/></Relationships>
</file>

<file path=ppt/slides/_rels/slide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8" Type="http://schemas.openxmlformats.org/officeDocument/2006/relationships/hyperlink" Target="http://he.wikipedia.org/wiki/%D7%AA%D7%A7%D7%95%D7%A4%D7%AA_%D7%94%D7%A8%D7%A0%D7%A1%D7%90%D7%A0%D7%A1" TargetMode="External"/><Relationship Id="rId3" Type="http://schemas.openxmlformats.org/officeDocument/2006/relationships/hyperlink" Target="http://he.wikipedia.org/wiki/%D7%9E%D7%A8%D7%95%D7%95%D7%97_(%D7%9E%D7%95%D7%96%D7%99%D7%A7%D7%94)" TargetMode="External"/><Relationship Id="rId7" Type="http://schemas.openxmlformats.org/officeDocument/2006/relationships/hyperlink" Target="http://he.wikipedia.org/wiki/%D7%99%D7%9E%D7%99_%D7%94%D7%91%D7%99%D7%A0%D7%99%D7%99%D7%9D" TargetMode="External"/><Relationship Id="rId2" Type="http://schemas.openxmlformats.org/officeDocument/2006/relationships/notesSlide" Target="../notesSlides/notesSlide213.xml"/><Relationship Id="rId1" Type="http://schemas.openxmlformats.org/officeDocument/2006/relationships/slideLayout" Target="../slideLayouts/slideLayout1.xml"/><Relationship Id="rId6" Type="http://schemas.openxmlformats.org/officeDocument/2006/relationships/hyperlink" Target="http://he.wikipedia.org/wiki/%D7%90%D7%A7%D7%95%D7%A8%D7%93" TargetMode="External"/><Relationship Id="rId5" Type="http://schemas.openxmlformats.org/officeDocument/2006/relationships/hyperlink" Target="http://he.wikipedia.org/wiki/%D7%98%D7%A8%D7%A6%D7%94" TargetMode="External"/><Relationship Id="rId10" Type="http://schemas.openxmlformats.org/officeDocument/2006/relationships/image" Target="../media/image1.png"/><Relationship Id="rId4" Type="http://schemas.openxmlformats.org/officeDocument/2006/relationships/hyperlink" Target="http://he.wikipedia.org/wiki/%D7%A1%D7%A7%D7%95%D7%A0%D7%93%D7%94" TargetMode="External"/><Relationship Id="rId9" Type="http://schemas.openxmlformats.org/officeDocument/2006/relationships/hyperlink" Target="http://he.wikipedia.org/wiki/%D7%A7%D7%95%D7%A0%D7%98%D7%A8%D7%A4%D7%95%D7%A0%D7%A7%D7%98" TargetMode="External"/></Relationships>
</file>

<file path=ppt/slides/_rels/slide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he.wikipedia.org/wiki/%D7%A4%D7%95%D7%A0%D7%98%D7%99%D7%A7%D7%94" TargetMode="External"/><Relationship Id="rId2" Type="http://schemas.openxmlformats.org/officeDocument/2006/relationships/notesSlide" Target="../notesSlides/notesSlide2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audio" Target="file:///C:\Documents%20and%20Settings\Haim\Desktop\ATAR\&#1502;&#1513;&#1511;&#1500;&#1493;&#1514;\&#1502;&#1513;&#1511;&#1500;%20&#1502;&#1513;&#1493;&#1500;&#1513;.mid" TargetMode="Externa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4.png"/></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8" Type="http://schemas.openxmlformats.org/officeDocument/2006/relationships/slide" Target="slide229.xml"/><Relationship Id="rId3" Type="http://schemas.openxmlformats.org/officeDocument/2006/relationships/slide" Target="slide224.xml"/><Relationship Id="rId7" Type="http://schemas.openxmlformats.org/officeDocument/2006/relationships/slide" Target="slide228.xml"/><Relationship Id="rId12" Type="http://schemas.openxmlformats.org/officeDocument/2006/relationships/image" Target="../media/image1.png"/><Relationship Id="rId2" Type="http://schemas.openxmlformats.org/officeDocument/2006/relationships/notesSlide" Target="../notesSlides/notesSlide223.xml"/><Relationship Id="rId1" Type="http://schemas.openxmlformats.org/officeDocument/2006/relationships/slideLayout" Target="../slideLayouts/slideLayout1.xml"/><Relationship Id="rId6" Type="http://schemas.openxmlformats.org/officeDocument/2006/relationships/slide" Target="slide227.xml"/><Relationship Id="rId11" Type="http://schemas.openxmlformats.org/officeDocument/2006/relationships/slide" Target="slide234.xml"/><Relationship Id="rId5" Type="http://schemas.openxmlformats.org/officeDocument/2006/relationships/slide" Target="slide226.xml"/><Relationship Id="rId10" Type="http://schemas.openxmlformats.org/officeDocument/2006/relationships/slide" Target="slide231.xml"/><Relationship Id="rId4" Type="http://schemas.openxmlformats.org/officeDocument/2006/relationships/slide" Target="slide225.xml"/><Relationship Id="rId9" Type="http://schemas.openxmlformats.org/officeDocument/2006/relationships/slide" Target="slide230.xml"/></Relationships>
</file>

<file path=ppt/slides/_rels/slide224.xml.rels><?xml version="1.0" encoding="UTF-8" standalone="yes"?>
<Relationships xmlns="http://schemas.openxmlformats.org/package/2006/relationships"><Relationship Id="rId8" Type="http://schemas.openxmlformats.org/officeDocument/2006/relationships/hyperlink" Target="http://he.wikipedia.org/wiki/%D7%A4%D7%A1%D7%A0%D7%AA%D7%A8" TargetMode="External"/><Relationship Id="rId13" Type="http://schemas.openxmlformats.org/officeDocument/2006/relationships/image" Target="../media/image1.png"/><Relationship Id="rId3" Type="http://schemas.openxmlformats.org/officeDocument/2006/relationships/hyperlink" Target="http://he.wikipedia.org/wiki/%D7%9E%D7%95%D7%96%D7%99%D7%A7%D7%94" TargetMode="External"/><Relationship Id="rId7" Type="http://schemas.openxmlformats.org/officeDocument/2006/relationships/hyperlink" Target="http://he.wikipedia.org/wiki/%D7%AA%D7%96%D7%9E%D7%95%D7%A8%D7%AA" TargetMode="External"/><Relationship Id="rId12" Type="http://schemas.openxmlformats.org/officeDocument/2006/relationships/hyperlink" Target="http://he.wikipedia.org/wiki/%D7%94%D7%A8%D7%9B%D7%91_%D7%A7%D7%90%D7%9E%D7%A8%D7%99" TargetMode="External"/><Relationship Id="rId2" Type="http://schemas.openxmlformats.org/officeDocument/2006/relationships/notesSlide" Target="../notesSlides/notesSlide224.xml"/><Relationship Id="rId1" Type="http://schemas.openxmlformats.org/officeDocument/2006/relationships/slideLayout" Target="../slideLayouts/slideLayout1.xml"/><Relationship Id="rId6" Type="http://schemas.openxmlformats.org/officeDocument/2006/relationships/hyperlink" Target="http://he.wikipedia.org/wiki/%D7%9E%D7%9C%D7%97%D7%99%D7%9F" TargetMode="External"/><Relationship Id="rId11" Type="http://schemas.openxmlformats.org/officeDocument/2006/relationships/hyperlink" Target="http://he.wikipedia.org/wiki/%D7%9E%D7%A7%D7%94%D7%9C%D7%94" TargetMode="External"/><Relationship Id="rId5" Type="http://schemas.openxmlformats.org/officeDocument/2006/relationships/hyperlink" Target="http://he.wikipedia.org/wiki/%D7%90%D7%9C%D7%AA%D7%95%D7%A8_(%D7%9E%D7%95%D7%96%D7%99%D7%A7%D7%94)" TargetMode="External"/><Relationship Id="rId10" Type="http://schemas.openxmlformats.org/officeDocument/2006/relationships/hyperlink" Target="http://he.wikipedia.org/wiki/%D7%9E%D7%A0%D7%A2%D7%93" TargetMode="External"/><Relationship Id="rId4" Type="http://schemas.openxmlformats.org/officeDocument/2006/relationships/hyperlink" Target="http://he.wikipedia.org/wiki/%D7%AA%D7%95%D7%95%D7%99%D7%9D" TargetMode="External"/><Relationship Id="rId9" Type="http://schemas.openxmlformats.org/officeDocument/2006/relationships/hyperlink" Target="http://he.wikipedia.org/wiki/%D7%94%D7%A8%D7%9E%D7%95%D7%A0%D7%99%D7%94" TargetMode="External"/></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8.xml"/><Relationship Id="rId1" Type="http://schemas.openxmlformats.org/officeDocument/2006/relationships/slideLayout" Target="../slideLayouts/slideLayout1.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s>
</file>

<file path=ppt/slides/_rels/slide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audio" Target="file:///C:\Documents%20and%20Settings\Haim\Desktop\ATAR\&#1502;&#1513;&#1511;&#1500;&#1493;&#1514;\&#1502;&#1513;&#1511;&#1500;%20&#1502;&#1506;&#1493;&#1512;&#1489;.mid" TargetMode="Externa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5.png"/></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0.xml"/><Relationship Id="rId1" Type="http://schemas.openxmlformats.org/officeDocument/2006/relationships/slideLayout" Target="../slideLayouts/slideLayout1.xml"/><Relationship Id="rId5" Type="http://schemas.openxmlformats.org/officeDocument/2006/relationships/image" Target="../media/image297.png"/><Relationship Id="rId4" Type="http://schemas.openxmlformats.org/officeDocument/2006/relationships/image" Target="../media/image296.png"/></Relationships>
</file>

<file path=ppt/slides/_rels/slide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1.xml"/><Relationship Id="rId1" Type="http://schemas.openxmlformats.org/officeDocument/2006/relationships/slideLayout" Target="../slideLayouts/slideLayout1.xml"/><Relationship Id="rId5" Type="http://schemas.openxmlformats.org/officeDocument/2006/relationships/image" Target="../media/image299.png"/><Relationship Id="rId4" Type="http://schemas.openxmlformats.org/officeDocument/2006/relationships/image" Target="../media/image298.png"/></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2.xml"/><Relationship Id="rId1" Type="http://schemas.openxmlformats.org/officeDocument/2006/relationships/slideLayout" Target="../slideLayouts/slideLayout1.xml"/><Relationship Id="rId4" Type="http://schemas.openxmlformats.org/officeDocument/2006/relationships/image" Target="../media/image300.png"/></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3.xml"/><Relationship Id="rId1" Type="http://schemas.openxmlformats.org/officeDocument/2006/relationships/slideLayout" Target="../slideLayouts/slideLayout1.xml"/><Relationship Id="rId4" Type="http://schemas.openxmlformats.org/officeDocument/2006/relationships/image" Target="../media/image300.png"/></Relationships>
</file>

<file path=ppt/slides/_rels/slide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4.xml"/><Relationship Id="rId1" Type="http://schemas.openxmlformats.org/officeDocument/2006/relationships/slideLayout" Target="../slideLayouts/slideLayout1.xml"/><Relationship Id="rId4" Type="http://schemas.openxmlformats.org/officeDocument/2006/relationships/image" Target="../media/image301.png"/></Relationships>
</file>

<file path=ppt/slides/_rels/slide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5.xml"/><Relationship Id="rId1" Type="http://schemas.openxmlformats.org/officeDocument/2006/relationships/slideLayout" Target="../slideLayouts/slideLayout1.xml"/><Relationship Id="rId4" Type="http://schemas.openxmlformats.org/officeDocument/2006/relationships/image" Target="../media/image302.png"/></Relationships>
</file>

<file path=ppt/slides/_rels/slide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6.xml"/><Relationship Id="rId1" Type="http://schemas.openxmlformats.org/officeDocument/2006/relationships/slideLayout" Target="../slideLayouts/slideLayout1.xml"/><Relationship Id="rId4" Type="http://schemas.openxmlformats.org/officeDocument/2006/relationships/image" Target="../media/image303.png"/></Relationships>
</file>

<file path=ppt/slides/_rels/slide2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7.xml"/><Relationship Id="rId1" Type="http://schemas.openxmlformats.org/officeDocument/2006/relationships/slideLayout" Target="../slideLayouts/slideLayout1.xml"/><Relationship Id="rId4" Type="http://schemas.openxmlformats.org/officeDocument/2006/relationships/image" Target="../media/image304.png"/></Relationships>
</file>

<file path=ppt/slides/_rels/slide2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8.xml"/><Relationship Id="rId1" Type="http://schemas.openxmlformats.org/officeDocument/2006/relationships/slideLayout" Target="../slideLayouts/slideLayout1.xml"/><Relationship Id="rId4" Type="http://schemas.openxmlformats.org/officeDocument/2006/relationships/image" Target="../media/image305.png"/></Relationships>
</file>

<file path=ppt/slides/_rels/slide2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9.xml"/><Relationship Id="rId1" Type="http://schemas.openxmlformats.org/officeDocument/2006/relationships/slideLayout" Target="../slideLayouts/slideLayout1.xml"/><Relationship Id="rId4" Type="http://schemas.openxmlformats.org/officeDocument/2006/relationships/image" Target="../media/image306.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file:///C:\Documents%20and%20Settings\Haim\Desktop\ATAR\&#1502;&#1513;&#1511;&#1500;&#1493;&#1514;\&#1502;&#1513;&#1511;&#1500;%204-2.mid"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file:///C:\Documents%20and%20Settings\Haim\Desktop\ATAR\&#1502;&#1513;&#1511;&#1500;&#1493;&#1514;\&#1502;&#1513;&#1511;&#1500;%20&#1494;&#1493;&#1490;&#1497;.mid" TargetMode="External"/><Relationship Id="rId1" Type="http://schemas.openxmlformats.org/officeDocument/2006/relationships/audio" Target="file:///C:\Documents%20and%20Settings\Haim\Desktop\ATAR\&#1502;&#1513;&#1511;&#1500;&#1493;&#1514;\&#1502;&#1513;&#1511;&#1500;%204-8.mid" TargetMode="External"/><Relationship Id="rId6" Type="http://schemas.openxmlformats.org/officeDocument/2006/relationships/image" Target="../media/image1.png"/><Relationship Id="rId11" Type="http://schemas.openxmlformats.org/officeDocument/2006/relationships/image" Target="../media/image21.png"/><Relationship Id="rId5" Type="http://schemas.openxmlformats.org/officeDocument/2006/relationships/notesSlide" Target="../notesSlides/notesSlide24.xml"/><Relationship Id="rId10" Type="http://schemas.openxmlformats.org/officeDocument/2006/relationships/image" Target="../media/image20.png"/><Relationship Id="rId4" Type="http://schemas.openxmlformats.org/officeDocument/2006/relationships/slideLayout" Target="../slideLayouts/slideLayout1.xml"/><Relationship Id="rId9" Type="http://schemas.openxmlformats.org/officeDocument/2006/relationships/image" Target="../media/image19.png"/></Relationships>
</file>

<file path=ppt/slides/_rels/slide2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0.xml"/><Relationship Id="rId1" Type="http://schemas.openxmlformats.org/officeDocument/2006/relationships/slideLayout" Target="../slideLayouts/slideLayout1.xml"/><Relationship Id="rId4" Type="http://schemas.openxmlformats.org/officeDocument/2006/relationships/image" Target="../media/image307.png"/></Relationships>
</file>

<file path=ppt/slides/_rels/slide2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1.xml"/><Relationship Id="rId1" Type="http://schemas.openxmlformats.org/officeDocument/2006/relationships/slideLayout" Target="../slideLayouts/slideLayout1.xml"/><Relationship Id="rId4" Type="http://schemas.openxmlformats.org/officeDocument/2006/relationships/image" Target="../media/image308.png"/></Relationships>
</file>

<file path=ppt/slides/_rels/slide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2.xml"/><Relationship Id="rId1" Type="http://schemas.openxmlformats.org/officeDocument/2006/relationships/slideLayout" Target="../slideLayouts/slideLayout1.xml"/><Relationship Id="rId4" Type="http://schemas.openxmlformats.org/officeDocument/2006/relationships/image" Target="../media/image309.png"/></Relationships>
</file>

<file path=ppt/slides/_rels/slide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3.xml"/><Relationship Id="rId1" Type="http://schemas.openxmlformats.org/officeDocument/2006/relationships/slideLayout" Target="../slideLayouts/slideLayout1.xml"/><Relationship Id="rId4" Type="http://schemas.openxmlformats.org/officeDocument/2006/relationships/image" Target="../media/image310.png"/></Relationships>
</file>

<file path=ppt/slides/_rels/slide2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4.xml"/><Relationship Id="rId1" Type="http://schemas.openxmlformats.org/officeDocument/2006/relationships/slideLayout" Target="../slideLayouts/slideLayout1.xml"/><Relationship Id="rId4" Type="http://schemas.openxmlformats.org/officeDocument/2006/relationships/image" Target="../media/image311.png"/></Relationships>
</file>

<file path=ppt/slides/_rels/slide2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5.xml"/><Relationship Id="rId1" Type="http://schemas.openxmlformats.org/officeDocument/2006/relationships/slideLayout" Target="../slideLayouts/slideLayout1.xml"/><Relationship Id="rId4" Type="http://schemas.openxmlformats.org/officeDocument/2006/relationships/image" Target="../media/image312.png"/></Relationships>
</file>

<file path=ppt/slides/_rels/slide2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6.xml"/><Relationship Id="rId1" Type="http://schemas.openxmlformats.org/officeDocument/2006/relationships/slideLayout" Target="../slideLayouts/slideLayout1.xml"/><Relationship Id="rId4" Type="http://schemas.openxmlformats.org/officeDocument/2006/relationships/image" Target="../media/image313.png"/></Relationships>
</file>

<file path=ppt/slides/_rels/slide2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7.xml"/><Relationship Id="rId1" Type="http://schemas.openxmlformats.org/officeDocument/2006/relationships/slideLayout" Target="../slideLayouts/slideLayout1.xml"/><Relationship Id="rId4" Type="http://schemas.openxmlformats.org/officeDocument/2006/relationships/image" Target="../media/image314.png"/></Relationships>
</file>

<file path=ppt/slides/_rels/slide2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8.xml"/><Relationship Id="rId1" Type="http://schemas.openxmlformats.org/officeDocument/2006/relationships/slideLayout" Target="../slideLayouts/slideLayout1.xml"/><Relationship Id="rId4" Type="http://schemas.openxmlformats.org/officeDocument/2006/relationships/image" Target="../media/image315.png"/></Relationships>
</file>

<file path=ppt/slides/_rels/slide2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9.xml"/><Relationship Id="rId1" Type="http://schemas.openxmlformats.org/officeDocument/2006/relationships/slideLayout" Target="../slideLayouts/slideLayout1.xml"/><Relationship Id="rId4" Type="http://schemas.openxmlformats.org/officeDocument/2006/relationships/image" Target="../media/image316.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Documents%20and%20Settings\Haim\Desktop\ATAR\&#1502;&#1513;&#1511;&#1500;&#1493;&#1514;\&#1502;&#1513;&#1511;&#1500;%203-2.mid" TargetMode="External"/><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audio" Target="file:///C:\Documents%20and%20Settings\Haim\Desktop\ATAR\&#1502;&#1513;&#1511;&#1500;&#1493;&#1514;\&#1502;&#1513;&#1511;&#1500;%20&#1502;&#1513;&#1493;&#1500;&#1513;.mid" TargetMode="External"/><Relationship Id="rId1" Type="http://schemas.openxmlformats.org/officeDocument/2006/relationships/audio" Target="file:///C:\Documents%20and%20Settings\Haim\Desktop\ATAR\&#1502;&#1513;&#1511;&#1500;&#1493;&#1514;\&#1502;&#1513;&#1511;&#1500;%203-8.mid" TargetMode="External"/><Relationship Id="rId6" Type="http://schemas.openxmlformats.org/officeDocument/2006/relationships/image" Target="../media/image1.png"/><Relationship Id="rId11" Type="http://schemas.openxmlformats.org/officeDocument/2006/relationships/image" Target="../media/image27.png"/><Relationship Id="rId5" Type="http://schemas.openxmlformats.org/officeDocument/2006/relationships/notesSlide" Target="../notesSlides/notesSlide25.xml"/><Relationship Id="rId10" Type="http://schemas.openxmlformats.org/officeDocument/2006/relationships/image" Target="../media/image26.png"/><Relationship Id="rId4" Type="http://schemas.openxmlformats.org/officeDocument/2006/relationships/slideLayout" Target="../slideLayouts/slideLayout1.xml"/><Relationship Id="rId9" Type="http://schemas.openxmlformats.org/officeDocument/2006/relationships/image" Target="../media/image25.png"/></Relationships>
</file>

<file path=ppt/slides/_rels/slide2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image" Target="../media/image317.png"/></Relationships>
</file>

<file path=ppt/slides/_rels/slide2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1.xml"/><Relationship Id="rId1" Type="http://schemas.openxmlformats.org/officeDocument/2006/relationships/slideLayout" Target="../slideLayouts/slideLayout1.xml"/><Relationship Id="rId4" Type="http://schemas.openxmlformats.org/officeDocument/2006/relationships/image" Target="../media/image318.png"/></Relationships>
</file>

<file path=ppt/slides/_rels/slide2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2.xml"/><Relationship Id="rId1" Type="http://schemas.openxmlformats.org/officeDocument/2006/relationships/slideLayout" Target="../slideLayouts/slideLayout1.xml"/><Relationship Id="rId4" Type="http://schemas.openxmlformats.org/officeDocument/2006/relationships/image" Target="../media/image319.png"/></Relationships>
</file>

<file path=ppt/slides/_rels/slide2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3.xml"/><Relationship Id="rId1" Type="http://schemas.openxmlformats.org/officeDocument/2006/relationships/slideLayout" Target="../slideLayouts/slideLayout1.xml"/><Relationship Id="rId4" Type="http://schemas.openxmlformats.org/officeDocument/2006/relationships/image" Target="../media/image320.png"/></Relationships>
</file>

<file path=ppt/slides/_rels/slide2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4.xml"/><Relationship Id="rId1" Type="http://schemas.openxmlformats.org/officeDocument/2006/relationships/slideLayout" Target="../slideLayouts/slideLayout1.xml"/><Relationship Id="rId4" Type="http://schemas.openxmlformats.org/officeDocument/2006/relationships/image" Target="../media/image321.png"/></Relationships>
</file>

<file path=ppt/slides/_rels/slide2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5.xml"/><Relationship Id="rId1" Type="http://schemas.openxmlformats.org/officeDocument/2006/relationships/slideLayout" Target="../slideLayouts/slideLayout1.xml"/><Relationship Id="rId4" Type="http://schemas.openxmlformats.org/officeDocument/2006/relationships/image" Target="../media/image322.png"/></Relationships>
</file>

<file path=ppt/slides/_rels/slide2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6.xml"/><Relationship Id="rId1" Type="http://schemas.openxmlformats.org/officeDocument/2006/relationships/slideLayout" Target="../slideLayouts/slideLayout1.xml"/><Relationship Id="rId4" Type="http://schemas.openxmlformats.org/officeDocument/2006/relationships/image" Target="../media/image323.png"/></Relationships>
</file>

<file path=ppt/slides/_rels/slide2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7.xml"/><Relationship Id="rId1" Type="http://schemas.openxmlformats.org/officeDocument/2006/relationships/slideLayout" Target="../slideLayouts/slideLayout1.xml"/><Relationship Id="rId4" Type="http://schemas.openxmlformats.org/officeDocument/2006/relationships/image" Target="../media/image324.png"/></Relationships>
</file>

<file path=ppt/slides/_rels/slide2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8.xml"/><Relationship Id="rId1" Type="http://schemas.openxmlformats.org/officeDocument/2006/relationships/slideLayout" Target="../slideLayouts/slideLayout1.xml"/><Relationship Id="rId4" Type="http://schemas.openxmlformats.org/officeDocument/2006/relationships/image" Target="../media/image325.png"/></Relationships>
</file>

<file path=ppt/slides/_rels/slide2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9.xml"/><Relationship Id="rId1" Type="http://schemas.openxmlformats.org/officeDocument/2006/relationships/slideLayout" Target="../slideLayouts/slideLayout1.xml"/><Relationship Id="rId4" Type="http://schemas.openxmlformats.org/officeDocument/2006/relationships/image" Target="../media/image326.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file:///C:\Documents%20and%20Settings\Haim\Desktop\ATAR\&#1502;&#1513;&#1511;&#1500;&#1493;&#1514;\&#1502;&#1513;&#1511;&#1500;%205-2.mid" TargetMode="Externa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file:///C:\Documents%20and%20Settings\Haim\Desktop\ATAR\&#1502;&#1513;&#1511;&#1500;&#1493;&#1514;\&#1502;&#1513;&#1511;&#1500;%20&#1502;&#1506;&#1493;&#1512;&#1489;.mid" TargetMode="External"/><Relationship Id="rId1" Type="http://schemas.openxmlformats.org/officeDocument/2006/relationships/audio" Target="file:///C:\Documents%20and%20Settings\Haim\Desktop\ATAR\&#1502;&#1513;&#1511;&#1500;&#1493;&#1514;\&#1502;&#1513;&#1511;&#1500;%205-8.mid" TargetMode="External"/><Relationship Id="rId6" Type="http://schemas.openxmlformats.org/officeDocument/2006/relationships/image" Target="../media/image1.png"/><Relationship Id="rId11" Type="http://schemas.openxmlformats.org/officeDocument/2006/relationships/image" Target="../media/image32.png"/><Relationship Id="rId5" Type="http://schemas.openxmlformats.org/officeDocument/2006/relationships/notesSlide" Target="../notesSlides/notesSlide26.xml"/><Relationship Id="rId10" Type="http://schemas.openxmlformats.org/officeDocument/2006/relationships/image" Target="../media/image31.png"/><Relationship Id="rId4" Type="http://schemas.openxmlformats.org/officeDocument/2006/relationships/slideLayout" Target="../slideLayouts/slideLayout1.xml"/><Relationship Id="rId9" Type="http://schemas.openxmlformats.org/officeDocument/2006/relationships/image" Target="../media/image30.png"/></Relationships>
</file>

<file path=ppt/slides/_rels/slide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0.xml"/><Relationship Id="rId1" Type="http://schemas.openxmlformats.org/officeDocument/2006/relationships/slideLayout" Target="../slideLayouts/slideLayout1.xml"/><Relationship Id="rId4" Type="http://schemas.openxmlformats.org/officeDocument/2006/relationships/image" Target="../media/image327.png"/></Relationships>
</file>

<file path=ppt/slides/_rels/slide2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1.xml"/><Relationship Id="rId1" Type="http://schemas.openxmlformats.org/officeDocument/2006/relationships/slideLayout" Target="../slideLayouts/slideLayout1.xml"/><Relationship Id="rId4" Type="http://schemas.openxmlformats.org/officeDocument/2006/relationships/image" Target="../media/image328.png"/></Relationships>
</file>

<file path=ppt/slides/_rels/slide2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2.xml"/><Relationship Id="rId1" Type="http://schemas.openxmlformats.org/officeDocument/2006/relationships/slideLayout" Target="../slideLayouts/slideLayout1.xml"/><Relationship Id="rId4" Type="http://schemas.openxmlformats.org/officeDocument/2006/relationships/image" Target="../media/image329.png"/></Relationships>
</file>

<file path=ppt/slides/_rels/slide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3.xml"/><Relationship Id="rId1" Type="http://schemas.openxmlformats.org/officeDocument/2006/relationships/slideLayout" Target="../slideLayouts/slideLayout1.xml"/><Relationship Id="rId4" Type="http://schemas.openxmlformats.org/officeDocument/2006/relationships/image" Target="../media/image330.png"/></Relationships>
</file>

<file path=ppt/slides/_rels/slide2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4.xml"/><Relationship Id="rId1" Type="http://schemas.openxmlformats.org/officeDocument/2006/relationships/slideLayout" Target="../slideLayouts/slideLayout1.xml"/><Relationship Id="rId4" Type="http://schemas.openxmlformats.org/officeDocument/2006/relationships/image" Target="../media/image331.png"/></Relationships>
</file>

<file path=ppt/slides/_rels/slide2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5.xml"/><Relationship Id="rId1" Type="http://schemas.openxmlformats.org/officeDocument/2006/relationships/slideLayout" Target="../slideLayouts/slideLayout1.xml"/><Relationship Id="rId4" Type="http://schemas.openxmlformats.org/officeDocument/2006/relationships/image" Target="../media/image332.png"/></Relationships>
</file>

<file path=ppt/slides/_rels/slide2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6.xml"/><Relationship Id="rId1" Type="http://schemas.openxmlformats.org/officeDocument/2006/relationships/slideLayout" Target="../slideLayouts/slideLayout1.xml"/><Relationship Id="rId4" Type="http://schemas.openxmlformats.org/officeDocument/2006/relationships/image" Target="../media/image333.png"/></Relationships>
</file>

<file path=ppt/slides/_rels/slide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7.xml"/><Relationship Id="rId1" Type="http://schemas.openxmlformats.org/officeDocument/2006/relationships/slideLayout" Target="../slideLayouts/slideLayout1.xml"/><Relationship Id="rId4" Type="http://schemas.openxmlformats.org/officeDocument/2006/relationships/image" Target="../media/image334.png"/></Relationships>
</file>

<file path=ppt/slides/_rels/slide2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8.xml"/><Relationship Id="rId1" Type="http://schemas.openxmlformats.org/officeDocument/2006/relationships/slideLayout" Target="../slideLayouts/slideLayout1.xml"/><Relationship Id="rId4" Type="http://schemas.openxmlformats.org/officeDocument/2006/relationships/image" Target="../media/image335.png"/></Relationships>
</file>

<file path=ppt/slides/_rels/slide2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9.xml"/><Relationship Id="rId1" Type="http://schemas.openxmlformats.org/officeDocument/2006/relationships/slideLayout" Target="../slideLayouts/slideLayout1.xml"/><Relationship Id="rId4" Type="http://schemas.openxmlformats.org/officeDocument/2006/relationships/image" Target="../media/image33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audio" Target="file:///C:\Documents%20and%20Settings\Haim\Desktop\ATAR\&#1502;&#1513;&#1511;&#1500;&#1493;&#1514;\&#1502;&#1513;&#1511;&#1500;%20&#1502;&#1514;&#1495;&#1500;&#1507;.mid" TargetMode="Externa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png"/></Relationships>
</file>

<file path=ppt/slides/_rels/slide2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0.xml"/><Relationship Id="rId1" Type="http://schemas.openxmlformats.org/officeDocument/2006/relationships/slideLayout" Target="../slideLayouts/slideLayout1.xml"/><Relationship Id="rId4" Type="http://schemas.openxmlformats.org/officeDocument/2006/relationships/image" Target="../media/image337.png"/></Relationships>
</file>

<file path=ppt/slides/_rels/slide2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1.xml"/><Relationship Id="rId1" Type="http://schemas.openxmlformats.org/officeDocument/2006/relationships/slideLayout" Target="../slideLayouts/slideLayout1.xml"/><Relationship Id="rId5" Type="http://schemas.openxmlformats.org/officeDocument/2006/relationships/image" Target="../media/image339.png"/><Relationship Id="rId4" Type="http://schemas.openxmlformats.org/officeDocument/2006/relationships/image" Target="../media/image338.png"/></Relationships>
</file>

<file path=ppt/slides/_rels/slide2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2.xml"/><Relationship Id="rId1" Type="http://schemas.openxmlformats.org/officeDocument/2006/relationships/slideLayout" Target="../slideLayouts/slideLayout1.xml"/><Relationship Id="rId6" Type="http://schemas.openxmlformats.org/officeDocument/2006/relationships/image" Target="../media/image342.png"/><Relationship Id="rId5" Type="http://schemas.openxmlformats.org/officeDocument/2006/relationships/image" Target="../media/image341.png"/><Relationship Id="rId4" Type="http://schemas.openxmlformats.org/officeDocument/2006/relationships/image" Target="../media/image340.png"/></Relationships>
</file>

<file path=ppt/slides/_rels/slide2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3.xml"/><Relationship Id="rId1" Type="http://schemas.openxmlformats.org/officeDocument/2006/relationships/slideLayout" Target="../slideLayouts/slideLayout1.xml"/><Relationship Id="rId4" Type="http://schemas.openxmlformats.org/officeDocument/2006/relationships/image" Target="../media/image343.png"/></Relationships>
</file>

<file path=ppt/slides/_rels/slide2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4.xml"/><Relationship Id="rId1" Type="http://schemas.openxmlformats.org/officeDocument/2006/relationships/slideLayout" Target="../slideLayouts/slideLayout1.xml"/><Relationship Id="rId5" Type="http://schemas.openxmlformats.org/officeDocument/2006/relationships/image" Target="../media/image345.png"/><Relationship Id="rId4" Type="http://schemas.openxmlformats.org/officeDocument/2006/relationships/image" Target="../media/image344.png"/></Relationships>
</file>

<file path=ppt/slides/_rels/slide2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5.xml"/><Relationship Id="rId1" Type="http://schemas.openxmlformats.org/officeDocument/2006/relationships/slideLayout" Target="../slideLayouts/slideLayout1.xml"/><Relationship Id="rId4" Type="http://schemas.openxmlformats.org/officeDocument/2006/relationships/image" Target="../media/image346.png"/></Relationships>
</file>

<file path=ppt/slides/_rels/slide2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6.xml"/><Relationship Id="rId1" Type="http://schemas.openxmlformats.org/officeDocument/2006/relationships/slideLayout" Target="../slideLayouts/slideLayout1.xml"/><Relationship Id="rId4" Type="http://schemas.openxmlformats.org/officeDocument/2006/relationships/image" Target="../media/image347.png"/></Relationships>
</file>

<file path=ppt/slides/_rels/slide2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7.xml"/><Relationship Id="rId1" Type="http://schemas.openxmlformats.org/officeDocument/2006/relationships/slideLayout" Target="../slideLayouts/slideLayout1.xml"/><Relationship Id="rId4" Type="http://schemas.openxmlformats.org/officeDocument/2006/relationships/image" Target="../media/image348.png"/></Relationships>
</file>

<file path=ppt/slides/_rels/slide2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audio" Target="file:///C:\Documents%20and%20Settings\Haim\Desktop\ATAR\&#1502;&#1513;&#1511;&#1500;&#1493;&#1514;\&#1502;&#1513;&#1511;&#1500;%20&#1502;&#1514;&#1495;&#1500;&#1507;%20&#1502;&#1514;&#1502;&#1496;&#1497;.mid"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2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3.xml"/><Relationship Id="rId1" Type="http://schemas.openxmlformats.org/officeDocument/2006/relationships/slideLayout" Target="../slideLayouts/slideLayout1.xml"/><Relationship Id="rId4" Type="http://schemas.openxmlformats.org/officeDocument/2006/relationships/image" Target="../media/image349.png"/></Relationships>
</file>

<file path=ppt/slides/_rels/slide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68.xml"/><Relationship Id="rId7" Type="http://schemas.openxmlformats.org/officeDocument/2006/relationships/slide" Target="slide8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82.xml"/><Relationship Id="rId11" Type="http://schemas.openxmlformats.org/officeDocument/2006/relationships/image" Target="../media/image1.png"/><Relationship Id="rId5" Type="http://schemas.openxmlformats.org/officeDocument/2006/relationships/slide" Target="slide80.xml"/><Relationship Id="rId10" Type="http://schemas.openxmlformats.org/officeDocument/2006/relationships/slide" Target="slide74.xml"/><Relationship Id="rId4" Type="http://schemas.openxmlformats.org/officeDocument/2006/relationships/slide" Target="slide79.xml"/><Relationship Id="rId9" Type="http://schemas.openxmlformats.org/officeDocument/2006/relationships/slide" Target="slide72.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audio" Target="file:///C:\Documents%20and%20Settings\Haim\Desktop\ATAR\&#1505;&#1493;&#1500;&#1502;&#1493;&#1514;\&#1505;&#1493;&#1500;&#1501;%20&#1500;&#1492;%20&#1502;&#1497;&#1504;&#1493;&#1512;%20&#1496;&#1489;&#1506;&#1497;.mid" TargetMode="External"/><Relationship Id="rId1" Type="http://schemas.openxmlformats.org/officeDocument/2006/relationships/audio" Target="file:///C:\Documents%20and%20Settings\Haim\Desktop\ATAR\&#1505;&#1493;&#1500;&#1502;&#1493;&#1514;\&#1505;&#1493;&#1500;&#1501;%20&#1491;&#1493;%20&#1502;&#1494;'&#1493;&#1512;.mid" TargetMode="Externa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notesSlide" Target="../notesSlides/notesSlide31.xml"/><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my.enter-system.com/image/users/210785/ftp/my_files/%D7%A1%D7%95%D7%92%D7%99%20%D7%94%D7%A1%D7%95%D7%9C%D7%9E%D7%95%D7%AA.docx?id=9871046"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slide" Target="slide164.xml"/><Relationship Id="rId13" Type="http://schemas.openxmlformats.org/officeDocument/2006/relationships/slide" Target="slide169.xml"/><Relationship Id="rId18" Type="http://schemas.openxmlformats.org/officeDocument/2006/relationships/slide" Target="slide148.xml"/><Relationship Id="rId26" Type="http://schemas.openxmlformats.org/officeDocument/2006/relationships/image" Target="../media/image1.png"/><Relationship Id="rId3" Type="http://schemas.openxmlformats.org/officeDocument/2006/relationships/slide" Target="slide159.xml"/><Relationship Id="rId21" Type="http://schemas.openxmlformats.org/officeDocument/2006/relationships/slide" Target="slide152.xml"/><Relationship Id="rId7" Type="http://schemas.openxmlformats.org/officeDocument/2006/relationships/slide" Target="slide163.xml"/><Relationship Id="rId12" Type="http://schemas.openxmlformats.org/officeDocument/2006/relationships/slide" Target="slide168.xml"/><Relationship Id="rId17" Type="http://schemas.openxmlformats.org/officeDocument/2006/relationships/slide" Target="slide146.xml"/><Relationship Id="rId25" Type="http://schemas.openxmlformats.org/officeDocument/2006/relationships/slide" Target="slide157.xml"/><Relationship Id="rId2" Type="http://schemas.openxmlformats.org/officeDocument/2006/relationships/notesSlide" Target="../notesSlides/notesSlide41.xml"/><Relationship Id="rId16" Type="http://schemas.openxmlformats.org/officeDocument/2006/relationships/slide" Target="slide145.xml"/><Relationship Id="rId20" Type="http://schemas.openxmlformats.org/officeDocument/2006/relationships/slide" Target="slide151.xml"/><Relationship Id="rId1" Type="http://schemas.openxmlformats.org/officeDocument/2006/relationships/slideLayout" Target="../slideLayouts/slideLayout1.xml"/><Relationship Id="rId6" Type="http://schemas.openxmlformats.org/officeDocument/2006/relationships/slide" Target="slide162.xml"/><Relationship Id="rId11" Type="http://schemas.openxmlformats.org/officeDocument/2006/relationships/slide" Target="slide167.xml"/><Relationship Id="rId24" Type="http://schemas.openxmlformats.org/officeDocument/2006/relationships/slide" Target="slide155.xml"/><Relationship Id="rId5" Type="http://schemas.openxmlformats.org/officeDocument/2006/relationships/slide" Target="slide161.xml"/><Relationship Id="rId15" Type="http://schemas.openxmlformats.org/officeDocument/2006/relationships/slide" Target="slide173.xml"/><Relationship Id="rId23" Type="http://schemas.openxmlformats.org/officeDocument/2006/relationships/slide" Target="slide154.xml"/><Relationship Id="rId10" Type="http://schemas.openxmlformats.org/officeDocument/2006/relationships/slide" Target="slide166.xml"/><Relationship Id="rId19" Type="http://schemas.openxmlformats.org/officeDocument/2006/relationships/slide" Target="slide150.xml"/><Relationship Id="rId4" Type="http://schemas.openxmlformats.org/officeDocument/2006/relationships/slide" Target="slide160.xml"/><Relationship Id="rId9" Type="http://schemas.openxmlformats.org/officeDocument/2006/relationships/slide" Target="slide165.xml"/><Relationship Id="rId14" Type="http://schemas.openxmlformats.org/officeDocument/2006/relationships/slide" Target="slide205.xml"/><Relationship Id="rId22" Type="http://schemas.openxmlformats.org/officeDocument/2006/relationships/slide" Target="slide15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45.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46.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1.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88.xml"/><Relationship Id="rId4" Type="http://schemas.openxmlformats.org/officeDocument/2006/relationships/slide" Target="slide8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slide" Target="slide125.xml"/><Relationship Id="rId18" Type="http://schemas.openxmlformats.org/officeDocument/2006/relationships/image" Target="../media/image1.png"/><Relationship Id="rId3" Type="http://schemas.openxmlformats.org/officeDocument/2006/relationships/slide" Target="slide130.xml"/><Relationship Id="rId7" Type="http://schemas.openxmlformats.org/officeDocument/2006/relationships/slide" Target="slide175.xml"/><Relationship Id="rId12" Type="http://schemas.openxmlformats.org/officeDocument/2006/relationships/slide" Target="slide124.xml"/><Relationship Id="rId17" Type="http://schemas.openxmlformats.org/officeDocument/2006/relationships/slide" Target="slide129.xml"/><Relationship Id="rId2" Type="http://schemas.openxmlformats.org/officeDocument/2006/relationships/notesSlide" Target="../notesSlides/notesSlide55.xml"/><Relationship Id="rId16" Type="http://schemas.openxmlformats.org/officeDocument/2006/relationships/slide" Target="slide128.xml"/><Relationship Id="rId1" Type="http://schemas.openxmlformats.org/officeDocument/2006/relationships/slideLayout" Target="../slideLayouts/slideLayout1.xml"/><Relationship Id="rId6" Type="http://schemas.openxmlformats.org/officeDocument/2006/relationships/slide" Target="slide174.xml"/><Relationship Id="rId11" Type="http://schemas.openxmlformats.org/officeDocument/2006/relationships/slide" Target="slide123.xml"/><Relationship Id="rId5" Type="http://schemas.openxmlformats.org/officeDocument/2006/relationships/slide" Target="slide204.xml"/><Relationship Id="rId15" Type="http://schemas.openxmlformats.org/officeDocument/2006/relationships/slide" Target="slide127.xml"/><Relationship Id="rId10" Type="http://schemas.openxmlformats.org/officeDocument/2006/relationships/slide" Target="slide122.xml"/><Relationship Id="rId4" Type="http://schemas.openxmlformats.org/officeDocument/2006/relationships/slide" Target="slide203.xml"/><Relationship Id="rId9" Type="http://schemas.openxmlformats.org/officeDocument/2006/relationships/slide" Target="slide121.xml"/><Relationship Id="rId14" Type="http://schemas.openxmlformats.org/officeDocument/2006/relationships/slide" Target="slide12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hyperlink" Target="http://he.wikipedia.org/wiki/%D7%A6%D7%A8%D7%A4%D7%AA%D7%99%D7%AA" TargetMode="External"/><Relationship Id="rId9"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9.png"/></Relationships>
</file>

<file path=ppt/slides/_rels/slide6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1.xml"/><Relationship Id="rId7" Type="http://schemas.openxmlformats.org/officeDocument/2006/relationships/slide" Target="slide27.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image" Target="../media/image1.png"/><Relationship Id="rId5" Type="http://schemas.openxmlformats.org/officeDocument/2006/relationships/slide" Target="slide24.xml"/><Relationship Id="rId10" Type="http://schemas.openxmlformats.org/officeDocument/2006/relationships/slide" Target="slide93.xml"/><Relationship Id="rId4" Type="http://schemas.openxmlformats.org/officeDocument/2006/relationships/slide" Target="slide25.xml"/><Relationship Id="rId9" Type="http://schemas.openxmlformats.org/officeDocument/2006/relationships/slide" Target="slide9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he.wikipedia.org/wiki/%D7%90%D7%99%D7%98%D7%9C%D7%A7%D7%99%D7%AA" TargetMode="External"/><Relationship Id="rId7" Type="http://schemas.openxmlformats.org/officeDocument/2006/relationships/hyperlink" Target="http://he.wikipedia.org/w/index.php?title=%D7%90%D7%A0%D7%99%D7%A6%D7%99%D7%95%D7%A1_%D7%9E%D7%A0%D7%99%D7%9C%D7%99%D7%95%D7%A1_%D7%A1%D7%95%D7%95%D7%A8%D7%98%D7%99%D7%A0%D7%95%D7%A1_%D7%91%D7%95%D7%90%D7%AA%D7%99%D7%95%D7%A1&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he.wikipedia.org/wiki/%D7%A0%D7%95%D7%99%D7%9E%D7%94" TargetMode="External"/><Relationship Id="rId5" Type="http://schemas.openxmlformats.org/officeDocument/2006/relationships/hyperlink" Target="http://he.wikipedia.org/wiki/%D7%99%D7%9E%D7%99_%D7%94%D7%91%D7%99%D7%A0%D7%99%D7%99%D7%9D" TargetMode="External"/><Relationship Id="rId4" Type="http://schemas.openxmlformats.org/officeDocument/2006/relationships/hyperlink" Target="http://he.wikipedia.org/wiki/%D7%AA%D7%90%D7%95%D7%A8%D7%99%D7%99%D7%AA_%D7%94%D7%9E%D7%95%D7%96%D7%99%D7%A7%D7%94"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03.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04.png"/></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81.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97.xml"/><Relationship Id="rId3" Type="http://schemas.openxmlformats.org/officeDocument/2006/relationships/slide" Target="slide84.xml"/><Relationship Id="rId7" Type="http://schemas.openxmlformats.org/officeDocument/2006/relationships/slide" Target="slide96.xml"/><Relationship Id="rId12" Type="http://schemas.openxmlformats.org/officeDocument/2006/relationships/image" Target="../media/image1.png"/><Relationship Id="rId17" Type="http://schemas.openxmlformats.org/officeDocument/2006/relationships/slide" Target="slide103.xml"/><Relationship Id="rId2" Type="http://schemas.openxmlformats.org/officeDocument/2006/relationships/notesSlide" Target="../notesSlides/notesSlide81.xml"/><Relationship Id="rId16"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95.xml"/><Relationship Id="rId11" Type="http://schemas.openxmlformats.org/officeDocument/2006/relationships/slide" Target="slide87.xml"/><Relationship Id="rId5" Type="http://schemas.openxmlformats.org/officeDocument/2006/relationships/slide" Target="slide94.xml"/><Relationship Id="rId15" Type="http://schemas.openxmlformats.org/officeDocument/2006/relationships/slide" Target="slide101.xml"/><Relationship Id="rId10" Type="http://schemas.openxmlformats.org/officeDocument/2006/relationships/slide" Target="slide86.xml"/><Relationship Id="rId4" Type="http://schemas.openxmlformats.org/officeDocument/2006/relationships/slide" Target="slide89.xml"/><Relationship Id="rId9" Type="http://schemas.openxmlformats.org/officeDocument/2006/relationships/slide" Target="slide91.xml"/><Relationship Id="rId14" Type="http://schemas.openxmlformats.org/officeDocument/2006/relationships/slide" Target="slide88.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117.png"/><Relationship Id="rId4" Type="http://schemas.openxmlformats.org/officeDocument/2006/relationships/image" Target="../media/image116.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19.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20.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24.png"/></Relationships>
</file>

<file path=ppt/slides/_rels/slide89.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xml"/><Relationship Id="rId7" Type="http://schemas.openxmlformats.org/officeDocument/2006/relationships/slide" Target="slide68.xm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slide" Target="slide56.xml"/><Relationship Id="rId11" Type="http://schemas.openxmlformats.org/officeDocument/2006/relationships/image" Target="../media/image1.png"/><Relationship Id="rId5" Type="http://schemas.openxmlformats.org/officeDocument/2006/relationships/slide" Target="slide21.xml"/><Relationship Id="rId10" Type="http://schemas.openxmlformats.org/officeDocument/2006/relationships/slide" Target="slide168.xml"/><Relationship Id="rId4" Type="http://schemas.openxmlformats.org/officeDocument/2006/relationships/slide" Target="slide11.xml"/><Relationship Id="rId9" Type="http://schemas.openxmlformats.org/officeDocument/2006/relationships/slide" Target="slide135.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 Id="rId9"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slide" Target="slide120.xml"/><Relationship Id="rId7"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slide" Target="slide88.xml"/><Relationship Id="rId5" Type="http://schemas.openxmlformats.org/officeDocument/2006/relationships/slide" Target="slide128.xml"/><Relationship Id="rId4" Type="http://schemas.openxmlformats.org/officeDocument/2006/relationships/slide" Target="slide126.xml"/></Relationships>
</file>

<file path=ppt/slides/_rels/slide9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25.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800" b="1">
                <a:solidFill>
                  <a:srgbClr val="FFFF00"/>
                </a:solidFill>
                <a:latin typeface="Arial"/>
                <a:ea typeface="Arial"/>
                <a:cs typeface="Arial"/>
                <a:sym typeface="Arial"/>
              </a:rPr>
              <a:t>תיאוריה מוזיקלית</a:t>
            </a:r>
            <a:endParaRPr sz="2800" b="1" dirty="0">
              <a:solidFill>
                <a:srgbClr val="FFFF00"/>
              </a:solidFill>
              <a:latin typeface="Arial"/>
              <a:ea typeface="Arial"/>
              <a:cs typeface="Arial"/>
              <a:sym typeface="Arial"/>
            </a:endParaRPr>
          </a:p>
        </p:txBody>
      </p:sp>
      <p:sp>
        <p:nvSpPr>
          <p:cNvPr id="86" name="Google Shape;86;p13"/>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sp>
        <p:nvSpPr>
          <p:cNvPr id="88" name="Google Shape;88;p13"/>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89" name="Google Shape;89;p13"/>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90" name="Google Shape;90;p13"/>
          <p:cNvPicPr preferRelativeResize="0"/>
          <p:nvPr/>
        </p:nvPicPr>
        <p:blipFill>
          <a:blip r:embed="rId3">
            <a:alphaModFix/>
          </a:blip>
          <a:stretch>
            <a:fillRect/>
          </a:stretch>
        </p:blipFill>
        <p:spPr>
          <a:xfrm>
            <a:off x="6826075" y="0"/>
            <a:ext cx="2317925" cy="895300"/>
          </a:xfrm>
          <a:prstGeom prst="rect">
            <a:avLst/>
          </a:prstGeom>
          <a:noFill/>
          <a:ln>
            <a:noFill/>
          </a:ln>
        </p:spPr>
      </p:pic>
      <p:graphicFrame>
        <p:nvGraphicFramePr>
          <p:cNvPr id="8" name="Table 7"/>
          <p:cNvGraphicFramePr>
            <a:graphicFrameLocks noGrp="1"/>
          </p:cNvGraphicFramePr>
          <p:nvPr/>
        </p:nvGraphicFramePr>
        <p:xfrm>
          <a:off x="936173" y="960835"/>
          <a:ext cx="6857998" cy="4049431"/>
        </p:xfrm>
        <a:graphic>
          <a:graphicData uri="http://schemas.openxmlformats.org/drawingml/2006/table">
            <a:tbl>
              <a:tblPr firstRow="1" bandRow="1">
                <a:tableStyleId>{D223DBF9-E6C6-4AA8-B193-31598DDAF621}</a:tableStyleId>
              </a:tblPr>
              <a:tblGrid>
                <a:gridCol w="579381"/>
                <a:gridCol w="1040523"/>
                <a:gridCol w="615696"/>
                <a:gridCol w="1059598"/>
                <a:gridCol w="686956"/>
                <a:gridCol w="1117759"/>
                <a:gridCol w="686956"/>
                <a:gridCol w="1071129"/>
              </a:tblGrid>
              <a:tr h="383918">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מספור</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 </a:t>
                      </a:r>
                      <a:r>
                        <a:rPr lang="he-IL" sz="900" b="1" dirty="0">
                          <a:solidFill>
                            <a:srgbClr val="FFFF00"/>
                          </a:solidFill>
                          <a:latin typeface="Calibri"/>
                          <a:ea typeface="Calibri"/>
                          <a:cs typeface="Arial"/>
                        </a:rPr>
                        <a:t>במצגת</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שם </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השיעור</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מספור</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 </a:t>
                      </a:r>
                      <a:r>
                        <a:rPr lang="he-IL" sz="900" b="1" dirty="0">
                          <a:solidFill>
                            <a:srgbClr val="FFFF00"/>
                          </a:solidFill>
                          <a:latin typeface="Calibri"/>
                          <a:ea typeface="Calibri"/>
                          <a:cs typeface="Arial"/>
                        </a:rPr>
                        <a:t>במצגת</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a:solidFill>
                            <a:srgbClr val="FFFF00"/>
                          </a:solidFill>
                          <a:latin typeface="Calibri"/>
                          <a:ea typeface="Calibri"/>
                          <a:cs typeface="Arial"/>
                        </a:rPr>
                        <a:t>שם </a:t>
                      </a:r>
                      <a:endParaRPr lang="he-IL" sz="900" b="1" dirty="0" smtClean="0">
                        <a:solidFill>
                          <a:srgbClr val="FFFF00"/>
                        </a:solidFill>
                        <a:latin typeface="Calibri"/>
                        <a:ea typeface="Calibri"/>
                        <a:cs typeface="Arial"/>
                      </a:endParaRPr>
                    </a:p>
                    <a:p>
                      <a:pPr marL="0" marR="0" algn="r">
                        <a:lnSpc>
                          <a:spcPct val="150000"/>
                        </a:lnSpc>
                        <a:spcBef>
                          <a:spcPts val="0"/>
                        </a:spcBef>
                        <a:spcAft>
                          <a:spcPts val="0"/>
                        </a:spcAft>
                      </a:pPr>
                      <a:r>
                        <a:rPr lang="he-IL" sz="900" b="1" dirty="0" smtClean="0">
                          <a:solidFill>
                            <a:srgbClr val="FFFF00"/>
                          </a:solidFill>
                          <a:latin typeface="Calibri"/>
                          <a:ea typeface="Calibri"/>
                          <a:cs typeface="Arial"/>
                        </a:rPr>
                        <a:t>השיעור</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מספור</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 </a:t>
                      </a:r>
                      <a:r>
                        <a:rPr lang="he-IL" sz="900" b="1" dirty="0">
                          <a:solidFill>
                            <a:srgbClr val="FFFF00"/>
                          </a:solidFill>
                          <a:latin typeface="Calibri"/>
                          <a:ea typeface="Calibri"/>
                          <a:cs typeface="Arial"/>
                        </a:rPr>
                        <a:t>במצגת</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שם </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השיעור</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smtClean="0">
                          <a:solidFill>
                            <a:srgbClr val="FFFF00"/>
                          </a:solidFill>
                          <a:latin typeface="Calibri"/>
                          <a:ea typeface="Calibri"/>
                          <a:cs typeface="Arial"/>
                        </a:rPr>
                        <a:t>מספור</a:t>
                      </a:r>
                    </a:p>
                    <a:p>
                      <a:pPr marL="0" marR="0" algn="r">
                        <a:lnSpc>
                          <a:spcPct val="150000"/>
                        </a:lnSpc>
                        <a:spcBef>
                          <a:spcPts val="0"/>
                        </a:spcBef>
                        <a:spcAft>
                          <a:spcPts val="0"/>
                        </a:spcAft>
                      </a:pPr>
                      <a:r>
                        <a:rPr lang="he-IL" sz="900" b="1" dirty="0" smtClean="0">
                          <a:solidFill>
                            <a:srgbClr val="FFFF00"/>
                          </a:solidFill>
                          <a:latin typeface="Calibri"/>
                          <a:ea typeface="Calibri"/>
                          <a:cs typeface="Arial"/>
                        </a:rPr>
                        <a:t> במצגת</a:t>
                      </a:r>
                      <a:endParaRPr lang="en-US" sz="900" dirty="0">
                        <a:solidFill>
                          <a:srgbClr val="FFFF00"/>
                        </a:solidFill>
                        <a:latin typeface="Calibri"/>
                        <a:ea typeface="Calibri"/>
                        <a:cs typeface="Arial"/>
                      </a:endParaRPr>
                    </a:p>
                  </a:txBody>
                  <a:tcPr marL="68580" marR="68580" marT="0" marB="0"/>
                </a:tc>
                <a:tc>
                  <a:txBody>
                    <a:bodyPr/>
                    <a:lstStyle/>
                    <a:p>
                      <a:pPr marL="0" marR="0" algn="r">
                        <a:lnSpc>
                          <a:spcPct val="150000"/>
                        </a:lnSpc>
                        <a:spcBef>
                          <a:spcPts val="0"/>
                        </a:spcBef>
                        <a:spcAft>
                          <a:spcPts val="0"/>
                        </a:spcAft>
                      </a:pPr>
                      <a:r>
                        <a:rPr lang="he-IL" sz="900" b="1" dirty="0">
                          <a:solidFill>
                            <a:srgbClr val="FFFF00"/>
                          </a:solidFill>
                          <a:latin typeface="Calibri"/>
                          <a:ea typeface="Calibri"/>
                          <a:cs typeface="Arial"/>
                        </a:rPr>
                        <a:t>שם </a:t>
                      </a:r>
                      <a:endParaRPr lang="he-IL" sz="900" b="1" dirty="0" smtClean="0">
                        <a:solidFill>
                          <a:srgbClr val="FFFF00"/>
                        </a:solidFill>
                        <a:latin typeface="Calibri"/>
                        <a:ea typeface="Calibri"/>
                        <a:cs typeface="Arial"/>
                      </a:endParaRPr>
                    </a:p>
                    <a:p>
                      <a:pPr marL="0" marR="0" algn="r">
                        <a:lnSpc>
                          <a:spcPct val="150000"/>
                        </a:lnSpc>
                        <a:spcBef>
                          <a:spcPts val="0"/>
                        </a:spcBef>
                        <a:spcAft>
                          <a:spcPts val="0"/>
                        </a:spcAft>
                      </a:pPr>
                      <a:r>
                        <a:rPr lang="he-IL" sz="900" b="1" dirty="0" smtClean="0">
                          <a:solidFill>
                            <a:srgbClr val="FFFF00"/>
                          </a:solidFill>
                          <a:latin typeface="Calibri"/>
                          <a:ea typeface="Calibri"/>
                          <a:cs typeface="Arial"/>
                        </a:rPr>
                        <a:t>השיעור</a:t>
                      </a:r>
                      <a:endParaRPr lang="en-US" sz="900" dirty="0">
                        <a:solidFill>
                          <a:srgbClr val="FFFF00"/>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43. מוזיקה</a:t>
                      </a:r>
                      <a:r>
                        <a:rPr lang="he-IL" sz="900" b="1" baseline="0" dirty="0" smtClean="0">
                          <a:solidFill>
                            <a:schemeClr val="bg1"/>
                          </a:solidFill>
                          <a:latin typeface="Calibri"/>
                          <a:ea typeface="Calibri"/>
                          <a:cs typeface="Arial"/>
                        </a:rPr>
                        <a:t> ערבית</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29. כתיבת </a:t>
                      </a:r>
                      <a:r>
                        <a:rPr lang="he-IL" sz="900" b="1" dirty="0">
                          <a:solidFill>
                            <a:schemeClr val="bg1"/>
                          </a:solidFill>
                          <a:latin typeface="Calibri"/>
                          <a:ea typeface="Calibri"/>
                          <a:cs typeface="Arial"/>
                        </a:rPr>
                        <a:t>שיר</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15. מודוסים</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900" dirty="0" smtClean="0">
                          <a:solidFill>
                            <a:schemeClr val="bg1"/>
                          </a:solidFill>
                          <a:latin typeface="Calibri"/>
                          <a:ea typeface="Calibri"/>
                          <a:cs typeface="Arial"/>
                        </a:rPr>
                        <a:t>01-08</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 מחמושת</a:t>
                      </a:r>
                      <a:endParaRPr lang="en-US" sz="900" dirty="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44. מוזיקה הודית</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30. כתיבת לחן</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16. מנעד </a:t>
                      </a:r>
                      <a:r>
                        <a:rPr lang="he-IL" sz="900" b="1" dirty="0">
                          <a:solidFill>
                            <a:schemeClr val="bg1"/>
                          </a:solidFill>
                          <a:latin typeface="Calibri"/>
                          <a:ea typeface="Calibri"/>
                          <a:cs typeface="Arial"/>
                        </a:rPr>
                        <a:t>מוזיקלי</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en-US" sz="900" dirty="0" smtClean="0">
                          <a:solidFill>
                            <a:schemeClr val="bg1"/>
                          </a:solidFill>
                          <a:latin typeface="Calibri"/>
                          <a:ea typeface="Calibri"/>
                          <a:cs typeface="Arial"/>
                        </a:rPr>
                        <a:t>09-1</a:t>
                      </a:r>
                      <a:r>
                        <a:rPr lang="he-IL" sz="900" dirty="0" smtClean="0">
                          <a:solidFill>
                            <a:schemeClr val="bg1"/>
                          </a:solidFill>
                          <a:latin typeface="Calibri"/>
                          <a:ea typeface="Calibri"/>
                          <a:cs typeface="Arial"/>
                        </a:rPr>
                        <a:t>7</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a:t>
                      </a:r>
                      <a:r>
                        <a:rPr lang="he-IL" sz="900" b="1" baseline="0" dirty="0" smtClean="0">
                          <a:solidFill>
                            <a:schemeClr val="bg1"/>
                          </a:solidFill>
                          <a:latin typeface="Calibri"/>
                          <a:ea typeface="Calibri"/>
                          <a:cs typeface="Arial"/>
                        </a:rPr>
                        <a:t> מפתח מוזיקלי</a:t>
                      </a:r>
                      <a:endParaRPr lang="en-US" sz="900" dirty="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45. טעמי המקרא</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31. עיבוד </a:t>
                      </a:r>
                      <a:r>
                        <a:rPr lang="he-IL" sz="900" b="1" dirty="0">
                          <a:solidFill>
                            <a:schemeClr val="bg1"/>
                          </a:solidFill>
                          <a:latin typeface="Calibri"/>
                          <a:ea typeface="Calibri"/>
                          <a:cs typeface="Arial"/>
                        </a:rPr>
                        <a:t>לגא'ז</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17. הפסנתר</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18-29</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a:t>
                      </a:r>
                      <a:r>
                        <a:rPr lang="he-IL" sz="900" b="1" baseline="0" dirty="0" smtClean="0">
                          <a:solidFill>
                            <a:schemeClr val="bg1"/>
                          </a:solidFill>
                          <a:latin typeface="Calibri"/>
                          <a:ea typeface="Calibri"/>
                          <a:cs typeface="Arial"/>
                        </a:rPr>
                        <a:t> משקל מוזיקלי</a:t>
                      </a:r>
                      <a:endParaRPr lang="en-US" sz="900" dirty="0">
                        <a:solidFill>
                          <a:schemeClr val="bg1"/>
                        </a:solidFill>
                        <a:latin typeface="Calibri"/>
                        <a:ea typeface="Calibri"/>
                        <a:cs typeface="Arial"/>
                      </a:endParaRPr>
                    </a:p>
                  </a:txBody>
                  <a:tcPr marL="68580" marR="68580" marT="0" marB="0"/>
                </a:tc>
              </a:tr>
              <a:tr h="233600">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46. </a:t>
                      </a:r>
                      <a:r>
                        <a:rPr lang="he-IL" sz="900" b="1" smtClean="0">
                          <a:solidFill>
                            <a:schemeClr val="bg1"/>
                          </a:solidFill>
                          <a:latin typeface="Calibri"/>
                          <a:ea typeface="Calibri"/>
                          <a:cs typeface="Arial"/>
                        </a:rPr>
                        <a:t>ממממממממ</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32. תולדות המוזיקה הקלאסית</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18. דינמיקה     </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30-47</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 סולם מוזיקלי</a:t>
                      </a:r>
                      <a:endParaRPr lang="en-US" sz="900" dirty="0">
                        <a:solidFill>
                          <a:schemeClr val="bg1"/>
                        </a:solidFill>
                        <a:latin typeface="Calibri"/>
                        <a:ea typeface="Calibri"/>
                        <a:cs typeface="Arial"/>
                      </a:endParaRPr>
                    </a:p>
                  </a:txBody>
                  <a:tcPr marL="68580" marR="68580" marT="0" marB="0"/>
                </a:tc>
              </a:tr>
              <a:tr h="233601">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endParaRPr lang="en-US" sz="900" b="1"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33. שירה</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19. דיקציה </a:t>
                      </a:r>
                      <a:r>
                        <a:rPr lang="he-IL" sz="900" b="1" dirty="0">
                          <a:solidFill>
                            <a:schemeClr val="bg1"/>
                          </a:solidFill>
                          <a:latin typeface="Calibri"/>
                          <a:ea typeface="Calibri"/>
                          <a:cs typeface="Arial"/>
                        </a:rPr>
                        <a:t>והגייה</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48-54</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5. מעגל </a:t>
                      </a:r>
                      <a:r>
                        <a:rPr lang="he-IL" sz="900" b="1" dirty="0">
                          <a:solidFill>
                            <a:schemeClr val="bg1"/>
                          </a:solidFill>
                          <a:latin typeface="Calibri"/>
                          <a:ea typeface="Calibri"/>
                          <a:cs typeface="Arial"/>
                        </a:rPr>
                        <a:t>הקוינטות</a:t>
                      </a:r>
                      <a:endParaRPr lang="en-US" sz="900" dirty="0">
                        <a:solidFill>
                          <a:schemeClr val="bg1"/>
                        </a:solidFill>
                        <a:latin typeface="Calibri"/>
                        <a:ea typeface="Calibri"/>
                        <a:cs typeface="Arial"/>
                      </a:endParaRPr>
                    </a:p>
                  </a:txBody>
                  <a:tcPr marL="68580" marR="68580" marT="0" marB="0"/>
                </a:tc>
              </a:tr>
              <a:tr h="253913">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34. לומדים גיטרה</a:t>
                      </a:r>
                      <a:endParaRPr lang="en-US" sz="900"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20. כתיבה </a:t>
                      </a:r>
                      <a:r>
                        <a:rPr lang="he-IL" sz="900" b="1" dirty="0">
                          <a:solidFill>
                            <a:schemeClr val="bg1"/>
                          </a:solidFill>
                          <a:latin typeface="Calibri"/>
                          <a:ea typeface="Calibri"/>
                          <a:cs typeface="Arial"/>
                        </a:rPr>
                        <a:t>הרמונית</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55-66</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6. צלילי </a:t>
                      </a:r>
                      <a:r>
                        <a:rPr lang="he-IL" sz="900" b="1" dirty="0">
                          <a:solidFill>
                            <a:schemeClr val="bg1"/>
                          </a:solidFill>
                          <a:latin typeface="Calibri"/>
                          <a:ea typeface="Calibri"/>
                          <a:cs typeface="Arial"/>
                        </a:rPr>
                        <a:t>המוזיקה</a:t>
                      </a:r>
                      <a:endParaRPr lang="en-US" sz="900" dirty="0">
                        <a:solidFill>
                          <a:schemeClr val="bg1"/>
                        </a:solidFill>
                        <a:latin typeface="Calibri"/>
                        <a:ea typeface="Calibri"/>
                        <a:cs typeface="Arial"/>
                      </a:endParaRPr>
                    </a:p>
                  </a:txBody>
                  <a:tcPr marL="68580" marR="68580" marT="0" marB="0"/>
                </a:tc>
              </a:tr>
              <a:tr h="243759">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35. לומדים פסנתר</a:t>
                      </a:r>
                      <a:endParaRPr lang="en-US" sz="900"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21. תנודות הצליל </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67-80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7. תיבה</a:t>
                      </a:r>
                      <a:endParaRPr lang="en-US" sz="900" dirty="0">
                        <a:solidFill>
                          <a:schemeClr val="bg1"/>
                        </a:solidFill>
                        <a:latin typeface="Calibri"/>
                        <a:ea typeface="Calibri"/>
                        <a:cs typeface="Arial"/>
                      </a:endParaRPr>
                    </a:p>
                  </a:txBody>
                  <a:tcPr marL="68580" marR="68580" marT="0" marB="0"/>
                </a:tc>
              </a:tr>
              <a:tr h="278377">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36. לומדים תופים</a:t>
                      </a:r>
                      <a:endParaRPr lang="en-US" sz="900" b="1"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22. טרנספוזיציה</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81-103</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8. סימני </a:t>
                      </a:r>
                      <a:r>
                        <a:rPr lang="he-IL" sz="900" b="1" dirty="0">
                          <a:solidFill>
                            <a:schemeClr val="bg1"/>
                          </a:solidFill>
                          <a:latin typeface="Calibri"/>
                          <a:ea typeface="Calibri"/>
                          <a:cs typeface="Arial"/>
                        </a:rPr>
                        <a:t>התוים</a:t>
                      </a:r>
                      <a:endParaRPr lang="en-US" sz="900" dirty="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37.</a:t>
                      </a:r>
                      <a:r>
                        <a:rPr lang="he-IL" sz="900" b="1" baseline="0" dirty="0" smtClean="0">
                          <a:solidFill>
                            <a:schemeClr val="bg1"/>
                          </a:solidFill>
                          <a:latin typeface="Calibri"/>
                          <a:ea typeface="Calibri"/>
                          <a:cs typeface="Arial"/>
                        </a:rPr>
                        <a:t> </a:t>
                      </a:r>
                      <a:r>
                        <a:rPr lang="he-IL" sz="900" b="1" dirty="0" smtClean="0">
                          <a:solidFill>
                            <a:schemeClr val="bg1"/>
                          </a:solidFill>
                          <a:latin typeface="Calibri"/>
                          <a:ea typeface="Calibri"/>
                          <a:cs typeface="Arial"/>
                        </a:rPr>
                        <a:t>תולדות הפופ</a:t>
                      </a:r>
                      <a:endParaRPr lang="en-US" sz="900"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23. סימני הסולמות </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104-115</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9. מרווח </a:t>
                      </a:r>
                      <a:r>
                        <a:rPr lang="he-IL" sz="900" b="1" dirty="0">
                          <a:solidFill>
                            <a:schemeClr val="bg1"/>
                          </a:solidFill>
                          <a:latin typeface="Calibri"/>
                          <a:ea typeface="Calibri"/>
                          <a:cs typeface="Arial"/>
                        </a:rPr>
                        <a:t>מוזיקלי</a:t>
                      </a:r>
                      <a:endParaRPr lang="en-US" sz="900" dirty="0">
                        <a:solidFill>
                          <a:schemeClr val="bg1"/>
                        </a:solidFill>
                        <a:latin typeface="Calibri"/>
                        <a:ea typeface="Calibri"/>
                        <a:cs typeface="Arial"/>
                      </a:endParaRPr>
                    </a:p>
                  </a:txBody>
                  <a:tcPr marL="68580" marR="68580" marT="0" marB="0"/>
                </a:tc>
              </a:tr>
              <a:tr h="243758">
                <a:tc>
                  <a:txBody>
                    <a:bodyPr/>
                    <a:lstStyle/>
                    <a:p>
                      <a:pPr marL="0" marR="0" algn="r">
                        <a:lnSpc>
                          <a:spcPct val="100000"/>
                        </a:lnSpc>
                        <a:spcBef>
                          <a:spcPts val="0"/>
                        </a:spcBef>
                        <a:spcAft>
                          <a:spcPts val="0"/>
                        </a:spcAft>
                      </a:pPr>
                      <a:endParaRPr lang="en-US" sz="90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38. מוזיקה ישראלית</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24. פיתוח קול</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116-132</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10.אקורד </a:t>
                      </a:r>
                      <a:r>
                        <a:rPr lang="he-IL" sz="900" b="1" dirty="0">
                          <a:solidFill>
                            <a:schemeClr val="bg1"/>
                          </a:solidFill>
                          <a:latin typeface="Calibri"/>
                          <a:ea typeface="Calibri"/>
                          <a:cs typeface="Arial"/>
                        </a:rPr>
                        <a:t>משולש</a:t>
                      </a:r>
                      <a:endParaRPr lang="en-US" sz="900" dirty="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endParaRPr lang="en-US" sz="90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39. פיתוח שמיעה</a:t>
                      </a:r>
                      <a:endParaRPr lang="en-US" sz="900" b="1"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25. סימני סולמות</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133-142</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11. דרגות הסולם</a:t>
                      </a:r>
                      <a:endParaRPr lang="en-US" sz="900" dirty="0" smtClean="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endParaRPr lang="en-US" sz="90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smtClean="0">
                          <a:solidFill>
                            <a:schemeClr val="bg1"/>
                          </a:solidFill>
                          <a:latin typeface="Calibri"/>
                          <a:ea typeface="Calibri"/>
                          <a:cs typeface="Arial"/>
                        </a:rPr>
                        <a:t>000-000</a:t>
                      </a:r>
                      <a:endParaRPr lang="en-US" sz="900"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40. מוזיקה יהודית</a:t>
                      </a:r>
                      <a:endParaRPr lang="en-US" sz="900" b="1"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26. קבוצות</a:t>
                      </a:r>
                      <a:r>
                        <a:rPr lang="he-IL" sz="900" b="1" baseline="0" dirty="0" smtClean="0">
                          <a:solidFill>
                            <a:schemeClr val="bg1"/>
                          </a:solidFill>
                          <a:latin typeface="Calibri"/>
                          <a:ea typeface="Calibri"/>
                          <a:cs typeface="Arial"/>
                        </a:rPr>
                        <a:t> </a:t>
                      </a:r>
                      <a:r>
                        <a:rPr lang="he-IL" sz="900" b="1" dirty="0" smtClean="0">
                          <a:solidFill>
                            <a:schemeClr val="bg1"/>
                          </a:solidFill>
                          <a:latin typeface="Calibri"/>
                          <a:ea typeface="Calibri"/>
                          <a:cs typeface="Arial"/>
                        </a:rPr>
                        <a:t>עבודה</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12. תבנית</a:t>
                      </a:r>
                      <a:r>
                        <a:rPr lang="he-IL" sz="900" b="1" baseline="0" dirty="0" smtClean="0">
                          <a:solidFill>
                            <a:schemeClr val="bg1"/>
                          </a:solidFill>
                          <a:latin typeface="Calibri"/>
                          <a:ea typeface="Calibri"/>
                          <a:cs typeface="Arial"/>
                        </a:rPr>
                        <a:t> הסולם</a:t>
                      </a:r>
                      <a:endParaRPr lang="en-US" sz="900" b="1" dirty="0" smtClean="0">
                        <a:solidFill>
                          <a:schemeClr val="bg1"/>
                        </a:solidFill>
                        <a:latin typeface="Calibri"/>
                        <a:ea typeface="Calibri"/>
                        <a:cs typeface="Arial"/>
                      </a:endParaRPr>
                    </a:p>
                  </a:txBody>
                  <a:tcPr marL="68580" marR="68580" marT="0" marB="0"/>
                </a:tc>
              </a:tr>
              <a:tr h="264817">
                <a:tc>
                  <a:txBody>
                    <a:bodyPr/>
                    <a:lstStyle/>
                    <a:p>
                      <a:pPr marL="0" marR="0" algn="r">
                        <a:lnSpc>
                          <a:spcPct val="100000"/>
                        </a:lnSpc>
                        <a:spcBef>
                          <a:spcPts val="0"/>
                        </a:spcBef>
                        <a:spcAft>
                          <a:spcPts val="0"/>
                        </a:spcAft>
                      </a:pPr>
                      <a:endParaRPr lang="en-US" sz="90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41. מוזיקת</a:t>
                      </a:r>
                      <a:r>
                        <a:rPr lang="he-IL" sz="900" b="1" baseline="0" dirty="0" smtClean="0">
                          <a:solidFill>
                            <a:schemeClr val="bg1"/>
                          </a:solidFill>
                          <a:latin typeface="Calibri"/>
                          <a:ea typeface="Calibri"/>
                          <a:cs typeface="Arial"/>
                        </a:rPr>
                        <a:t> הבלוז</a:t>
                      </a:r>
                      <a:endParaRPr lang="en-US" sz="900" b="1" dirty="0" smtClean="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27. הירמון</a:t>
                      </a:r>
                      <a:endParaRPr lang="en-US" sz="900" dirty="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dirty="0" smtClean="0">
                          <a:solidFill>
                            <a:schemeClr val="bg1"/>
                          </a:solidFill>
                          <a:latin typeface="Calibri"/>
                          <a:ea typeface="Calibri"/>
                          <a:cs typeface="Arial"/>
                        </a:rPr>
                        <a:t>000-000</a:t>
                      </a:r>
                      <a:endParaRPr lang="en-US" sz="900" dirty="0" smtClean="0">
                        <a:solidFill>
                          <a:schemeClr val="bg1"/>
                        </a:solidFill>
                        <a:latin typeface="Calibri"/>
                        <a:ea typeface="Calibri"/>
                        <a:cs typeface="Arial"/>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
                          <a:srgbClr val="000000"/>
                        </a:buClr>
                        <a:buSzTx/>
                        <a:buFont typeface="Arial"/>
                        <a:buNone/>
                        <a:tabLst/>
                        <a:defRPr/>
                      </a:pPr>
                      <a:r>
                        <a:rPr lang="he-IL" sz="900" b="1" dirty="0" smtClean="0">
                          <a:solidFill>
                            <a:schemeClr val="bg1"/>
                          </a:solidFill>
                          <a:latin typeface="Calibri"/>
                          <a:ea typeface="Calibri"/>
                          <a:cs typeface="Arial"/>
                        </a:rPr>
                        <a:t>13. האוקטבה</a:t>
                      </a:r>
                      <a:endParaRPr lang="en-US" sz="900" b="1" dirty="0" smtClean="0">
                        <a:solidFill>
                          <a:schemeClr val="bg1"/>
                        </a:solidFill>
                        <a:latin typeface="Calibri"/>
                        <a:ea typeface="Calibri"/>
                        <a:cs typeface="Arial"/>
                      </a:endParaRPr>
                    </a:p>
                  </a:txBody>
                  <a:tcPr marL="68580" marR="68580" marT="0" marB="0"/>
                </a:tc>
              </a:tr>
              <a:tr h="225942">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42. מוזיקת</a:t>
                      </a:r>
                      <a:r>
                        <a:rPr lang="he-IL" sz="900" b="1" baseline="0" dirty="0" smtClean="0">
                          <a:solidFill>
                            <a:schemeClr val="bg1"/>
                          </a:solidFill>
                          <a:latin typeface="Calibri"/>
                          <a:ea typeface="Calibri"/>
                          <a:cs typeface="Arial"/>
                        </a:rPr>
                        <a:t> הג'אז</a:t>
                      </a:r>
                      <a:endParaRPr lang="en-US" sz="900" b="1"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28. עיבוד </a:t>
                      </a:r>
                      <a:r>
                        <a:rPr lang="he-IL" sz="900" b="1" dirty="0">
                          <a:solidFill>
                            <a:schemeClr val="bg1"/>
                          </a:solidFill>
                          <a:latin typeface="Calibri"/>
                          <a:ea typeface="Calibri"/>
                          <a:cs typeface="Arial"/>
                        </a:rPr>
                        <a:t>מוזיקלי</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dirty="0" smtClean="0">
                          <a:solidFill>
                            <a:schemeClr val="bg1"/>
                          </a:solidFill>
                          <a:latin typeface="Calibri"/>
                          <a:ea typeface="Calibri"/>
                          <a:cs typeface="Arial"/>
                        </a:rPr>
                        <a:t>000-000</a:t>
                      </a:r>
                      <a:endParaRPr lang="en-US" sz="900" dirty="0">
                        <a:solidFill>
                          <a:schemeClr val="bg1"/>
                        </a:solidFill>
                        <a:latin typeface="Calibri"/>
                        <a:ea typeface="Calibri"/>
                        <a:cs typeface="Arial"/>
                      </a:endParaRPr>
                    </a:p>
                  </a:txBody>
                  <a:tcPr marL="68580" marR="68580" marT="0" marB="0"/>
                </a:tc>
                <a:tc>
                  <a:txBody>
                    <a:bodyPr/>
                    <a:lstStyle/>
                    <a:p>
                      <a:pPr marL="0" marR="0" algn="r">
                        <a:lnSpc>
                          <a:spcPct val="100000"/>
                        </a:lnSpc>
                        <a:spcBef>
                          <a:spcPts val="0"/>
                        </a:spcBef>
                        <a:spcAft>
                          <a:spcPts val="0"/>
                        </a:spcAft>
                      </a:pPr>
                      <a:r>
                        <a:rPr lang="he-IL" sz="900" b="1" dirty="0" smtClean="0">
                          <a:solidFill>
                            <a:schemeClr val="bg1"/>
                          </a:solidFill>
                          <a:latin typeface="Calibri"/>
                          <a:ea typeface="Calibri"/>
                          <a:cs typeface="Arial"/>
                        </a:rPr>
                        <a:t>14. סוגי סולמות</a:t>
                      </a:r>
                      <a:endParaRPr lang="en-US" sz="900" b="1" dirty="0">
                        <a:solidFill>
                          <a:schemeClr val="bg1"/>
                        </a:solidFill>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ctrTitle"/>
          </p:nvPr>
        </p:nvSpPr>
        <p:spPr>
          <a:xfrm>
            <a:off x="1702350" y="208800"/>
            <a:ext cx="5350200" cy="8721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he-IL" sz="2400" b="1" dirty="0" smtClean="0">
                <a:solidFill>
                  <a:srgbClr val="FFFF00"/>
                </a:solidFill>
                <a:latin typeface="Arial" pitchFamily="34" charset="0"/>
                <a:ea typeface="Times New Roman"/>
                <a:cs typeface="Arial" pitchFamily="34" charset="0"/>
                <a:sym typeface="Times New Roman"/>
              </a:rPr>
              <a:t>מ</a:t>
            </a:r>
            <a:r>
              <a:rPr lang="x-none" sz="2400" b="1" smtClean="0">
                <a:solidFill>
                  <a:srgbClr val="FFFF00"/>
                </a:solidFill>
                <a:latin typeface="Arial" pitchFamily="34" charset="0"/>
                <a:ea typeface="Times New Roman"/>
                <a:cs typeface="Arial" pitchFamily="34" charset="0"/>
                <a:sym typeface="Times New Roman"/>
              </a:rPr>
              <a:t>פתח </a:t>
            </a:r>
            <a:r>
              <a:rPr lang="x-none" sz="2400" b="1">
                <a:solidFill>
                  <a:srgbClr val="FFFF00"/>
                </a:solidFill>
                <a:latin typeface="Arial" pitchFamily="34" charset="0"/>
                <a:ea typeface="Times New Roman"/>
                <a:cs typeface="Arial" pitchFamily="34" charset="0"/>
                <a:sym typeface="Times New Roman"/>
              </a:rPr>
              <a:t>מוזיקלי - הגדרה</a:t>
            </a:r>
            <a:endParaRPr sz="2400" b="1" dirty="0">
              <a:solidFill>
                <a:srgbClr val="FFFF00"/>
              </a:solidFill>
              <a:latin typeface="Arial" pitchFamily="34" charset="0"/>
              <a:ea typeface="Times New Roman"/>
              <a:cs typeface="Arial" pitchFamily="34" charset="0"/>
              <a:sym typeface="Times New Roman"/>
            </a:endParaRPr>
          </a:p>
        </p:txBody>
      </p:sp>
      <p:sp>
        <p:nvSpPr>
          <p:cNvPr id="160" name="Google Shape;160;p21"/>
          <p:cNvSpPr txBox="1">
            <a:spLocks noGrp="1"/>
          </p:cNvSpPr>
          <p:nvPr>
            <p:ph type="subTitle" idx="1"/>
          </p:nvPr>
        </p:nvSpPr>
        <p:spPr>
          <a:xfrm>
            <a:off x="1036320" y="1075444"/>
            <a:ext cx="7388352" cy="3408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b="1">
                <a:solidFill>
                  <a:srgbClr val="FFFF00"/>
                </a:solidFill>
                <a:latin typeface="Arial" pitchFamily="34" charset="0"/>
                <a:ea typeface="Arial"/>
                <a:cs typeface="Arial" pitchFamily="34" charset="0"/>
                <a:sym typeface="Arial"/>
              </a:rPr>
              <a:t>מפתח מוזיקלי</a:t>
            </a:r>
            <a:r>
              <a:rPr lang="x-none" sz="1600" b="1">
                <a:solidFill>
                  <a:srgbClr val="FFFFFF"/>
                </a:solidFill>
                <a:latin typeface="Arial" pitchFamily="34" charset="0"/>
                <a:ea typeface="Times New Roman"/>
                <a:cs typeface="Arial" pitchFamily="34" charset="0"/>
                <a:sym typeface="Times New Roman"/>
              </a:rPr>
              <a:t> - Clef </a:t>
            </a:r>
            <a:r>
              <a:rPr lang="x-none" sz="1600">
                <a:solidFill>
                  <a:srgbClr val="FFFFFF"/>
                </a:solidFill>
                <a:latin typeface="Arial" pitchFamily="34" charset="0"/>
                <a:ea typeface="Times New Roman"/>
                <a:cs typeface="Arial" pitchFamily="34" charset="0"/>
                <a:sym typeface="Times New Roman"/>
              </a:rPr>
              <a:t>הוא סימן מוזיקלי הנרשם בתחילת המָחְמוֹשֶת </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החמשה</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לציון גובה הצלילים הרשומים </a:t>
            </a:r>
            <a:r>
              <a:rPr lang="x-none" sz="1600" smtClean="0">
                <a:solidFill>
                  <a:srgbClr val="FFFFFF"/>
                </a:solidFill>
                <a:latin typeface="Arial" pitchFamily="34" charset="0"/>
                <a:ea typeface="Times New Roman"/>
                <a:cs typeface="Arial" pitchFamily="34" charset="0"/>
                <a:sym typeface="Times New Roman"/>
              </a:rPr>
              <a:t>בה</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b="1" u="sng" smtClean="0">
                <a:solidFill>
                  <a:srgbClr val="FFFFFF"/>
                </a:solidFill>
                <a:latin typeface="Arial" pitchFamily="34" charset="0"/>
                <a:ea typeface="Times New Roman"/>
                <a:cs typeface="Arial" pitchFamily="34" charset="0"/>
                <a:sym typeface="Times New Roman"/>
              </a:rPr>
              <a:t>המפתח</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הוא אשר קובע למעשה את </a:t>
            </a:r>
            <a:r>
              <a:rPr lang="x-none" sz="1600" b="1" u="sng">
                <a:solidFill>
                  <a:srgbClr val="FFFFFF"/>
                </a:solidFill>
                <a:latin typeface="Arial" pitchFamily="34" charset="0"/>
                <a:ea typeface="Times New Roman"/>
                <a:cs typeface="Arial" pitchFamily="34" charset="0"/>
                <a:sym typeface="Times New Roman"/>
              </a:rPr>
              <a:t>גובה הצליל</a:t>
            </a:r>
            <a:r>
              <a:rPr lang="x-none" sz="1600" u="sng">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הרשום ע"ג ה-מָחְמוֹשֶת. והוא נקודת ייחוס הכרחית, שבלעדיה אין אפשרות לקרוא את התווים; ללא סימן המפתח, הייצוג הגראפי של התו הוא חסר משמעות, ולא ניתן לדעת לאיזה ערך אקוסטי הוא מתייחס.</a:t>
            </a:r>
            <a:r>
              <a:rPr lang="x-none" sz="1600" b="1">
                <a:solidFill>
                  <a:srgbClr val="FFFFFF"/>
                </a:solidFill>
                <a:latin typeface="Arial" pitchFamily="34" charset="0"/>
                <a:ea typeface="Times New Roman"/>
                <a:cs typeface="Arial" pitchFamily="34" charset="0"/>
                <a:sym typeface="Times New Roman"/>
              </a:rPr>
              <a:t> </a:t>
            </a:r>
            <a:endParaRPr sz="1600" b="1"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המפתח הנו למעשה סימן של </a:t>
            </a:r>
            <a:r>
              <a:rPr lang="x-none" sz="1600" b="1" u="sng">
                <a:solidFill>
                  <a:srgbClr val="FFFFFF"/>
                </a:solidFill>
                <a:latin typeface="Arial" pitchFamily="34" charset="0"/>
                <a:ea typeface="Times New Roman"/>
                <a:cs typeface="Arial" pitchFamily="34" charset="0"/>
                <a:sym typeface="Times New Roman"/>
              </a:rPr>
              <a:t>צליל מסוים</a:t>
            </a:r>
            <a:r>
              <a:rPr lang="x-none" sz="1600" u="sng">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בפני </a:t>
            </a:r>
            <a:r>
              <a:rPr lang="x-none" sz="1600" smtClean="0">
                <a:solidFill>
                  <a:srgbClr val="FFFFFF"/>
                </a:solidFill>
                <a:latin typeface="Arial" pitchFamily="34" charset="0"/>
                <a:ea typeface="Times New Roman"/>
                <a:cs typeface="Arial" pitchFamily="34" charset="0"/>
                <a:sym typeface="Times New Roman"/>
              </a:rPr>
              <a:t>עצמו</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 ניתן </a:t>
            </a:r>
            <a:r>
              <a:rPr lang="x-none" sz="1600">
                <a:solidFill>
                  <a:srgbClr val="FFFFFF"/>
                </a:solidFill>
                <a:latin typeface="Arial" pitchFamily="34" charset="0"/>
                <a:ea typeface="Times New Roman"/>
                <a:cs typeface="Arial" pitchFamily="34" charset="0"/>
                <a:sym typeface="Times New Roman"/>
              </a:rPr>
              <a:t>למקמו בכל אחד מחמשת קוי </a:t>
            </a:r>
            <a:r>
              <a:rPr lang="x-none" sz="1600" smtClean="0">
                <a:solidFill>
                  <a:srgbClr val="FFFFFF"/>
                </a:solidFill>
                <a:latin typeface="Arial" pitchFamily="34" charset="0"/>
                <a:ea typeface="Times New Roman"/>
                <a:cs typeface="Arial" pitchFamily="34" charset="0"/>
                <a:sym typeface="Times New Roman"/>
              </a:rPr>
              <a:t>ה-מחמושת.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בהתאם </a:t>
            </a:r>
            <a:r>
              <a:rPr lang="x-none" sz="1600">
                <a:solidFill>
                  <a:srgbClr val="FFFFFF"/>
                </a:solidFill>
                <a:latin typeface="Arial" pitchFamily="34" charset="0"/>
                <a:ea typeface="Times New Roman"/>
                <a:cs typeface="Arial" pitchFamily="34" charset="0"/>
                <a:sym typeface="Times New Roman"/>
              </a:rPr>
              <a:t>לגובה צליל זה נקבעים גובה ושמות הצלילים האחרים ב-מָחְמוֹשֶת. יש לציין כי המפתח קבוע לכל אורך היצירה אלא אם צוין אחרת ע"י מלחין היצירה בתוך היצירה. אם בפרק מסוים ביצירה, אם בחלק מפרק מסוים ביצירה, או במספר תיבות, או אפילו בתיבה בודדת.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כאשר המפתח משתנה, יופיע </a:t>
            </a:r>
            <a:r>
              <a:rPr lang="x-none" sz="1600" b="1">
                <a:solidFill>
                  <a:srgbClr val="FFFFFF"/>
                </a:solidFill>
                <a:latin typeface="Arial" pitchFamily="34" charset="0"/>
                <a:ea typeface="Times New Roman"/>
                <a:cs typeface="Arial" pitchFamily="34" charset="0"/>
                <a:sym typeface="Times New Roman"/>
              </a:rPr>
              <a:t>המפתח החדש </a:t>
            </a:r>
            <a:r>
              <a:rPr lang="x-none" sz="1600">
                <a:solidFill>
                  <a:srgbClr val="FFFFFF"/>
                </a:solidFill>
                <a:latin typeface="Arial" pitchFamily="34" charset="0"/>
                <a:ea typeface="Times New Roman"/>
                <a:cs typeface="Arial" pitchFamily="34" charset="0"/>
                <a:sym typeface="Times New Roman"/>
              </a:rPr>
              <a:t>במקומו בחמשה הבאה ויישאר בתוקף עד לשינוי הבא</a:t>
            </a:r>
            <a:r>
              <a:rPr lang="x-none" sz="1600" smtClean="0">
                <a:solidFill>
                  <a:srgbClr val="FFFFFF"/>
                </a:solidFill>
                <a:latin typeface="Arial" pitchFamily="34" charset="0"/>
                <a:ea typeface="Times New Roman"/>
                <a:cs typeface="Arial" pitchFamily="34" charset="0"/>
                <a:sym typeface="Times New Roman"/>
              </a:rPr>
              <a:t>.</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שינוי </a:t>
            </a:r>
            <a:r>
              <a:rPr lang="x-none" sz="1600">
                <a:solidFill>
                  <a:srgbClr val="FFFFFF"/>
                </a:solidFill>
                <a:latin typeface="Arial" pitchFamily="34" charset="0"/>
                <a:ea typeface="Times New Roman"/>
                <a:cs typeface="Arial" pitchFamily="34" charset="0"/>
                <a:sym typeface="Times New Roman"/>
              </a:rPr>
              <a:t>המפתח מביא לשינוי מיקומו של גובה הצליל </a:t>
            </a:r>
            <a:r>
              <a:rPr lang="x-none" sz="1600" smtClean="0">
                <a:solidFill>
                  <a:srgbClr val="FFFFFF"/>
                </a:solidFill>
                <a:latin typeface="Arial" pitchFamily="34" charset="0"/>
                <a:ea typeface="Times New Roman"/>
                <a:cs typeface="Arial" pitchFamily="34" charset="0"/>
                <a:sym typeface="Times New Roman"/>
              </a:rPr>
              <a:t>על </a:t>
            </a:r>
            <a:r>
              <a:rPr lang="x-none" sz="1600">
                <a:solidFill>
                  <a:srgbClr val="FFFFFF"/>
                </a:solidFill>
                <a:latin typeface="Arial" pitchFamily="34" charset="0"/>
                <a:ea typeface="Times New Roman"/>
                <a:cs typeface="Arial" pitchFamily="34" charset="0"/>
                <a:sym typeface="Times New Roman"/>
              </a:rPr>
              <a:t>קווי </a:t>
            </a:r>
            <a:r>
              <a:rPr lang="he-IL" sz="1600" dirty="0" smtClean="0">
                <a:solidFill>
                  <a:srgbClr val="FFFFFF"/>
                </a:solidFill>
                <a:latin typeface="Arial" pitchFamily="34" charset="0"/>
                <a:ea typeface="Times New Roman"/>
                <a:cs typeface="Arial" pitchFamily="34" charset="0"/>
                <a:sym typeface="Times New Roman"/>
              </a:rPr>
              <a:t>המחמושת.</a:t>
            </a:r>
            <a:endParaRPr sz="1600" dirty="0">
              <a:solidFill>
                <a:srgbClr val="FFFFFF"/>
              </a:solidFill>
              <a:latin typeface="Arial" pitchFamily="34" charset="0"/>
              <a:ea typeface="Times New Roman"/>
              <a:cs typeface="Arial" pitchFamily="34" charset="0"/>
              <a:sym typeface="Times New Roman"/>
            </a:endParaRPr>
          </a:p>
          <a:p>
            <a:pPr marL="0" lvl="0" indent="0" rtl="1">
              <a:spcBef>
                <a:spcPts val="0"/>
              </a:spcBef>
              <a:spcAft>
                <a:spcPts val="0"/>
              </a:spcAft>
              <a:buNone/>
            </a:pPr>
            <a:endParaRPr sz="1800" u="sng" dirty="0">
              <a:solidFill>
                <a:srgbClr val="FFFFFF"/>
              </a:solidFill>
              <a:latin typeface="Arial" pitchFamily="34" charset="0"/>
              <a:ea typeface="Times New Roman"/>
              <a:cs typeface="Arial" pitchFamily="34" charset="0"/>
              <a:sym typeface="Times New Roman"/>
            </a:endParaRPr>
          </a:p>
        </p:txBody>
      </p:sp>
      <p:sp>
        <p:nvSpPr>
          <p:cNvPr id="161" name="Google Shape;161;p21"/>
          <p:cNvSpPr txBox="1">
            <a:spLocks noGrp="1"/>
          </p:cNvSpPr>
          <p:nvPr>
            <p:ph type="ctrTitle" idx="4294967295"/>
          </p:nvPr>
        </p:nvSpPr>
        <p:spPr>
          <a:xfrm>
            <a:off x="2717800" y="0"/>
            <a:ext cx="6426200"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62" name="Google Shape;162;p21"/>
          <p:cNvPicPr preferRelativeResize="0"/>
          <p:nvPr/>
        </p:nvPicPr>
        <p:blipFill>
          <a:blip r:embed="rId3">
            <a:alphaModFix/>
          </a:blip>
          <a:stretch>
            <a:fillRect/>
          </a:stretch>
        </p:blipFill>
        <p:spPr>
          <a:xfrm>
            <a:off x="7149825" y="0"/>
            <a:ext cx="1994175" cy="895300"/>
          </a:xfrm>
          <a:prstGeom prst="rect">
            <a:avLst/>
          </a:prstGeom>
          <a:noFill/>
          <a:ln>
            <a:no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4"/>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סימני האוירה</a:t>
            </a:r>
            <a:endParaRPr sz="2400" b="1" dirty="0">
              <a:solidFill>
                <a:srgbClr val="FFFF00"/>
              </a:solidFill>
              <a:latin typeface="Arial" pitchFamily="34" charset="0"/>
              <a:ea typeface="Times New Roman"/>
              <a:cs typeface="Arial" pitchFamily="34" charset="0"/>
              <a:sym typeface="Times New Roman"/>
            </a:endParaRPr>
          </a:p>
        </p:txBody>
      </p:sp>
      <p:pic>
        <p:nvPicPr>
          <p:cNvPr id="456" name="Google Shape;456;p54"/>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457" name="Google Shape;457;p54"/>
          <p:cNvSpPr txBox="1"/>
          <p:nvPr/>
        </p:nvSpPr>
        <p:spPr>
          <a:xfrm>
            <a:off x="1804500" y="1219200"/>
            <a:ext cx="6102300" cy="525900"/>
          </a:xfrm>
          <a:prstGeom prst="rect">
            <a:avLst/>
          </a:prstGeom>
          <a:noFill/>
          <a:ln>
            <a:noFill/>
          </a:ln>
        </p:spPr>
        <p:txBody>
          <a:bodyPr spcFirstLastPara="1" wrap="square" lIns="91425" tIns="91425" rIns="91425" bIns="91425" anchor="ctr" anchorCtr="0">
            <a:noAutofit/>
          </a:bodyPr>
          <a:lstStyle/>
          <a:p>
            <a:pPr marL="0" marR="317500" lvl="0" indent="0" rtl="1">
              <a:lnSpc>
                <a:spcPct val="115000"/>
              </a:lnSpc>
              <a:spcBef>
                <a:spcPts val="0"/>
              </a:spcBef>
              <a:spcAft>
                <a:spcPts val="0"/>
              </a:spcAft>
              <a:buNone/>
            </a:pPr>
            <a:r>
              <a:rPr lang="x-none" b="1">
                <a:solidFill>
                  <a:srgbClr val="FFFF00"/>
                </a:solidFill>
              </a:rPr>
              <a:t>Mood </a:t>
            </a:r>
            <a:r>
              <a:rPr lang="x-none" b="1">
                <a:solidFill>
                  <a:srgbClr val="FFFFFF"/>
                </a:solidFill>
              </a:rPr>
              <a:t> </a:t>
            </a:r>
            <a:r>
              <a:rPr lang="x-none">
                <a:solidFill>
                  <a:srgbClr val="FFFFFF"/>
                </a:solidFill>
              </a:rPr>
              <a:t>– סימנים על האוירה בה כתובה היצירה (כל המונחים בשפה האיטלקית). אלו הם הסימנים שהמלחין כותב בדבר אופי ביצוע האוירה של היצירה.</a:t>
            </a:r>
            <a:endParaRPr>
              <a:solidFill>
                <a:srgbClr val="FFFFFF"/>
              </a:solidFill>
            </a:endParaRPr>
          </a:p>
          <a:p>
            <a:pPr marL="0" lvl="0" indent="0" algn="r" rtl="0">
              <a:spcBef>
                <a:spcPts val="0"/>
              </a:spcBef>
              <a:spcAft>
                <a:spcPts val="0"/>
              </a:spcAft>
              <a:buNone/>
            </a:pPr>
            <a:endParaRPr/>
          </a:p>
        </p:txBody>
      </p:sp>
      <p:graphicFrame>
        <p:nvGraphicFramePr>
          <p:cNvPr id="458" name="Google Shape;458;p54"/>
          <p:cNvGraphicFramePr/>
          <p:nvPr/>
        </p:nvGraphicFramePr>
        <p:xfrm>
          <a:off x="952500" y="1619250"/>
          <a:ext cx="7239000" cy="3538458"/>
        </p:xfrm>
        <a:graphic>
          <a:graphicData uri="http://schemas.openxmlformats.org/drawingml/2006/table">
            <a:tbl>
              <a:tblPr>
                <a:noFill/>
                <a:tableStyleId>{D223DBF9-E6C6-4AA8-B193-31598DDAF621}</a:tableStyleId>
              </a:tblPr>
              <a:tblGrid>
                <a:gridCol w="1672975"/>
                <a:gridCol w="1946525"/>
                <a:gridCol w="1809750"/>
                <a:gridCol w="1809750"/>
              </a:tblGrid>
              <a:tr h="381000">
                <a:tc>
                  <a:txBody>
                    <a:bodyPr/>
                    <a:lstStyle/>
                    <a:p>
                      <a:pPr marL="863600" lvl="0" indent="0" algn="r" rtl="1">
                        <a:lnSpc>
                          <a:spcPct val="115000"/>
                        </a:lnSpc>
                        <a:spcBef>
                          <a:spcPts val="0"/>
                        </a:spcBef>
                        <a:spcAft>
                          <a:spcPts val="0"/>
                        </a:spcAft>
                        <a:buNone/>
                      </a:pPr>
                      <a:r>
                        <a:rPr lang="x-none" sz="1200" b="1">
                          <a:solidFill>
                            <a:srgbClr val="FFFF00"/>
                          </a:solidFill>
                        </a:rPr>
                        <a:t>מונח</a:t>
                      </a:r>
                      <a:endParaRPr sz="1200" b="1" dirty="0">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r" rtl="1">
                        <a:lnSpc>
                          <a:spcPct val="115000"/>
                        </a:lnSpc>
                        <a:spcBef>
                          <a:spcPts val="0"/>
                        </a:spcBef>
                        <a:spcAft>
                          <a:spcPts val="0"/>
                        </a:spcAft>
                        <a:buNone/>
                      </a:pPr>
                      <a:r>
                        <a:rPr lang="x-none" sz="1200" b="1">
                          <a:solidFill>
                            <a:srgbClr val="FFFF00"/>
                          </a:solidFill>
                        </a:rPr>
                        <a:t>תיאור</a:t>
                      </a:r>
                      <a:endParaRPr sz="12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r" rtl="1">
                        <a:lnSpc>
                          <a:spcPct val="115000"/>
                        </a:lnSpc>
                        <a:spcBef>
                          <a:spcPts val="0"/>
                        </a:spcBef>
                        <a:spcAft>
                          <a:spcPts val="0"/>
                        </a:spcAft>
                        <a:buNone/>
                      </a:pPr>
                      <a:r>
                        <a:rPr lang="x-none" sz="1200" b="1">
                          <a:solidFill>
                            <a:srgbClr val="FFFF00"/>
                          </a:solidFill>
                        </a:rPr>
                        <a:t>מונח</a:t>
                      </a:r>
                      <a:endParaRPr sz="12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r" rtl="1">
                        <a:lnSpc>
                          <a:spcPct val="115000"/>
                        </a:lnSpc>
                        <a:spcBef>
                          <a:spcPts val="0"/>
                        </a:spcBef>
                        <a:spcAft>
                          <a:spcPts val="0"/>
                        </a:spcAft>
                        <a:buNone/>
                      </a:pPr>
                      <a:r>
                        <a:rPr lang="x-none" sz="1200" b="1">
                          <a:solidFill>
                            <a:srgbClr val="FFFF00"/>
                          </a:solidFill>
                        </a:rPr>
                        <a:t>תיאור</a:t>
                      </a:r>
                      <a:endParaRPr sz="1200" b="1" dirty="0">
                        <a:solidFill>
                          <a:srgbClr val="FFFF00"/>
                        </a:solidFill>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בחגיגיות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863600" lvl="0" indent="0" rtl="1">
                        <a:lnSpc>
                          <a:spcPct val="115000"/>
                        </a:lnSpc>
                        <a:spcBef>
                          <a:spcPts val="0"/>
                        </a:spcBef>
                        <a:spcAft>
                          <a:spcPts val="0"/>
                        </a:spcAft>
                        <a:buNone/>
                      </a:pPr>
                      <a:r>
                        <a:rPr lang="x-none" sz="1200">
                          <a:solidFill>
                            <a:srgbClr val="FFFFFF"/>
                          </a:solidFill>
                        </a:rPr>
                        <a:t>Festivamente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בסגנון מרש</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Alla marcia</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בקלילות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Legere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בלהט</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Con fuoco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בקינה בעצבות יתר</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Lamente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בזמרתיות</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Cantabile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בהדר, במלכות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Maestoso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בהחלטיות</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Deciso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בתחושת מיסתורין</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Misterioso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במתיקות</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Dolce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בקלילות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Legere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בכאב, וצער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Dolore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בכבדות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Pesanto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בהבעת יתר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Espressivo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r" rtl="1">
                        <a:spcBef>
                          <a:spcPts val="0"/>
                        </a:spcBef>
                        <a:spcAft>
                          <a:spcPts val="0"/>
                        </a:spcAft>
                        <a:buNone/>
                      </a:pPr>
                      <a:r>
                        <a:rPr lang="x-none" sz="1200">
                          <a:solidFill>
                            <a:srgbClr val="FFFFFF"/>
                          </a:solidFill>
                        </a:rPr>
                        <a:t>בארנגיות, בחיות</a:t>
                      </a:r>
                      <a:endParaRPr sz="1200">
                        <a:solidFill>
                          <a:srgbClr val="FFFFFF"/>
                        </a:solidFill>
                      </a:endParaRPr>
                    </a:p>
                  </a:txBody>
                  <a:tcPr marL="91425" marR="91425" marT="91425" marB="91425">
                    <a:lnR w="9525" cap="flat" cmpd="sng">
                      <a:solidFill>
                        <a:srgbClr val="000000"/>
                      </a:solidFill>
                      <a:prstDash val="solid"/>
                      <a:round/>
                      <a:headEnd type="none" w="sm" len="sm"/>
                      <a:tailEnd type="none" w="sm" len="sm"/>
                    </a:lnR>
                  </a:tcPr>
                </a:tc>
                <a:tc>
                  <a:txBody>
                    <a:bodyPr/>
                    <a:lstStyle/>
                    <a:p>
                      <a:pPr marL="863600" lvl="0" indent="0" rtl="1">
                        <a:lnSpc>
                          <a:spcPct val="115000"/>
                        </a:lnSpc>
                        <a:spcBef>
                          <a:spcPts val="0"/>
                        </a:spcBef>
                        <a:spcAft>
                          <a:spcPts val="0"/>
                        </a:spcAft>
                        <a:buNone/>
                      </a:pPr>
                      <a:r>
                        <a:rPr lang="x-none" sz="1200">
                          <a:solidFill>
                            <a:srgbClr val="FFFFFF"/>
                          </a:solidFill>
                        </a:rPr>
                        <a:t>Con spirito</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בתחושת יגון</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l" rtl="1">
                        <a:lnSpc>
                          <a:spcPct val="115000"/>
                        </a:lnSpc>
                        <a:spcBef>
                          <a:spcPts val="0"/>
                        </a:spcBef>
                        <a:spcAft>
                          <a:spcPts val="0"/>
                        </a:spcAft>
                        <a:buNone/>
                      </a:pPr>
                      <a:r>
                        <a:rPr lang="x-none" sz="1200">
                          <a:solidFill>
                            <a:srgbClr val="FFFFFF"/>
                          </a:solidFill>
                        </a:rPr>
                        <a:t>Flebile</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סימני החזרה</a:t>
            </a:r>
            <a:endParaRPr sz="2400" b="1" dirty="0">
              <a:solidFill>
                <a:srgbClr val="FFFF00"/>
              </a:solidFill>
              <a:latin typeface="David"/>
              <a:ea typeface="David"/>
              <a:cs typeface="David"/>
              <a:sym typeface="David"/>
            </a:endParaRPr>
          </a:p>
        </p:txBody>
      </p:sp>
      <p:sp>
        <p:nvSpPr>
          <p:cNvPr id="472" name="Google Shape;472;p56"/>
          <p:cNvSpPr txBox="1">
            <a:spLocks noGrp="1"/>
          </p:cNvSpPr>
          <p:nvPr>
            <p:ph type="subTitle" idx="1"/>
          </p:nvPr>
        </p:nvSpPr>
        <p:spPr>
          <a:xfrm>
            <a:off x="379425" y="1472550"/>
            <a:ext cx="80997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473" name="Google Shape;473;p5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74" name="Google Shape;474;p56"/>
          <p:cNvPicPr preferRelativeResize="0"/>
          <p:nvPr/>
        </p:nvPicPr>
        <p:blipFill>
          <a:blip r:embed="rId3">
            <a:alphaModFix/>
          </a:blip>
          <a:stretch>
            <a:fillRect/>
          </a:stretch>
        </p:blipFill>
        <p:spPr>
          <a:xfrm>
            <a:off x="7101200" y="0"/>
            <a:ext cx="2042800" cy="895300"/>
          </a:xfrm>
          <a:prstGeom prst="rect">
            <a:avLst/>
          </a:prstGeom>
          <a:noFill/>
          <a:ln>
            <a:noFill/>
          </a:ln>
        </p:spPr>
      </p:pic>
      <p:sp>
        <p:nvSpPr>
          <p:cNvPr id="475" name="Google Shape;475;p56"/>
          <p:cNvSpPr txBox="1"/>
          <p:nvPr/>
        </p:nvSpPr>
        <p:spPr>
          <a:xfrm>
            <a:off x="1767443" y="710550"/>
            <a:ext cx="6352200" cy="12171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sz="1100">
                <a:solidFill>
                  <a:srgbClr val="FFFFFF"/>
                </a:solidFill>
              </a:rPr>
              <a:t>  </a:t>
            </a:r>
            <a:r>
              <a:rPr lang="x-none" sz="1100" b="1">
                <a:solidFill>
                  <a:srgbClr val="FFFFFF"/>
                </a:solidFill>
              </a:rPr>
              <a:t>בסימני החזרה שלושה סימנים:</a:t>
            </a:r>
            <a:endParaRPr sz="1100" b="1">
              <a:solidFill>
                <a:srgbClr val="FFFFFF"/>
              </a:solidFill>
            </a:endParaRPr>
          </a:p>
          <a:p>
            <a:pPr marL="0" marR="609600" lvl="0" indent="-381000" algn="just" rtl="1">
              <a:lnSpc>
                <a:spcPct val="115000"/>
              </a:lnSpc>
              <a:spcBef>
                <a:spcPts val="0"/>
              </a:spcBef>
              <a:spcAft>
                <a:spcPts val="0"/>
              </a:spcAft>
              <a:buNone/>
            </a:pPr>
            <a:r>
              <a:rPr lang="x-none" sz="1100">
                <a:solidFill>
                  <a:srgbClr val="FFFFFF"/>
                </a:solidFill>
              </a:rPr>
              <a:t>·</a:t>
            </a:r>
            <a:r>
              <a:rPr lang="x-none" sz="700">
                <a:solidFill>
                  <a:srgbClr val="FFFFFF"/>
                </a:solidFill>
                <a:latin typeface="Times New Roman"/>
                <a:ea typeface="Times New Roman"/>
                <a:cs typeface="Times New Roman"/>
                <a:sym typeface="Times New Roman"/>
              </a:rPr>
              <a:t>                  </a:t>
            </a:r>
            <a:r>
              <a:rPr lang="x-none" sz="700">
                <a:solidFill>
                  <a:srgbClr val="FFFF00"/>
                </a:solidFill>
              </a:rPr>
              <a:t>    </a:t>
            </a:r>
            <a:r>
              <a:rPr lang="x-none" sz="1100">
                <a:solidFill>
                  <a:srgbClr val="FFFF00"/>
                </a:solidFill>
              </a:rPr>
              <a:t>סימן אל-סניו</a:t>
            </a:r>
            <a:r>
              <a:rPr lang="x-none" sz="1100">
                <a:solidFill>
                  <a:srgbClr val="FFFFFF"/>
                </a:solidFill>
              </a:rPr>
              <a:t> (al segno ) - מורה לחזור לנגן או לשיר החל מסימן זה. </a:t>
            </a:r>
            <a:endParaRPr sz="1100">
              <a:solidFill>
                <a:srgbClr val="FFFFFF"/>
              </a:solidFill>
            </a:endParaRPr>
          </a:p>
        </p:txBody>
      </p:sp>
      <p:pic>
        <p:nvPicPr>
          <p:cNvPr id="476" name="Google Shape;476;p56"/>
          <p:cNvPicPr preferRelativeResize="0"/>
          <p:nvPr/>
        </p:nvPicPr>
        <p:blipFill>
          <a:blip r:embed="rId4">
            <a:alphaModFix/>
          </a:blip>
          <a:stretch>
            <a:fillRect/>
          </a:stretch>
        </p:blipFill>
        <p:spPr>
          <a:xfrm>
            <a:off x="2672075" y="1557325"/>
            <a:ext cx="4429125" cy="631500"/>
          </a:xfrm>
          <a:prstGeom prst="rect">
            <a:avLst/>
          </a:prstGeom>
          <a:noFill/>
          <a:ln>
            <a:noFill/>
          </a:ln>
        </p:spPr>
      </p:pic>
      <p:sp>
        <p:nvSpPr>
          <p:cNvPr id="477" name="Google Shape;477;p56"/>
          <p:cNvSpPr txBox="1"/>
          <p:nvPr/>
        </p:nvSpPr>
        <p:spPr>
          <a:xfrm>
            <a:off x="1975250" y="1140025"/>
            <a:ext cx="6199200" cy="3799800"/>
          </a:xfrm>
          <a:prstGeom prst="rect">
            <a:avLst/>
          </a:prstGeom>
          <a:noFill/>
          <a:ln>
            <a:noFill/>
          </a:ln>
        </p:spPr>
        <p:txBody>
          <a:bodyPr spcFirstLastPara="1" wrap="square" lIns="91425" tIns="91425" rIns="91425" bIns="91425" anchor="ctr" anchorCtr="0">
            <a:noAutofit/>
          </a:bodyPr>
          <a:lstStyle/>
          <a:p>
            <a:pPr marL="0" marR="609600" lvl="0" indent="-381000" algn="just" rtl="1">
              <a:lnSpc>
                <a:spcPct val="115000"/>
              </a:lnSpc>
              <a:spcBef>
                <a:spcPts val="0"/>
              </a:spcBef>
              <a:spcAft>
                <a:spcPts val="0"/>
              </a:spcAft>
              <a:buNone/>
            </a:pPr>
            <a:r>
              <a:rPr lang="x-none"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marR="609600" lvl="0" indent="-381000" algn="just" rtl="1">
              <a:lnSpc>
                <a:spcPct val="115000"/>
              </a:lnSpc>
              <a:spcBef>
                <a:spcPts val="0"/>
              </a:spcBef>
              <a:spcAft>
                <a:spcPts val="0"/>
              </a:spcAft>
              <a:buNone/>
            </a:pPr>
            <a:r>
              <a:rPr lang="x-none" sz="1100"/>
              <a:t>         </a:t>
            </a:r>
            <a:endParaRPr sz="1100"/>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r>
              <a:rPr lang="x-none" sz="1100">
                <a:solidFill>
                  <a:srgbClr val="FFFFFF"/>
                </a:solidFill>
              </a:rPr>
              <a:t>         </a:t>
            </a:r>
            <a:endParaRPr sz="1100">
              <a:solidFill>
                <a:srgbClr val="FFFFFF"/>
              </a:solidFill>
            </a:endParaRPr>
          </a:p>
          <a:p>
            <a:pPr marL="0" marR="609600" lvl="0" indent="-381000" algn="just" rtl="1">
              <a:lnSpc>
                <a:spcPct val="115000"/>
              </a:lnSpc>
              <a:spcBef>
                <a:spcPts val="0"/>
              </a:spcBef>
              <a:spcAft>
                <a:spcPts val="0"/>
              </a:spcAft>
              <a:buNone/>
            </a:pPr>
            <a:r>
              <a:rPr lang="x-none" sz="1100">
                <a:solidFill>
                  <a:srgbClr val="FFFFFF"/>
                </a:solidFill>
              </a:rPr>
              <a:t>      </a:t>
            </a:r>
            <a:r>
              <a:rPr lang="x-none" sz="1100">
                <a:solidFill>
                  <a:srgbClr val="FFFF00"/>
                </a:solidFill>
              </a:rPr>
              <a:t>     סימן ה-CODA </a:t>
            </a:r>
            <a:r>
              <a:rPr lang="x-none" sz="1100">
                <a:solidFill>
                  <a:srgbClr val="FFFFFF"/>
                </a:solidFill>
              </a:rPr>
              <a:t> המורה לחזור חזרה עד לסימן זה בתווים.</a:t>
            </a:r>
            <a:r>
              <a:rPr lang="x-none" sz="1100"/>
              <a:t>·</a:t>
            </a:r>
            <a:r>
              <a:rPr lang="x-none"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r>
              <a:rPr lang="x-none" sz="1100">
                <a:solidFill>
                  <a:srgbClr val="FFFFFF"/>
                </a:solidFill>
              </a:rPr>
              <a:t>        </a:t>
            </a:r>
            <a:endParaRPr sz="1100">
              <a:solidFill>
                <a:srgbClr val="FFFFFF"/>
              </a:solidFill>
            </a:endParaRPr>
          </a:p>
          <a:p>
            <a:pPr marL="0" marR="609600" lvl="0" indent="-381000" algn="just" rtl="1">
              <a:lnSpc>
                <a:spcPct val="115000"/>
              </a:lnSpc>
              <a:spcBef>
                <a:spcPts val="0"/>
              </a:spcBef>
              <a:spcAft>
                <a:spcPts val="0"/>
              </a:spcAft>
              <a:buNone/>
            </a:pPr>
            <a:r>
              <a:rPr lang="x-none" sz="1100">
                <a:solidFill>
                  <a:srgbClr val="FFFFFF"/>
                </a:solidFill>
              </a:rPr>
              <a:t>         </a:t>
            </a:r>
            <a:r>
              <a:rPr lang="x-none" sz="1100">
                <a:solidFill>
                  <a:srgbClr val="FFFF00"/>
                </a:solidFill>
              </a:rPr>
              <a:t>תיבה אשר מסומנת בשתי נקודות מצד שמאל</a:t>
            </a:r>
            <a:r>
              <a:rPr lang="x-none" sz="1100">
                <a:solidFill>
                  <a:srgbClr val="FFFFFF"/>
                </a:solidFill>
              </a:rPr>
              <a:t> , מורה לחזור פעמיים על הקטע המסומן אם בשתי נקודות בצידה הימני או בקו סיום כפי שבדוגמא. </a:t>
            </a:r>
            <a:endParaRPr sz="1100">
              <a:solidFill>
                <a:srgbClr val="FFFFFF"/>
              </a:solidFill>
            </a:endParaRPr>
          </a:p>
          <a:p>
            <a:pPr marL="0" marR="609600" lvl="0" indent="-381000" algn="just" rtl="1">
              <a:lnSpc>
                <a:spcPct val="115000"/>
              </a:lnSpc>
              <a:spcBef>
                <a:spcPts val="0"/>
              </a:spcBef>
              <a:spcAft>
                <a:spcPts val="0"/>
              </a:spcAft>
              <a:buNone/>
            </a:pPr>
            <a:endParaRPr sz="1100">
              <a:solidFill>
                <a:srgbClr val="FFFFFF"/>
              </a:solidFill>
            </a:endParaRPr>
          </a:p>
          <a:p>
            <a:pPr marL="0" marR="609600" lvl="0" indent="-381000" algn="just" rtl="1">
              <a:lnSpc>
                <a:spcPct val="115000"/>
              </a:lnSpc>
              <a:spcBef>
                <a:spcPts val="0"/>
              </a:spcBef>
              <a:spcAft>
                <a:spcPts val="0"/>
              </a:spcAft>
              <a:buNone/>
            </a:pPr>
            <a:endParaRPr sz="1100">
              <a:solidFill>
                <a:srgbClr val="FFFFFF"/>
              </a:solidFill>
            </a:endParaRPr>
          </a:p>
        </p:txBody>
      </p:sp>
      <p:pic>
        <p:nvPicPr>
          <p:cNvPr id="478" name="Google Shape;478;p56"/>
          <p:cNvPicPr preferRelativeResize="0"/>
          <p:nvPr/>
        </p:nvPicPr>
        <p:blipFill>
          <a:blip r:embed="rId5">
            <a:alphaModFix/>
          </a:blip>
          <a:stretch>
            <a:fillRect/>
          </a:stretch>
        </p:blipFill>
        <p:spPr>
          <a:xfrm>
            <a:off x="2672075" y="2794900"/>
            <a:ext cx="4429125" cy="659870"/>
          </a:xfrm>
          <a:prstGeom prst="rect">
            <a:avLst/>
          </a:prstGeom>
          <a:noFill/>
          <a:ln>
            <a:noFill/>
          </a:ln>
        </p:spPr>
      </p:pic>
      <p:pic>
        <p:nvPicPr>
          <p:cNvPr id="479" name="Google Shape;479;p56"/>
          <p:cNvPicPr preferRelativeResize="0"/>
          <p:nvPr/>
        </p:nvPicPr>
        <p:blipFill>
          <a:blip r:embed="rId6">
            <a:alphaModFix/>
          </a:blip>
          <a:stretch>
            <a:fillRect/>
          </a:stretch>
        </p:blipFill>
        <p:spPr>
          <a:xfrm>
            <a:off x="2815950" y="4188463"/>
            <a:ext cx="4343400" cy="542925"/>
          </a:xfrm>
          <a:prstGeom prst="rect">
            <a:avLst/>
          </a:prstGeom>
          <a:noFill/>
          <a:ln>
            <a:noFill/>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7"/>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טמפו</a:t>
            </a:r>
            <a:endParaRPr sz="2400" b="1" dirty="0">
              <a:solidFill>
                <a:srgbClr val="FFFF00"/>
              </a:solidFill>
              <a:latin typeface="David"/>
              <a:ea typeface="David"/>
              <a:cs typeface="David"/>
              <a:sym typeface="David"/>
            </a:endParaRPr>
          </a:p>
        </p:txBody>
      </p:sp>
      <p:sp>
        <p:nvSpPr>
          <p:cNvPr id="485" name="Google Shape;485;p57"/>
          <p:cNvSpPr txBox="1">
            <a:spLocks noGrp="1"/>
          </p:cNvSpPr>
          <p:nvPr>
            <p:ph type="subTitle" idx="1"/>
          </p:nvPr>
        </p:nvSpPr>
        <p:spPr>
          <a:xfrm>
            <a:off x="379425" y="1091550"/>
            <a:ext cx="80997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טמפו</a:t>
            </a:r>
            <a:r>
              <a:rPr lang="x-none" sz="180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a:t>
            </a:r>
            <a:r>
              <a:rPr lang="x-none" sz="1400">
                <a:solidFill>
                  <a:srgbClr val="FFFFFF"/>
                </a:solidFill>
                <a:latin typeface="David"/>
                <a:ea typeface="David"/>
                <a:cs typeface="David"/>
                <a:sym typeface="David"/>
              </a:rPr>
              <a:t>  </a:t>
            </a:r>
            <a:r>
              <a:rPr lang="x-none" sz="1400">
                <a:solidFill>
                  <a:srgbClr val="FFFFFF"/>
                </a:solidFill>
                <a:latin typeface="Arial"/>
                <a:ea typeface="Arial"/>
                <a:cs typeface="Arial"/>
                <a:sym typeface="Arial"/>
              </a:rPr>
              <a:t>Tempo - המהירות שקטע מוזיקלי מבוצע בה.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בראש הקטע של היצירה או פרק ביצירה, ניתנת הוראה של המלחין הנוגעת למהירות ביצוע היצירה הפרק או הפרזה המושרת.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הטמפו נקבע לפי מספר יחידות המפעם בדקה. (כפי שנקבע ע"י מטרונום ומסומן ב-M.M  ע"ש ממציאו Johann Nepomuk Mälzel</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כבר בשנת  1808 ).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מספר זה של הטמפו נמצא ביחס הפוך למשך הזמן של יחידת המפעם.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לדוגמא: alegro ביצוע מהיר. Adagio - ביצוע איטי. ו- largo ביצוע רחב וכדומה..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מונחי הטמפו הינם בשפה האיטלקית. הטמפו- מהירות הנגינה (המטרונום) או השירה שנקבעה ליצירה כגון:</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alegro150  מהיר,  או 70 Adagio איטי   וכדומה..</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endParaRPr>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486" name="Google Shape;486;p5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87" name="Google Shape;487;p57"/>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88" name="Google Shape;488;p57"/>
          <p:cNvPicPr preferRelativeResize="0"/>
          <p:nvPr/>
        </p:nvPicPr>
        <p:blipFill>
          <a:blip r:embed="rId4">
            <a:alphaModFix/>
          </a:blip>
          <a:stretch>
            <a:fillRect/>
          </a:stretch>
        </p:blipFill>
        <p:spPr>
          <a:xfrm>
            <a:off x="1543863" y="3801638"/>
            <a:ext cx="4371975" cy="1057275"/>
          </a:xfrm>
          <a:prstGeom prst="rect">
            <a:avLst/>
          </a:prstGeom>
          <a:noFill/>
          <a:ln>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txBox="1">
            <a:spLocks noGrp="1"/>
          </p:cNvSpPr>
          <p:nvPr>
            <p:ph type="ctrTitle"/>
          </p:nvPr>
        </p:nvSpPr>
        <p:spPr>
          <a:xfrm>
            <a:off x="2778825" y="340150"/>
            <a:ext cx="57756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אופן חישוב הטמפו</a:t>
            </a:r>
            <a:endParaRPr sz="2400" b="1" dirty="0">
              <a:solidFill>
                <a:srgbClr val="FFFF00"/>
              </a:solidFill>
              <a:latin typeface="David"/>
              <a:ea typeface="David"/>
              <a:cs typeface="David"/>
              <a:sym typeface="David"/>
            </a:endParaRPr>
          </a:p>
        </p:txBody>
      </p:sp>
      <p:sp>
        <p:nvSpPr>
          <p:cNvPr id="494" name="Google Shape;494;p58"/>
          <p:cNvSpPr txBox="1">
            <a:spLocks noGrp="1"/>
          </p:cNvSpPr>
          <p:nvPr>
            <p:ph type="subTitle" idx="1"/>
          </p:nvPr>
        </p:nvSpPr>
        <p:spPr>
          <a:xfrm>
            <a:off x="379425" y="1001480"/>
            <a:ext cx="8099700" cy="3450771"/>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a:solidFill>
                  <a:srgbClr val="FFFF00"/>
                </a:solidFill>
                <a:latin typeface="David"/>
                <a:ea typeface="David"/>
                <a:cs typeface="David"/>
                <a:sym typeface="David"/>
              </a:rPr>
              <a:t>הטמפו-</a:t>
            </a:r>
            <a:r>
              <a:rPr lang="x-none">
                <a:solidFill>
                  <a:srgbClr val="FFFFFF"/>
                </a:solidFill>
                <a:latin typeface="David"/>
                <a:ea typeface="David"/>
                <a:cs typeface="David"/>
                <a:sym typeface="David"/>
              </a:rPr>
              <a:t> </a:t>
            </a:r>
            <a:r>
              <a:rPr lang="x-none" sz="1400">
                <a:solidFill>
                  <a:srgbClr val="FFFFFF"/>
                </a:solidFill>
                <a:latin typeface="Arial"/>
                <a:ea typeface="Arial"/>
                <a:cs typeface="Arial"/>
                <a:sym typeface="Arial"/>
              </a:rPr>
              <a:t>הנוסחה לחישוב ה-טמפו הינה פשוטה:  </a:t>
            </a:r>
            <a:r>
              <a:rPr lang="x-none" sz="1400" b="1">
                <a:solidFill>
                  <a:srgbClr val="FFFF00"/>
                </a:solidFill>
                <a:latin typeface="Arial"/>
                <a:ea typeface="Arial"/>
                <a:cs typeface="Arial"/>
                <a:sym typeface="Arial"/>
              </a:rPr>
              <a:t>מהירות/מפעם=טמפו</a:t>
            </a:r>
            <a:endParaRPr sz="1400" b="1" dirty="0">
              <a:solidFill>
                <a:srgbClr val="FFFF00"/>
              </a:solidFill>
              <a:latin typeface="Arial"/>
              <a:ea typeface="Arial"/>
              <a:cs typeface="Arial"/>
              <a:sym typeface="Arial"/>
            </a:endParaRPr>
          </a:p>
          <a:p>
            <a:pPr marL="0" lvl="0" indent="0" rtl="1">
              <a:lnSpc>
                <a:spcPct val="115000"/>
              </a:lnSpc>
              <a:spcBef>
                <a:spcPts val="0"/>
              </a:spcBef>
              <a:spcAft>
                <a:spcPts val="0"/>
              </a:spcAft>
              <a:buNone/>
            </a:pPr>
            <a:r>
              <a:rPr lang="x-none" sz="1400">
                <a:solidFill>
                  <a:srgbClr val="FFFFFF"/>
                </a:solidFill>
                <a:latin typeface="Arial"/>
                <a:ea typeface="Arial"/>
                <a:cs typeface="Arial"/>
                <a:sym typeface="Arial"/>
              </a:rPr>
              <a:t>      </a:t>
            </a:r>
            <a:r>
              <a:rPr lang="x-none" sz="1400" smtClean="0">
                <a:solidFill>
                  <a:srgbClr val="FFFFFF"/>
                </a:solidFill>
                <a:latin typeface="Arial"/>
                <a:ea typeface="Arial"/>
                <a:cs typeface="Arial"/>
                <a:sym typeface="Arial"/>
              </a:rPr>
              <a:t>       </a:t>
            </a:r>
            <a:r>
              <a:rPr lang="x-none" sz="1400">
                <a:solidFill>
                  <a:srgbClr val="FFFFFF"/>
                </a:solidFill>
                <a:latin typeface="Arial"/>
                <a:ea typeface="Arial"/>
                <a:cs typeface="Arial"/>
                <a:sym typeface="Arial"/>
              </a:rPr>
              <a:t>	נציב: </a:t>
            </a:r>
            <a:r>
              <a:rPr lang="x-none" sz="1400" smtClean="0">
                <a:solidFill>
                  <a:srgbClr val="FFFFFF"/>
                </a:solidFill>
                <a:latin typeface="Arial"/>
                <a:ea typeface="Arial"/>
                <a:cs typeface="Arial"/>
                <a:sym typeface="Arial"/>
              </a:rPr>
              <a:t>מהירות </a:t>
            </a:r>
            <a:r>
              <a:rPr lang="x-none" sz="1400">
                <a:solidFill>
                  <a:srgbClr val="FFFFFF"/>
                </a:solidFill>
                <a:latin typeface="Arial"/>
                <a:ea typeface="Arial"/>
                <a:cs typeface="Arial"/>
                <a:sym typeface="Arial"/>
              </a:rPr>
              <a:t>= </a:t>
            </a:r>
            <a:r>
              <a:rPr lang="x-none" sz="1400">
                <a:solidFill>
                  <a:srgbClr val="FFFF00"/>
                </a:solidFill>
                <a:latin typeface="Arial"/>
                <a:ea typeface="Arial"/>
                <a:cs typeface="Arial"/>
                <a:sym typeface="Arial"/>
              </a:rPr>
              <a:t>A</a:t>
            </a:r>
            <a:r>
              <a:rPr lang="x-none" sz="1400">
                <a:solidFill>
                  <a:srgbClr val="FFFFFF"/>
                </a:solidFill>
                <a:latin typeface="Arial"/>
                <a:ea typeface="Arial"/>
                <a:cs typeface="Arial"/>
                <a:sym typeface="Arial"/>
              </a:rPr>
              <a:t>  </a:t>
            </a:r>
            <a:r>
              <a:rPr lang="x-none" sz="1400" smtClean="0">
                <a:solidFill>
                  <a:srgbClr val="FFFFFF"/>
                </a:solidFill>
                <a:latin typeface="Arial"/>
                <a:ea typeface="Arial"/>
                <a:cs typeface="Arial"/>
                <a:sym typeface="Arial"/>
              </a:rPr>
              <a:t>  	מפעם     </a:t>
            </a:r>
            <a:r>
              <a:rPr lang="x-none" sz="1400">
                <a:solidFill>
                  <a:srgbClr val="FFFFFF"/>
                </a:solidFill>
                <a:latin typeface="Arial"/>
                <a:ea typeface="Arial"/>
                <a:cs typeface="Arial"/>
                <a:sym typeface="Arial"/>
              </a:rPr>
              <a:t>= </a:t>
            </a:r>
            <a:r>
              <a:rPr lang="x-none" sz="1400">
                <a:solidFill>
                  <a:srgbClr val="FFFF00"/>
                </a:solidFill>
                <a:latin typeface="Arial"/>
                <a:ea typeface="Arial"/>
                <a:cs typeface="Arial"/>
                <a:sym typeface="Arial"/>
              </a:rPr>
              <a:t>B</a:t>
            </a:r>
            <a:r>
              <a:rPr lang="x-none" sz="1400">
                <a:solidFill>
                  <a:srgbClr val="FFFFFF"/>
                </a:solidFill>
                <a:latin typeface="Arial"/>
                <a:ea typeface="Arial"/>
                <a:cs typeface="Arial"/>
                <a:sym typeface="Arial"/>
              </a:rPr>
              <a:t>   </a:t>
            </a:r>
            <a:r>
              <a:rPr lang="he-IL" sz="1400" dirty="0" smtClean="0">
                <a:solidFill>
                  <a:srgbClr val="FFFFFF"/>
                </a:solidFill>
                <a:latin typeface="Arial"/>
                <a:ea typeface="Arial"/>
                <a:cs typeface="Arial"/>
                <a:sym typeface="Arial"/>
              </a:rPr>
              <a:t>      </a:t>
            </a:r>
            <a:r>
              <a:rPr lang="x-none" sz="1400" smtClean="0">
                <a:solidFill>
                  <a:srgbClr val="FFFFFF"/>
                </a:solidFill>
                <a:latin typeface="Arial"/>
                <a:ea typeface="Arial"/>
                <a:cs typeface="Arial"/>
                <a:sym typeface="Arial"/>
              </a:rPr>
              <a:t>טמפו   </a:t>
            </a:r>
            <a:r>
              <a:rPr lang="x-none" sz="1400">
                <a:solidFill>
                  <a:srgbClr val="FFFFFF"/>
                </a:solidFill>
                <a:latin typeface="Arial"/>
                <a:ea typeface="Arial"/>
                <a:cs typeface="Arial"/>
                <a:sym typeface="Arial"/>
              </a:rPr>
              <a:t>= </a:t>
            </a:r>
            <a:r>
              <a:rPr lang="x-none" sz="1400">
                <a:solidFill>
                  <a:srgbClr val="FFFF00"/>
                </a:solidFill>
                <a:latin typeface="Arial"/>
                <a:ea typeface="Arial"/>
                <a:cs typeface="Arial"/>
                <a:sym typeface="Arial"/>
              </a:rPr>
              <a:t>C</a:t>
            </a:r>
            <a:r>
              <a:rPr lang="x-none" sz="1400">
                <a:solidFill>
                  <a:srgbClr val="FFFFFF"/>
                </a:solidFill>
                <a:latin typeface="Arial"/>
                <a:ea typeface="Arial"/>
                <a:cs typeface="Arial"/>
                <a:sym typeface="Arial"/>
              </a:rPr>
              <a:t>   ולכן הנוסחה היא: </a:t>
            </a:r>
            <a:r>
              <a:rPr lang="x-none" sz="1400" b="1">
                <a:solidFill>
                  <a:srgbClr val="FFFF00"/>
                </a:solidFill>
                <a:latin typeface="Arial"/>
                <a:ea typeface="Arial"/>
                <a:cs typeface="Arial"/>
                <a:sym typeface="Arial"/>
              </a:rPr>
              <a:t>A / B = C</a:t>
            </a:r>
            <a:endParaRPr sz="1400" b="1" dirty="0">
              <a:solidFill>
                <a:srgbClr val="FFFF00"/>
              </a:solidFill>
              <a:latin typeface="Arial"/>
              <a:ea typeface="Arial"/>
              <a:cs typeface="Arial"/>
              <a:sym typeface="Arial"/>
            </a:endParaRPr>
          </a:p>
          <a:p>
            <a:pPr marL="0" marR="114300" lvl="0" indent="0" algn="just" rtl="1">
              <a:lnSpc>
                <a:spcPct val="115000"/>
              </a:lnSpc>
              <a:spcBef>
                <a:spcPts val="0"/>
              </a:spcBef>
              <a:spcAft>
                <a:spcPts val="0"/>
              </a:spcAft>
              <a:buNone/>
            </a:pPr>
            <a:endParaRPr lang="he-IL" sz="1400" dirty="0" smtClean="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smtClean="0">
                <a:solidFill>
                  <a:srgbClr val="FFFFFF"/>
                </a:solidFill>
                <a:latin typeface="Arial"/>
                <a:ea typeface="Arial"/>
                <a:cs typeface="Arial"/>
                <a:sym typeface="Arial"/>
              </a:rPr>
              <a:t>ניקח </a:t>
            </a:r>
            <a:r>
              <a:rPr lang="x-none" sz="1400">
                <a:solidFill>
                  <a:srgbClr val="FFFFFF"/>
                </a:solidFill>
                <a:latin typeface="Arial"/>
                <a:ea typeface="Arial"/>
                <a:cs typeface="Arial"/>
                <a:sym typeface="Arial"/>
              </a:rPr>
              <a:t>דוגמא שבה צוין בתווים  150Alegro    </a:t>
            </a:r>
            <a:r>
              <a:rPr lang="he-IL" sz="1400" dirty="0" smtClean="0">
                <a:solidFill>
                  <a:srgbClr val="FFFFFF"/>
                </a:solidFill>
                <a:latin typeface="Arial"/>
                <a:ea typeface="Arial"/>
                <a:cs typeface="Arial"/>
                <a:sym typeface="Arial"/>
              </a:rPr>
              <a:t> ו</a:t>
            </a:r>
            <a:r>
              <a:rPr lang="x-none" sz="1400" smtClean="0">
                <a:solidFill>
                  <a:srgbClr val="FFFFFF"/>
                </a:solidFill>
                <a:latin typeface="Arial"/>
                <a:ea typeface="Arial"/>
                <a:cs typeface="Arial"/>
                <a:sym typeface="Arial"/>
              </a:rPr>
              <a:t>לכן </a:t>
            </a:r>
            <a:r>
              <a:rPr lang="x-none" sz="1400">
                <a:solidFill>
                  <a:srgbClr val="FFFFFF"/>
                </a:solidFill>
                <a:latin typeface="Arial"/>
                <a:ea typeface="Arial"/>
                <a:cs typeface="Arial"/>
                <a:sym typeface="Arial"/>
              </a:rPr>
              <a:t>המהירות הינה 150, המפעם הנו תמיד 60 פעמות לדקה </a:t>
            </a:r>
            <a:endParaRPr sz="1400" dirty="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he-IL" sz="1400" dirty="0" smtClean="0">
                <a:solidFill>
                  <a:srgbClr val="FFFFFF"/>
                </a:solidFill>
                <a:latin typeface="Arial"/>
                <a:ea typeface="Arial"/>
                <a:cs typeface="Arial"/>
                <a:sym typeface="Arial"/>
              </a:rPr>
              <a:t>ק</a:t>
            </a:r>
            <a:r>
              <a:rPr lang="x-none" sz="1400" smtClean="0">
                <a:solidFill>
                  <a:srgbClr val="FFFFFF"/>
                </a:solidFill>
                <a:latin typeface="Arial"/>
                <a:ea typeface="Arial"/>
                <a:cs typeface="Arial"/>
                <a:sym typeface="Arial"/>
              </a:rPr>
              <a:t>צב </a:t>
            </a:r>
            <a:r>
              <a:rPr lang="x-none" sz="1400" b="1">
                <a:solidFill>
                  <a:srgbClr val="FFFFFF"/>
                </a:solidFill>
                <a:latin typeface="Arial"/>
                <a:ea typeface="Arial"/>
                <a:cs typeface="Arial"/>
                <a:sym typeface="Arial"/>
              </a:rPr>
              <a:t>.</a:t>
            </a:r>
            <a:r>
              <a:rPr lang="x-none" sz="1400">
                <a:solidFill>
                  <a:srgbClr val="FFFFFF"/>
                </a:solidFill>
                <a:latin typeface="Arial"/>
                <a:ea typeface="Arial"/>
                <a:cs typeface="Arial"/>
                <a:sym typeface="Arial"/>
              </a:rPr>
              <a:t>פעימות </a:t>
            </a:r>
            <a:r>
              <a:rPr lang="x-none" sz="1400" smtClean="0">
                <a:solidFill>
                  <a:srgbClr val="FFFFFF"/>
                </a:solidFill>
                <a:latin typeface="Arial"/>
                <a:ea typeface="Arial"/>
                <a:cs typeface="Arial"/>
                <a:sym typeface="Arial"/>
              </a:rPr>
              <a:t>הלב</a:t>
            </a:r>
            <a:r>
              <a:rPr lang="he-IL" sz="1400" dirty="0" smtClean="0">
                <a:solidFill>
                  <a:srgbClr val="FFFFFF"/>
                </a:solidFill>
                <a:latin typeface="Arial"/>
                <a:ea typeface="Arial"/>
                <a:cs typeface="Arial"/>
                <a:sym typeface="Arial"/>
              </a:rPr>
              <a:t>,</a:t>
            </a:r>
            <a:r>
              <a:rPr lang="x-none" sz="1400" smtClean="0">
                <a:solidFill>
                  <a:srgbClr val="FFFFFF"/>
                </a:solidFill>
                <a:latin typeface="Arial"/>
                <a:ea typeface="Arial"/>
                <a:cs typeface="Arial"/>
                <a:sym typeface="Arial"/>
              </a:rPr>
              <a:t> </a:t>
            </a:r>
            <a:r>
              <a:rPr lang="x-none" sz="1400">
                <a:solidFill>
                  <a:srgbClr val="FFFFFF"/>
                </a:solidFill>
                <a:latin typeface="Arial"/>
                <a:ea typeface="Arial"/>
                <a:cs typeface="Arial"/>
                <a:sym typeface="Arial"/>
              </a:rPr>
              <a:t>ולכן הטמפו יהיה על-פי החישוב הבא :150/60 = </a:t>
            </a:r>
            <a:r>
              <a:rPr lang="x-none" sz="1400">
                <a:solidFill>
                  <a:srgbClr val="FFFF00"/>
                </a:solidFill>
                <a:latin typeface="Arial"/>
                <a:ea typeface="Arial"/>
                <a:cs typeface="Arial"/>
                <a:sym typeface="Arial"/>
              </a:rPr>
              <a:t>2.5 פעימות בשנייה</a:t>
            </a:r>
            <a:r>
              <a:rPr lang="x-none" sz="1400">
                <a:solidFill>
                  <a:srgbClr val="FFFFFF"/>
                </a:solidFill>
                <a:latin typeface="Arial"/>
                <a:ea typeface="Arial"/>
                <a:cs typeface="Arial"/>
                <a:sym typeface="Arial"/>
              </a:rPr>
              <a:t>.</a:t>
            </a:r>
            <a:endParaRPr sz="1400" dirty="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a:solidFill>
                  <a:srgbClr val="FFFFFF"/>
                </a:solidFill>
                <a:latin typeface="Arial" pitchFamily="34" charset="0"/>
                <a:ea typeface="Times New Roman"/>
                <a:cs typeface="Arial" pitchFamily="34" charset="0"/>
                <a:sym typeface="Times New Roman"/>
              </a:rPr>
              <a:t>בדוגמא להלן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Adagio </a:t>
            </a:r>
            <a:r>
              <a:rPr lang="x-none" sz="1400">
                <a:solidFill>
                  <a:srgbClr val="FFFFFF"/>
                </a:solidFill>
                <a:latin typeface="Arial" pitchFamily="34" charset="0"/>
                <a:ea typeface="Times New Roman"/>
                <a:cs typeface="Arial" pitchFamily="34" charset="0"/>
                <a:sym typeface="Times New Roman"/>
              </a:rPr>
              <a:t>=54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Unicode MS" pitchFamily="34" charset="-128"/>
                <a:ea typeface="Arial Unicode MS" pitchFamily="34" charset="-128"/>
                <a:cs typeface="Arial Unicode MS" pitchFamily="34" charset="-128"/>
                <a:sym typeface="Times New Roman"/>
              </a:rPr>
              <a:t>המפעם </a:t>
            </a:r>
            <a:r>
              <a:rPr lang="x-none" sz="1400">
                <a:solidFill>
                  <a:srgbClr val="FFFFFF"/>
                </a:solidFill>
                <a:latin typeface="Arial Unicode MS" pitchFamily="34" charset="-128"/>
                <a:ea typeface="Arial Unicode MS" pitchFamily="34" charset="-128"/>
                <a:cs typeface="Arial Unicode MS" pitchFamily="34" charset="-128"/>
                <a:sym typeface="Times New Roman"/>
              </a:rPr>
              <a:t>מצוין תחת תו הרבע </a:t>
            </a:r>
            <a:r>
              <a:rPr lang="x-none" sz="1400">
                <a:solidFill>
                  <a:srgbClr val="FFFFFF"/>
                </a:solidFill>
                <a:latin typeface="Times New Roman"/>
                <a:ea typeface="Times New Roman"/>
                <a:cs typeface="Times New Roman"/>
                <a:sym typeface="Times New Roman"/>
              </a:rPr>
              <a:t>. </a:t>
            </a:r>
            <a:r>
              <a:rPr lang="x-none" sz="1400">
                <a:solidFill>
                  <a:srgbClr val="FFFFFF"/>
                </a:solidFill>
                <a:latin typeface="Arial"/>
                <a:ea typeface="Arial"/>
                <a:cs typeface="Arial"/>
                <a:sym typeface="Arial"/>
              </a:rPr>
              <a:t> ולכן המהירות הינה 70 , המפעם הנו תמיד 60 פעמות לדקה </a:t>
            </a:r>
            <a:r>
              <a:rPr lang="he-IL" sz="1400" dirty="0" smtClean="0">
                <a:solidFill>
                  <a:srgbClr val="FFFFFF"/>
                </a:solidFill>
                <a:latin typeface="Arial"/>
                <a:ea typeface="Arial"/>
                <a:cs typeface="Arial"/>
                <a:sym typeface="Arial"/>
              </a:rPr>
              <a:t> </a:t>
            </a:r>
            <a:r>
              <a:rPr lang="x-none" sz="1400" smtClean="0">
                <a:solidFill>
                  <a:srgbClr val="FFFFFF"/>
                </a:solidFill>
                <a:latin typeface="Arial"/>
                <a:ea typeface="Arial"/>
                <a:cs typeface="Arial"/>
                <a:sym typeface="Arial"/>
              </a:rPr>
              <a:t>קצב </a:t>
            </a:r>
            <a:r>
              <a:rPr lang="x-none" sz="1400">
                <a:solidFill>
                  <a:srgbClr val="FFFFFF"/>
                </a:solidFill>
                <a:latin typeface="Arial"/>
                <a:ea typeface="Arial"/>
                <a:cs typeface="Arial"/>
                <a:sym typeface="Arial"/>
              </a:rPr>
              <a:t>פעימות </a:t>
            </a:r>
            <a:r>
              <a:rPr lang="x-none" sz="1400" smtClean="0">
                <a:solidFill>
                  <a:srgbClr val="FFFFFF"/>
                </a:solidFill>
                <a:latin typeface="Arial"/>
                <a:ea typeface="Arial"/>
                <a:cs typeface="Arial"/>
                <a:sym typeface="Arial"/>
              </a:rPr>
              <a:t>הלב</a:t>
            </a:r>
            <a:r>
              <a:rPr lang="he-IL" sz="1400" dirty="0" smtClean="0">
                <a:solidFill>
                  <a:srgbClr val="FFFFFF"/>
                </a:solidFill>
                <a:latin typeface="Arial"/>
                <a:ea typeface="Arial"/>
                <a:cs typeface="Arial"/>
                <a:sym typeface="Arial"/>
              </a:rPr>
              <a:t>,</a:t>
            </a:r>
            <a:r>
              <a:rPr lang="x-none" sz="1400" smtClean="0">
                <a:solidFill>
                  <a:srgbClr val="FFFFFF"/>
                </a:solidFill>
                <a:latin typeface="Arial"/>
                <a:ea typeface="Arial"/>
                <a:cs typeface="Arial"/>
                <a:sym typeface="Arial"/>
              </a:rPr>
              <a:t>  </a:t>
            </a:r>
            <a:r>
              <a:rPr lang="x-none" sz="1400">
                <a:solidFill>
                  <a:srgbClr val="FFFFFF"/>
                </a:solidFill>
                <a:latin typeface="Arial"/>
                <a:ea typeface="Arial"/>
                <a:cs typeface="Arial"/>
                <a:sym typeface="Arial"/>
              </a:rPr>
              <a:t>ולכן הטמפו יהיה על-פי החישוב הבא :70/60 =</a:t>
            </a:r>
            <a:r>
              <a:rPr lang="x-none" sz="1400">
                <a:solidFill>
                  <a:srgbClr val="FFFF00"/>
                </a:solidFill>
                <a:latin typeface="Arial"/>
                <a:ea typeface="Arial"/>
                <a:cs typeface="Arial"/>
                <a:sym typeface="Arial"/>
              </a:rPr>
              <a:t>1.16 פעימות בשנייה</a:t>
            </a:r>
            <a:r>
              <a:rPr lang="x-none" sz="1400">
                <a:solidFill>
                  <a:srgbClr val="FFFFFF"/>
                </a:solidFill>
                <a:latin typeface="Arial"/>
                <a:ea typeface="Arial"/>
                <a:cs typeface="Arial"/>
                <a:sym typeface="Arial"/>
              </a:rPr>
              <a:t>. כלומר, טמפו איטי יותר</a:t>
            </a:r>
            <a:r>
              <a:rPr lang="x-none" sz="1400">
                <a:solidFill>
                  <a:srgbClr val="FFFFFF"/>
                </a:solidFill>
                <a:latin typeface="Arial" pitchFamily="34" charset="0"/>
                <a:ea typeface="Arial"/>
                <a:cs typeface="Arial" pitchFamily="34" charset="0"/>
                <a:sym typeface="Arial"/>
              </a:rPr>
              <a:t>. </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הערה : חישוב זה נעשה על המפעם רבע , בכל צורה אחרת יש צורך להכפיל או לחלק בהתאם:</a:t>
            </a:r>
            <a:endParaRPr sz="1400" dirty="0">
              <a:solidFill>
                <a:srgbClr val="FFFFFF"/>
              </a:solidFill>
              <a:latin typeface="Arial" pitchFamily="34" charset="0"/>
              <a:ea typeface="David"/>
              <a:cs typeface="Arial" pitchFamily="34" charset="0"/>
              <a:sym typeface="David"/>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495" name="Google Shape;495;p5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96" name="Google Shape;496;p58"/>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97" name="Google Shape;497;p58"/>
          <p:cNvPicPr preferRelativeResize="0"/>
          <p:nvPr/>
        </p:nvPicPr>
        <p:blipFill>
          <a:blip r:embed="rId4">
            <a:alphaModFix/>
          </a:blip>
          <a:stretch>
            <a:fillRect/>
          </a:stretch>
        </p:blipFill>
        <p:spPr>
          <a:xfrm>
            <a:off x="2558138" y="3249208"/>
            <a:ext cx="4371975" cy="1057275"/>
          </a:xfrm>
          <a:prstGeom prst="rect">
            <a:avLst/>
          </a:prstGeom>
          <a:no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127"/>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224" name="Google Shape;1224;p127"/>
          <p:cNvSpPr txBox="1">
            <a:spLocks noGrp="1"/>
          </p:cNvSpPr>
          <p:nvPr>
            <p:ph type="ctrTitle" idx="4294967295"/>
          </p:nvPr>
        </p:nvSpPr>
        <p:spPr>
          <a:xfrm>
            <a:off x="1570038" y="1341438"/>
            <a:ext cx="7573962" cy="372427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225" name="Google Shape;1225;p127"/>
          <p:cNvGraphicFramePr/>
          <p:nvPr/>
        </p:nvGraphicFramePr>
        <p:xfrm>
          <a:off x="2132725" y="1009350"/>
          <a:ext cx="4606425" cy="3840450"/>
        </p:xfrm>
        <a:graphic>
          <a:graphicData uri="http://schemas.openxmlformats.org/drawingml/2006/table">
            <a:tbl>
              <a:tblPr>
                <a:noFill/>
                <a:tableStyleId>{D223DBF9-E6C6-4AA8-B193-31598DDAF621}</a:tableStyleId>
              </a:tblPr>
              <a:tblGrid>
                <a:gridCol w="4606425"/>
              </a:tblGrid>
              <a:tr h="288495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a:t>
                      </a:r>
                      <a:r>
                        <a:rPr lang="he-IL" sz="2400" b="1" u="sng" baseline="0" dirty="0" smtClean="0">
                          <a:solidFill>
                            <a:srgbClr val="FF0000"/>
                          </a:solidFill>
                        </a:rPr>
                        <a:t> 10</a:t>
                      </a:r>
                      <a:endParaRPr lang="he-IL" sz="2400" b="1" u="sng" dirty="0" smtClean="0">
                        <a:solidFill>
                          <a:srgbClr val="FF0000"/>
                        </a:solidFill>
                      </a:endParaRPr>
                    </a:p>
                    <a:p>
                      <a:pPr marL="0" lvl="0" indent="0" algn="ctr" rtl="1">
                        <a:spcBef>
                          <a:spcPts val="0"/>
                        </a:spcBef>
                        <a:spcAft>
                          <a:spcPts val="0"/>
                        </a:spcAft>
                        <a:buNone/>
                      </a:pPr>
                      <a:r>
                        <a:rPr lang="x-none" sz="1800" b="1" u="sng" smtClean="0">
                          <a:solidFill>
                            <a:srgbClr val="FFFF00"/>
                          </a:solidFill>
                        </a:rPr>
                        <a:t>מרווח</a:t>
                      </a:r>
                      <a:r>
                        <a:rPr lang="he-IL" sz="1800" b="1" u="sng" dirty="0" smtClean="0">
                          <a:solidFill>
                            <a:srgbClr val="FFFF00"/>
                          </a:solidFill>
                        </a:rPr>
                        <a:t> מוזיקלי</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הגדרה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מרווח מוזיקלי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3" action="ppaction://hlinksldjump"/>
                        </a:rPr>
                        <a:t>משמעות המרווח</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סוגי מרווחים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סוגי מרווחים-המשך</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סוגי מרווחים-המשך</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8" action="ppaction://hlinksldjump"/>
                        </a:rPr>
                        <a:t>טבלה-שמות מרווחים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9" action="ppaction://hlinksldjump"/>
                        </a:rPr>
                        <a:t>טבלה-שמות המרווחים-המשך</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0" action="ppaction://hlinksldjump"/>
                        </a:rPr>
                        <a:t>טון במוזיקה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1" action="ppaction://hlinksldjump"/>
                        </a:rPr>
                        <a:t>טון פיזיקלי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2" action="ppaction://hlinksldjump"/>
                        </a:rPr>
                        <a:t>חלוקה לקבוצות עבודה-מרווחים</a:t>
                      </a: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226" name="Google Shape;1226;p12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227" name="Google Shape;1227;p127"/>
          <p:cNvPicPr preferRelativeResize="0"/>
          <p:nvPr/>
        </p:nvPicPr>
        <p:blipFill>
          <a:blip r:embed="rId13">
            <a:alphaModFix/>
          </a:blip>
          <a:stretch>
            <a:fillRect/>
          </a:stretch>
        </p:blipFill>
        <p:spPr>
          <a:xfrm>
            <a:off x="7117400" y="0"/>
            <a:ext cx="2026600" cy="895300"/>
          </a:xfrm>
          <a:prstGeom prst="rect">
            <a:avLst/>
          </a:prstGeom>
          <a:noFill/>
          <a:ln>
            <a:noFill/>
          </a:ln>
        </p:spPr>
      </p:pic>
      <p:pic>
        <p:nvPicPr>
          <p:cNvPr id="1228" name="Google Shape;1228;p127"/>
          <p:cNvPicPr preferRelativeResize="0"/>
          <p:nvPr/>
        </p:nvPicPr>
        <p:blipFill>
          <a:blip r:embed="rId13">
            <a:alphaModFix/>
          </a:blip>
          <a:stretch>
            <a:fillRect/>
          </a:stretch>
        </p:blipFill>
        <p:spPr>
          <a:xfrm>
            <a:off x="6826075" y="0"/>
            <a:ext cx="2317925" cy="8953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128"/>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מרווח מוזיקלי</a:t>
            </a:r>
            <a:endParaRPr sz="2400" b="1" dirty="0">
              <a:solidFill>
                <a:srgbClr val="FFFF00"/>
              </a:solidFill>
              <a:latin typeface="Times New Roman"/>
              <a:ea typeface="Times New Roman"/>
              <a:cs typeface="Times New Roman"/>
              <a:sym typeface="Times New Roman"/>
            </a:endParaRPr>
          </a:p>
        </p:txBody>
      </p:sp>
      <p:sp>
        <p:nvSpPr>
          <p:cNvPr id="1235" name="Google Shape;1235;p128"/>
          <p:cNvSpPr txBox="1"/>
          <p:nvPr/>
        </p:nvSpPr>
        <p:spPr>
          <a:xfrm>
            <a:off x="1365650" y="1223050"/>
            <a:ext cx="7030200" cy="30996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מרווח מוזיקלי</a:t>
            </a:r>
            <a:r>
              <a:rPr lang="x-none" sz="240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הפרש התדר שבין שני צלילים. </a:t>
            </a:r>
            <a:r>
              <a:rPr lang="x-none" sz="1800" smtClean="0">
                <a:solidFill>
                  <a:srgbClr val="FFFFFF"/>
                </a:solidFill>
                <a:latin typeface="Times New Roman"/>
                <a:ea typeface="Times New Roman"/>
                <a:cs typeface="Times New Roman"/>
                <a:sym typeface="Times New Roman"/>
              </a:rPr>
              <a:t>הפרש </a:t>
            </a:r>
            <a:r>
              <a:rPr lang="he-IL" sz="1800" dirty="0" smtClean="0">
                <a:solidFill>
                  <a:srgbClr val="FFFFFF"/>
                </a:solidFill>
                <a:latin typeface="Times New Roman"/>
                <a:ea typeface="Times New Roman"/>
                <a:cs typeface="Times New Roman"/>
                <a:sym typeface="Times New Roman"/>
              </a:rPr>
              <a:t>זה נמדד </a:t>
            </a:r>
            <a:r>
              <a:rPr lang="x-none" sz="1800" smtClean="0">
                <a:solidFill>
                  <a:srgbClr val="FFFFFF"/>
                </a:solidFill>
                <a:latin typeface="Times New Roman"/>
                <a:ea typeface="Times New Roman"/>
                <a:cs typeface="Times New Roman"/>
                <a:sym typeface="Times New Roman"/>
              </a:rPr>
              <a:t>בטונים </a:t>
            </a:r>
            <a:r>
              <a:rPr lang="x-none" sz="1800">
                <a:solidFill>
                  <a:srgbClr val="FFFFFF"/>
                </a:solidFill>
                <a:latin typeface="Times New Roman"/>
                <a:ea typeface="Times New Roman"/>
                <a:cs typeface="Times New Roman"/>
                <a:sym typeface="Times New Roman"/>
              </a:rPr>
              <a:t>או </a:t>
            </a:r>
            <a:r>
              <a:rPr lang="x-none" sz="1800" smtClean="0">
                <a:solidFill>
                  <a:srgbClr val="FFFFFF"/>
                </a:solidFill>
                <a:latin typeface="Times New Roman"/>
                <a:ea typeface="Times New Roman"/>
                <a:cs typeface="Times New Roman"/>
                <a:sym typeface="Times New Roman"/>
              </a:rPr>
              <a:t>בחצאי טונים </a:t>
            </a:r>
            <a:r>
              <a:rPr lang="he-IL" sz="1800" dirty="0" smtClean="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a:solidFill>
                  <a:srgbClr val="FFFFFF"/>
                </a:solidFill>
                <a:latin typeface="Times New Roman"/>
                <a:ea typeface="Times New Roman"/>
                <a:cs typeface="Times New Roman"/>
                <a:sym typeface="Times New Roman"/>
              </a:rPr>
              <a:t>קיימים 13 מרווחים שונים מצלילי נתון.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a:solidFill>
                  <a:srgbClr val="FFFFFF"/>
                </a:solidFill>
                <a:latin typeface="Times New Roman"/>
                <a:ea typeface="Times New Roman"/>
                <a:cs typeface="Times New Roman"/>
                <a:sym typeface="Times New Roman"/>
              </a:rPr>
              <a:t>לכל מרווח יש את  שם: </a:t>
            </a:r>
            <a:r>
              <a:rPr lang="x-none" sz="1800">
                <a:solidFill>
                  <a:srgbClr val="FFFF00"/>
                </a:solidFill>
                <a:latin typeface="Times New Roman"/>
                <a:ea typeface="Times New Roman"/>
                <a:cs typeface="Times New Roman"/>
                <a:sym typeface="Times New Roman"/>
              </a:rPr>
              <a:t>המרווח, הסימון, וגודל המרווח. </a:t>
            </a:r>
            <a:endParaRPr sz="18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a:solidFill>
                  <a:srgbClr val="FFFFFF"/>
                </a:solidFill>
                <a:latin typeface="Times New Roman"/>
                <a:ea typeface="Times New Roman"/>
                <a:cs typeface="Times New Roman"/>
                <a:sym typeface="Times New Roman"/>
              </a:rPr>
              <a:t>ברישום סימני המרווחים. יש להקפיד ולרשום את שם התו לפי שם המרווח.</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endParaRPr sz="1800" b="1" dirty="0">
              <a:solidFill>
                <a:srgbClr val="FFFFFF"/>
              </a:solidFill>
            </a:endParaRPr>
          </a:p>
        </p:txBody>
      </p:sp>
      <p:pic>
        <p:nvPicPr>
          <p:cNvPr id="1236" name="Google Shape;1236;p128"/>
          <p:cNvPicPr preferRelativeResize="0"/>
          <p:nvPr/>
        </p:nvPicPr>
        <p:blipFill>
          <a:blip r:embed="rId3">
            <a:alphaModFix/>
          </a:blip>
          <a:stretch>
            <a:fillRect/>
          </a:stretch>
        </p:blipFill>
        <p:spPr>
          <a:xfrm>
            <a:off x="7149825" y="0"/>
            <a:ext cx="1994175" cy="8953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129"/>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מרווח מוזיקלי-המשך</a:t>
            </a:r>
            <a:endParaRPr sz="2400" b="1" dirty="0">
              <a:solidFill>
                <a:srgbClr val="FFFF00"/>
              </a:solidFill>
              <a:latin typeface="Times New Roman"/>
              <a:ea typeface="Times New Roman"/>
              <a:cs typeface="Times New Roman"/>
              <a:sym typeface="Times New Roman"/>
            </a:endParaRPr>
          </a:p>
        </p:txBody>
      </p:sp>
      <p:sp>
        <p:nvSpPr>
          <p:cNvPr id="1242" name="Google Shape;1242;p129"/>
          <p:cNvSpPr txBox="1">
            <a:spLocks noGrp="1"/>
          </p:cNvSpPr>
          <p:nvPr>
            <p:ph type="ctrTitle" idx="4294967295"/>
          </p:nvPr>
        </p:nvSpPr>
        <p:spPr>
          <a:xfrm>
            <a:off x="1852613" y="676275"/>
            <a:ext cx="7291387"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43" name="Google Shape;1243;p129"/>
          <p:cNvSpPr txBox="1"/>
          <p:nvPr/>
        </p:nvSpPr>
        <p:spPr>
          <a:xfrm>
            <a:off x="1365650" y="1282525"/>
            <a:ext cx="7030200" cy="3028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endParaRPr>
          </a:p>
          <a:p>
            <a:pPr marL="0" marR="114300" lvl="0" indent="0" algn="just" rtl="1">
              <a:lnSpc>
                <a:spcPct val="115000"/>
              </a:lnSpc>
              <a:spcBef>
                <a:spcPts val="0"/>
              </a:spcBef>
              <a:spcAft>
                <a:spcPts val="0"/>
              </a:spcAft>
              <a:buNone/>
            </a:pPr>
            <a:endParaRPr sz="1800" b="1">
              <a:solidFill>
                <a:srgbClr val="FFFFFF"/>
              </a:solidFill>
            </a:endParaRPr>
          </a:p>
          <a:p>
            <a:pPr marL="0" marR="114300" lvl="0" indent="0" algn="just" rtl="1">
              <a:lnSpc>
                <a:spcPct val="115000"/>
              </a:lnSpc>
              <a:spcBef>
                <a:spcPts val="0"/>
              </a:spcBef>
              <a:spcAft>
                <a:spcPts val="0"/>
              </a:spcAft>
              <a:buNone/>
            </a:pPr>
            <a:r>
              <a:rPr lang="x-none" sz="1800" b="1">
                <a:solidFill>
                  <a:srgbClr val="FFFF00"/>
                </a:solidFill>
              </a:rPr>
              <a:t>מרווח מוזיקלי</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 ההפרש בין גובהם של שני צלילים .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גודלו של המרווח נמדד ביחידות מספריות. המרווח הקטן ביותר במוזיקה המערבית אירופאית הוא של חצי טון .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כאשר שני צלילים של המרווח נשמעים בזה אחר זה, המרווח הנו </a:t>
            </a:r>
            <a:r>
              <a:rPr lang="x-none" sz="1800">
                <a:solidFill>
                  <a:srgbClr val="FFFF00"/>
                </a:solidFill>
                <a:latin typeface="Times New Roman"/>
                <a:ea typeface="Times New Roman"/>
                <a:cs typeface="Times New Roman"/>
                <a:sym typeface="Times New Roman"/>
              </a:rPr>
              <a:t>מלודי</a:t>
            </a:r>
            <a:r>
              <a:rPr lang="x-none" sz="1800">
                <a:solidFill>
                  <a:srgbClr val="FFFFFF"/>
                </a:solidFill>
                <a:latin typeface="Times New Roman"/>
                <a:ea typeface="Times New Roman"/>
                <a:cs typeface="Times New Roman"/>
                <a:sym typeface="Times New Roman"/>
              </a:rPr>
              <a:t>.</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וכשהם נשמעים בעת ובעונה אחת המרווח הנו </a:t>
            </a:r>
            <a:r>
              <a:rPr lang="x-none" sz="1800">
                <a:solidFill>
                  <a:srgbClr val="FFFF00"/>
                </a:solidFill>
                <a:latin typeface="Times New Roman"/>
                <a:ea typeface="Times New Roman"/>
                <a:cs typeface="Times New Roman"/>
                <a:sym typeface="Times New Roman"/>
              </a:rPr>
              <a:t>הרמוני</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שני מרווחים הרמוניים או יותר הנשמעים יחד יוצרים </a:t>
            </a:r>
            <a:r>
              <a:rPr lang="x-none" sz="1800">
                <a:solidFill>
                  <a:srgbClr val="FFFF00"/>
                </a:solidFill>
                <a:latin typeface="Times New Roman"/>
                <a:ea typeface="Times New Roman"/>
                <a:cs typeface="Times New Roman"/>
                <a:sym typeface="Times New Roman"/>
              </a:rPr>
              <a:t>אקורד</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ושני אקורדים או יותר הנשמעים בזה אחר זה, יוצרים </a:t>
            </a:r>
            <a:r>
              <a:rPr lang="x-none" sz="1800">
                <a:solidFill>
                  <a:srgbClr val="FFFF00"/>
                </a:solidFill>
                <a:latin typeface="Times New Roman"/>
                <a:ea typeface="Times New Roman"/>
                <a:cs typeface="Times New Roman"/>
                <a:sym typeface="Times New Roman"/>
              </a:rPr>
              <a:t>הרמוניה</a:t>
            </a:r>
            <a:r>
              <a:rPr lang="x-none" sz="1800">
                <a:solidFill>
                  <a:srgbClr val="FFFFFF"/>
                </a:solidFill>
                <a:latin typeface="Times New Roman"/>
                <a:ea typeface="Times New Roman"/>
                <a:cs typeface="Times New Roman"/>
                <a:sym typeface="Times New Roman"/>
              </a:rPr>
              <a:t>.</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המרווחים הנפוצים: </a:t>
            </a:r>
            <a:r>
              <a:rPr lang="x-none" sz="1800">
                <a:solidFill>
                  <a:srgbClr val="FFFF00"/>
                </a:solidFill>
                <a:latin typeface="Times New Roman"/>
                <a:ea typeface="Times New Roman"/>
                <a:cs typeface="Times New Roman"/>
                <a:sym typeface="Times New Roman"/>
              </a:rPr>
              <a:t>פרימה זכה, סקונדה: קטנה/גדולה, טרצה: קטנה/גדולה, קוורטה זכה, טריטון, קווינטה זכה, סקסטה: קטנה/גדולה, ספטימה: קטנה/גדולה, אוקטבה. </a:t>
            </a:r>
            <a:endParaRPr sz="180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800">
              <a:solidFill>
                <a:srgbClr val="FFFFFF"/>
              </a:solidFill>
              <a:latin typeface="David"/>
              <a:ea typeface="David"/>
              <a:cs typeface="David"/>
              <a:sym typeface="David"/>
            </a:endParaRPr>
          </a:p>
        </p:txBody>
      </p:sp>
      <p:pic>
        <p:nvPicPr>
          <p:cNvPr id="1244" name="Google Shape;1244;p129"/>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30"/>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סוגי מרווחים</a:t>
            </a:r>
            <a:endParaRPr sz="2400" b="1" dirty="0">
              <a:solidFill>
                <a:srgbClr val="FFFF00"/>
              </a:solidFill>
              <a:latin typeface="Times New Roman"/>
              <a:ea typeface="Times New Roman"/>
              <a:cs typeface="Times New Roman"/>
              <a:sym typeface="Times New Roman"/>
            </a:endParaRPr>
          </a:p>
        </p:txBody>
      </p:sp>
      <p:sp>
        <p:nvSpPr>
          <p:cNvPr id="1250" name="Google Shape;1250;p130"/>
          <p:cNvSpPr txBox="1">
            <a:spLocks noGrp="1"/>
          </p:cNvSpPr>
          <p:nvPr>
            <p:ph type="ctrTitle" idx="4294967295"/>
          </p:nvPr>
        </p:nvSpPr>
        <p:spPr>
          <a:xfrm>
            <a:off x="1852613" y="676275"/>
            <a:ext cx="7291387"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51" name="Google Shape;1251;p130"/>
          <p:cNvSpPr txBox="1"/>
          <p:nvPr/>
        </p:nvSpPr>
        <p:spPr>
          <a:xfrm>
            <a:off x="1009400" y="1068775"/>
            <a:ext cx="7445700" cy="36102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sz="1800">
                <a:solidFill>
                  <a:srgbClr val="FFFF00"/>
                </a:solidFill>
              </a:rPr>
              <a:t>סוגי מרווחים</a:t>
            </a:r>
            <a:r>
              <a:rPr lang="x-none">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במוזיקה המערבית אירופאית </a:t>
            </a:r>
            <a:r>
              <a:rPr lang="x-none" sz="1800" b="1">
                <a:solidFill>
                  <a:srgbClr val="FFFFFF"/>
                </a:solidFill>
                <a:latin typeface="Times New Roman"/>
                <a:ea typeface="Times New Roman"/>
                <a:cs typeface="Times New Roman"/>
                <a:sym typeface="Times New Roman"/>
              </a:rPr>
              <a:t>סוגי מרווחים שונים</a:t>
            </a: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כל מרווח מזוהה על פי סוג ושם המרווח. </a:t>
            </a:r>
            <a:endParaRPr sz="18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b="1">
                <a:solidFill>
                  <a:srgbClr val="FFFFFF"/>
                </a:solidFill>
                <a:latin typeface="Times New Roman"/>
                <a:ea typeface="Times New Roman"/>
                <a:cs typeface="Times New Roman"/>
                <a:sym typeface="Times New Roman"/>
              </a:rPr>
              <a:t>   </a:t>
            </a:r>
            <a:endParaRPr b="1"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מרווח</a:t>
            </a:r>
            <a:r>
              <a:rPr lang="x-none">
                <a:solidFill>
                  <a:srgbClr val="FFFF00"/>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טרויאלי</a:t>
            </a: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הבדל הגובה שבין שני צלילים או יותר.</a:t>
            </a:r>
            <a:r>
              <a:rPr lang="x-none" b="1">
                <a:solidFill>
                  <a:srgbClr val="FFFFFF"/>
                </a:solidFill>
                <a:latin typeface="Times New Roman"/>
                <a:ea typeface="Times New Roman"/>
                <a:cs typeface="Times New Roman"/>
                <a:sym typeface="Times New Roman"/>
              </a:rPr>
              <a:t>  </a:t>
            </a:r>
            <a:endParaRPr b="1"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endParaRPr b="1"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מרווח עולה</a:t>
            </a:r>
            <a:r>
              <a:rPr lang="x-none" b="1">
                <a:solidFill>
                  <a:srgbClr val="FFFFFF"/>
                </a:solidFill>
                <a:latin typeface="Times New Roman"/>
                <a:ea typeface="Times New Roman"/>
                <a:cs typeface="Times New Roman"/>
                <a:sym typeface="Times New Roman"/>
              </a:rPr>
              <a:t>-</a:t>
            </a:r>
            <a:r>
              <a:rPr lang="x-none">
                <a:solidFill>
                  <a:srgbClr val="FFFFFF"/>
                </a:solidFill>
                <a:latin typeface="Times New Roman"/>
                <a:ea typeface="Times New Roman"/>
                <a:cs typeface="Times New Roman"/>
                <a:sym typeface="Times New Roman"/>
              </a:rPr>
              <a:t>  שני צלילים או יותר המושרים או מנוגנים בסדר עולה .</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מרווח יורד</a:t>
            </a:r>
            <a:r>
              <a:rPr lang="x-none" b="1">
                <a:solidFill>
                  <a:srgbClr val="FFFFFF"/>
                </a:solidFill>
                <a:latin typeface="Times New Roman"/>
                <a:ea typeface="Times New Roman"/>
                <a:cs typeface="Times New Roman"/>
                <a:sym typeface="Times New Roman"/>
              </a:rPr>
              <a:t>-</a:t>
            </a:r>
            <a:r>
              <a:rPr lang="x-none">
                <a:solidFill>
                  <a:srgbClr val="FFFFFF"/>
                </a:solidFill>
                <a:latin typeface="Times New Roman"/>
                <a:ea typeface="Times New Roman"/>
                <a:cs typeface="Times New Roman"/>
                <a:sym typeface="Times New Roman"/>
              </a:rPr>
              <a:t> שני צלילים או יותר המושרים או מנוגנים בסדר יורד</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צעד</a:t>
            </a:r>
            <a:r>
              <a:rPr lang="x-none">
                <a:solidFill>
                  <a:srgbClr val="FFFF00"/>
                </a:solidFill>
                <a:latin typeface="Times New Roman"/>
                <a:ea typeface="Times New Roman"/>
                <a:cs typeface="Times New Roman"/>
                <a:sym typeface="Times New Roman"/>
              </a:rPr>
              <a:t> - </a:t>
            </a:r>
            <a:r>
              <a:rPr lang="x-none">
                <a:solidFill>
                  <a:srgbClr val="FFFFFF"/>
                </a:solidFill>
                <a:latin typeface="Times New Roman"/>
                <a:ea typeface="Times New Roman"/>
                <a:cs typeface="Times New Roman"/>
                <a:sym typeface="Times New Roman"/>
              </a:rPr>
              <a:t>    תנועה מתו ל-תו הסמוך לו </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 קפיצה</a:t>
            </a:r>
            <a:r>
              <a:rPr lang="x-none">
                <a:solidFill>
                  <a:srgbClr val="FFFF00"/>
                </a:solidFill>
                <a:latin typeface="Times New Roman"/>
                <a:ea typeface="Times New Roman"/>
                <a:cs typeface="Times New Roman"/>
                <a:sym typeface="Times New Roman"/>
              </a:rPr>
              <a:t> -  </a:t>
            </a:r>
            <a:r>
              <a:rPr lang="x-none">
                <a:solidFill>
                  <a:srgbClr val="FFFFFF"/>
                </a:solidFill>
                <a:latin typeface="Times New Roman"/>
                <a:ea typeface="Times New Roman"/>
                <a:cs typeface="Times New Roman"/>
                <a:sym typeface="Times New Roman"/>
              </a:rPr>
              <a:t>  תנועה מתו ל-תו שאינו סמוך לו</a:t>
            </a:r>
            <a:r>
              <a:rPr lang="x-none" sz="1200" b="1">
                <a:solidFill>
                  <a:srgbClr val="0000FF"/>
                </a:solidFill>
                <a:latin typeface="Times New Roman"/>
                <a:ea typeface="Times New Roman"/>
                <a:cs typeface="Times New Roman"/>
                <a:sym typeface="Times New Roman"/>
              </a:rPr>
              <a:t>    </a:t>
            </a:r>
            <a:endParaRPr sz="1100" dirty="0">
              <a:solidFill>
                <a:srgbClr val="FFFFFF"/>
              </a:solidFill>
            </a:endParaRPr>
          </a:p>
          <a:p>
            <a:pPr marL="0" marR="114300" lvl="0" indent="0" algn="just" rtl="1">
              <a:lnSpc>
                <a:spcPct val="115000"/>
              </a:lnSpc>
              <a:spcBef>
                <a:spcPts val="0"/>
              </a:spcBef>
              <a:spcAft>
                <a:spcPts val="0"/>
              </a:spcAft>
              <a:buNone/>
            </a:pPr>
            <a:endParaRPr sz="1100" dirty="0">
              <a:solidFill>
                <a:srgbClr val="FFFFFF"/>
              </a:solidFill>
            </a:endParaRPr>
          </a:p>
        </p:txBody>
      </p:sp>
      <p:pic>
        <p:nvPicPr>
          <p:cNvPr id="1252" name="Google Shape;1252;p13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253" name="Google Shape;1253;p130"/>
          <p:cNvPicPr preferRelativeResize="0"/>
          <p:nvPr/>
        </p:nvPicPr>
        <p:blipFill>
          <a:blip r:embed="rId4">
            <a:alphaModFix/>
          </a:blip>
          <a:stretch>
            <a:fillRect/>
          </a:stretch>
        </p:blipFill>
        <p:spPr>
          <a:xfrm>
            <a:off x="1088575" y="1903225"/>
            <a:ext cx="2933700" cy="590550"/>
          </a:xfrm>
          <a:prstGeom prst="rect">
            <a:avLst/>
          </a:prstGeom>
          <a:noFill/>
          <a:ln>
            <a:noFill/>
          </a:ln>
        </p:spPr>
      </p:pic>
      <p:pic>
        <p:nvPicPr>
          <p:cNvPr id="1254" name="Google Shape;1254;p130"/>
          <p:cNvPicPr preferRelativeResize="0"/>
          <p:nvPr/>
        </p:nvPicPr>
        <p:blipFill>
          <a:blip r:embed="rId5">
            <a:alphaModFix/>
          </a:blip>
          <a:stretch>
            <a:fillRect/>
          </a:stretch>
        </p:blipFill>
        <p:spPr>
          <a:xfrm>
            <a:off x="1088575" y="2497700"/>
            <a:ext cx="2933700" cy="600075"/>
          </a:xfrm>
          <a:prstGeom prst="rect">
            <a:avLst/>
          </a:prstGeom>
          <a:noFill/>
          <a:ln>
            <a:noFill/>
          </a:ln>
        </p:spPr>
      </p:pic>
      <p:pic>
        <p:nvPicPr>
          <p:cNvPr id="1255" name="Google Shape;1255;p130"/>
          <p:cNvPicPr preferRelativeResize="0"/>
          <p:nvPr/>
        </p:nvPicPr>
        <p:blipFill>
          <a:blip r:embed="rId6">
            <a:alphaModFix/>
          </a:blip>
          <a:stretch>
            <a:fillRect/>
          </a:stretch>
        </p:blipFill>
        <p:spPr>
          <a:xfrm>
            <a:off x="1088575" y="3097775"/>
            <a:ext cx="2933700" cy="571500"/>
          </a:xfrm>
          <a:prstGeom prst="rect">
            <a:avLst/>
          </a:prstGeom>
          <a:noFill/>
          <a:ln>
            <a:noFill/>
          </a:ln>
        </p:spPr>
      </p:pic>
      <p:pic>
        <p:nvPicPr>
          <p:cNvPr id="1256" name="Google Shape;1256;p130"/>
          <p:cNvPicPr preferRelativeResize="0"/>
          <p:nvPr/>
        </p:nvPicPr>
        <p:blipFill>
          <a:blip r:embed="rId7">
            <a:alphaModFix/>
          </a:blip>
          <a:stretch>
            <a:fillRect/>
          </a:stretch>
        </p:blipFill>
        <p:spPr>
          <a:xfrm>
            <a:off x="1717225" y="3669275"/>
            <a:ext cx="2305050" cy="533400"/>
          </a:xfrm>
          <a:prstGeom prst="rect">
            <a:avLst/>
          </a:prstGeom>
          <a:noFill/>
          <a:ln>
            <a:noFill/>
          </a:ln>
        </p:spPr>
      </p:pic>
      <p:pic>
        <p:nvPicPr>
          <p:cNvPr id="1257" name="Google Shape;1257;p130"/>
          <p:cNvPicPr preferRelativeResize="0"/>
          <p:nvPr/>
        </p:nvPicPr>
        <p:blipFill>
          <a:blip r:embed="rId8">
            <a:alphaModFix/>
          </a:blip>
          <a:stretch>
            <a:fillRect/>
          </a:stretch>
        </p:blipFill>
        <p:spPr>
          <a:xfrm>
            <a:off x="1717225" y="4202675"/>
            <a:ext cx="2305050" cy="52387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31"/>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סוגי מרווחים-המשך</a:t>
            </a:r>
            <a:endParaRPr sz="2400" b="1" dirty="0">
              <a:solidFill>
                <a:srgbClr val="FFFF00"/>
              </a:solidFill>
              <a:latin typeface="Times New Roman"/>
              <a:ea typeface="Times New Roman"/>
              <a:cs typeface="Times New Roman"/>
              <a:sym typeface="Times New Roman"/>
            </a:endParaRPr>
          </a:p>
        </p:txBody>
      </p:sp>
      <p:sp>
        <p:nvSpPr>
          <p:cNvPr id="1263" name="Google Shape;1263;p131"/>
          <p:cNvSpPr txBox="1">
            <a:spLocks noGrp="1"/>
          </p:cNvSpPr>
          <p:nvPr>
            <p:ph type="ctrTitle" idx="4294967295"/>
          </p:nvPr>
        </p:nvSpPr>
        <p:spPr>
          <a:xfrm>
            <a:off x="1852613" y="676275"/>
            <a:ext cx="7291387"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64" name="Google Shape;1264;p131"/>
          <p:cNvSpPr txBox="1"/>
          <p:nvPr/>
        </p:nvSpPr>
        <p:spPr>
          <a:xfrm>
            <a:off x="451250" y="842050"/>
            <a:ext cx="7944600" cy="41457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200" b="1">
                <a:solidFill>
                  <a:srgbClr val="0000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מרווח מלודי</a:t>
            </a:r>
            <a:r>
              <a:rPr lang="x-none">
                <a:solidFill>
                  <a:srgbClr val="FFFFFF"/>
                </a:solidFill>
                <a:latin typeface="Times New Roman"/>
                <a:ea typeface="Times New Roman"/>
                <a:cs typeface="Times New Roman"/>
                <a:sym typeface="Times New Roman"/>
              </a:rPr>
              <a:t> -  שני צלילים המושרים או מנוגנים בזה אחר זה יוצרים מרווח מלודי. שני צלילים אלו ויותר יוצרים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למעשה את המנגינה (</a:t>
            </a:r>
            <a:r>
              <a:rPr lang="x-none" smtClean="0">
                <a:solidFill>
                  <a:srgbClr val="FFFFFF"/>
                </a:solidFill>
                <a:latin typeface="Times New Roman"/>
                <a:ea typeface="Times New Roman"/>
                <a:cs typeface="Times New Roman"/>
                <a:sym typeface="Times New Roman"/>
              </a:rPr>
              <a:t>מלודיה</a:t>
            </a:r>
            <a:r>
              <a:rPr lang="he-IL" dirty="0" smtClean="0">
                <a:solidFill>
                  <a:srgbClr val="FFFFFF"/>
                </a:solidFill>
                <a:latin typeface="Times New Roman"/>
                <a:ea typeface="Times New Roman"/>
                <a:cs typeface="Times New Roman"/>
                <a:sym typeface="Times New Roman"/>
              </a:rPr>
              <a:t>..</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מרווח הרמוני</a:t>
            </a:r>
            <a:r>
              <a:rPr lang="x-none">
                <a:solidFill>
                  <a:srgbClr val="FFFF00"/>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שני צלילים המושרים או מנוגנים באותו זמן יוצרים מרווח הרמוני. מנגינת מרווח הרמוני מתקבל</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צליל חדש שהוא תוצאת הצרוף של שני הצלילים. מתאים לדואט קולי או לשני כלים מוזיקליים.</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endParaRPr b="1"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אקורד -</a:t>
            </a:r>
            <a:r>
              <a:rPr lang="x-none">
                <a:solidFill>
                  <a:srgbClr val="FFFF00"/>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שני </a:t>
            </a:r>
            <a:r>
              <a:rPr lang="x-none">
                <a:solidFill>
                  <a:srgbClr val="FFFFFF"/>
                </a:solidFill>
                <a:latin typeface="Times New Roman"/>
                <a:ea typeface="Times New Roman"/>
                <a:cs typeface="Times New Roman"/>
                <a:sym typeface="Times New Roman"/>
              </a:rPr>
              <a:t>מרווחים הרמוניים או יותר הנשמעים יחד .האקורד הנו למעשה הליווי של המנגינה. </a:t>
            </a:r>
            <a:r>
              <a:rPr lang="he-IL" dirty="0" smtClean="0">
                <a:solidFill>
                  <a:srgbClr val="FFFFFF"/>
                </a:solidFill>
                <a:latin typeface="Times New Roman"/>
                <a:ea typeface="Times New Roman"/>
                <a:cs typeface="Times New Roman"/>
                <a:sym typeface="Times New Roman"/>
              </a:rPr>
              <a:t> מתאים לשירה במקהלה. </a:t>
            </a: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265" name="Google Shape;1265;p131"/>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266" name="Google Shape;1266;p131"/>
          <p:cNvPicPr preferRelativeResize="0"/>
          <p:nvPr/>
        </p:nvPicPr>
        <p:blipFill>
          <a:blip r:embed="rId4">
            <a:alphaModFix/>
          </a:blip>
          <a:stretch>
            <a:fillRect/>
          </a:stretch>
        </p:blipFill>
        <p:spPr>
          <a:xfrm>
            <a:off x="2251625" y="1406688"/>
            <a:ext cx="2952750" cy="571500"/>
          </a:xfrm>
          <a:prstGeom prst="rect">
            <a:avLst/>
          </a:prstGeom>
          <a:noFill/>
          <a:ln>
            <a:noFill/>
          </a:ln>
        </p:spPr>
      </p:pic>
      <p:pic>
        <p:nvPicPr>
          <p:cNvPr id="1267" name="Google Shape;1267;p131"/>
          <p:cNvPicPr preferRelativeResize="0"/>
          <p:nvPr/>
        </p:nvPicPr>
        <p:blipFill>
          <a:blip r:embed="rId5">
            <a:alphaModFix/>
          </a:blip>
          <a:stretch>
            <a:fillRect/>
          </a:stretch>
        </p:blipFill>
        <p:spPr>
          <a:xfrm>
            <a:off x="2270675" y="2865550"/>
            <a:ext cx="2914650" cy="647700"/>
          </a:xfrm>
          <a:prstGeom prst="rect">
            <a:avLst/>
          </a:prstGeom>
          <a:noFill/>
          <a:ln>
            <a:noFill/>
          </a:ln>
        </p:spPr>
      </p:pic>
      <p:pic>
        <p:nvPicPr>
          <p:cNvPr id="1268" name="Google Shape;1268;p131"/>
          <p:cNvPicPr preferRelativeResize="0"/>
          <p:nvPr/>
        </p:nvPicPr>
        <p:blipFill>
          <a:blip r:embed="rId6">
            <a:alphaModFix/>
          </a:blip>
          <a:stretch>
            <a:fillRect/>
          </a:stretch>
        </p:blipFill>
        <p:spPr>
          <a:xfrm>
            <a:off x="2312038" y="4210650"/>
            <a:ext cx="2962275" cy="62865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32"/>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סוגי מרווחים-המשך</a:t>
            </a:r>
            <a:endParaRPr sz="2400" b="1" dirty="0">
              <a:solidFill>
                <a:srgbClr val="FFFF00"/>
              </a:solidFill>
              <a:latin typeface="Times New Roman"/>
              <a:ea typeface="Times New Roman"/>
              <a:cs typeface="Times New Roman"/>
              <a:sym typeface="Times New Roman"/>
            </a:endParaRPr>
          </a:p>
        </p:txBody>
      </p:sp>
      <p:sp>
        <p:nvSpPr>
          <p:cNvPr id="1274" name="Google Shape;1274;p132"/>
          <p:cNvSpPr txBox="1">
            <a:spLocks noGrp="1"/>
          </p:cNvSpPr>
          <p:nvPr>
            <p:ph type="ctrTitle" idx="4294967295"/>
          </p:nvPr>
        </p:nvSpPr>
        <p:spPr>
          <a:xfrm>
            <a:off x="1852613" y="676275"/>
            <a:ext cx="7291387"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75" name="Google Shape;1275;p132"/>
          <p:cNvSpPr txBox="1"/>
          <p:nvPr/>
        </p:nvSpPr>
        <p:spPr>
          <a:xfrm>
            <a:off x="451250" y="916375"/>
            <a:ext cx="7944600" cy="39189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מרווח אנהרמוני</a:t>
            </a:r>
            <a:r>
              <a:rPr lang="x-none">
                <a:solidFill>
                  <a:srgbClr val="FFFFFF"/>
                </a:solidFill>
                <a:latin typeface="Times New Roman"/>
                <a:ea typeface="Times New Roman"/>
                <a:cs typeface="Times New Roman"/>
                <a:sym typeface="Times New Roman"/>
              </a:rPr>
              <a:t> - אנהרמוניה- מילה יוונית שפירושה תאום/השתלבות. התופעה בה מופקים שני צלילים זהים</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משני תווים שונים דוגמא-  הצליל לה במול = לצליל סול דיאז.</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מרווח קונסוננס </a:t>
            </a:r>
            <a:r>
              <a:rPr lang="x-none">
                <a:solidFill>
                  <a:srgbClr val="FFFFFF"/>
                </a:solidFill>
                <a:latin typeface="Times New Roman"/>
                <a:ea typeface="Times New Roman"/>
                <a:cs typeface="Times New Roman"/>
                <a:sym typeface="Times New Roman"/>
              </a:rPr>
              <a:t>-  מרווח או אקורד שצליליו נעימים לאוזן, מתאימים זה לזה ומספקים כשלעצם. במרווחי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הקונסוננט נמצאים כל  המרווחים הזכים: פרימה זכה, טרצה,קורטה זכה, סקסטה, קוינטה זכה, ואוקטבה.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מרווח דיסוננס </a:t>
            </a:r>
            <a:r>
              <a:rPr lang="x-none">
                <a:solidFill>
                  <a:srgbClr val="FFFFFF"/>
                </a:solidFill>
                <a:latin typeface="Times New Roman"/>
                <a:ea typeface="Times New Roman"/>
                <a:cs typeface="Times New Roman"/>
                <a:sym typeface="Times New Roman"/>
              </a:rPr>
              <a:t>-  מרווח הנשמע קשה, חסר מנוחה ,לא נעים לאוזן ושואף לפתרון באקורד נוסף שצליליו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נעימים ומתאימים זה לזה  דוגמת </a:t>
            </a:r>
            <a:r>
              <a:rPr lang="x-none" smtClean="0">
                <a:solidFill>
                  <a:srgbClr val="FFFFFF"/>
                </a:solidFill>
                <a:latin typeface="Times New Roman"/>
                <a:ea typeface="Times New Roman"/>
                <a:cs typeface="Times New Roman"/>
                <a:sym typeface="Times New Roman"/>
              </a:rPr>
              <a:t>הקונסוננס</a:t>
            </a:r>
            <a:r>
              <a:rPr lang="x-none">
                <a:solidFill>
                  <a:srgbClr val="FFFFFF"/>
                </a:solidFill>
                <a:latin typeface="Times New Roman"/>
                <a:ea typeface="Times New Roman"/>
                <a:cs typeface="Times New Roman"/>
                <a:sym typeface="Times New Roman"/>
              </a:rPr>
              <a:t>). במרווחי הדיסוננס נמצאים כל המרווחים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הגדולים קטנים: סקונדה גדולה/קטנה, קוורטה מוגדלת/מוקטנת ספטימה קטנה /גדולה.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276" name="Google Shape;1276;p132"/>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277" name="Google Shape;1277;p132"/>
          <p:cNvPicPr preferRelativeResize="0"/>
          <p:nvPr/>
        </p:nvPicPr>
        <p:blipFill>
          <a:blip r:embed="rId4">
            <a:alphaModFix/>
          </a:blip>
          <a:stretch>
            <a:fillRect/>
          </a:stretch>
        </p:blipFill>
        <p:spPr>
          <a:xfrm>
            <a:off x="3178750" y="1577675"/>
            <a:ext cx="2952750" cy="533400"/>
          </a:xfrm>
          <a:prstGeom prst="rect">
            <a:avLst/>
          </a:prstGeom>
          <a:noFill/>
          <a:ln>
            <a:noFill/>
          </a:ln>
        </p:spPr>
      </p:pic>
      <p:pic>
        <p:nvPicPr>
          <p:cNvPr id="1278" name="Google Shape;1278;p132"/>
          <p:cNvPicPr preferRelativeResize="0"/>
          <p:nvPr/>
        </p:nvPicPr>
        <p:blipFill>
          <a:blip r:embed="rId5">
            <a:alphaModFix/>
          </a:blip>
          <a:stretch>
            <a:fillRect/>
          </a:stretch>
        </p:blipFill>
        <p:spPr>
          <a:xfrm>
            <a:off x="2886075" y="2763250"/>
            <a:ext cx="3676650" cy="685800"/>
          </a:xfrm>
          <a:prstGeom prst="rect">
            <a:avLst/>
          </a:prstGeom>
          <a:noFill/>
          <a:ln>
            <a:noFill/>
          </a:ln>
        </p:spPr>
      </p:pic>
      <p:pic>
        <p:nvPicPr>
          <p:cNvPr id="1279" name="Google Shape;1279;p132"/>
          <p:cNvPicPr preferRelativeResize="0"/>
          <p:nvPr/>
        </p:nvPicPr>
        <p:blipFill>
          <a:blip r:embed="rId6">
            <a:alphaModFix/>
          </a:blip>
          <a:stretch>
            <a:fillRect/>
          </a:stretch>
        </p:blipFill>
        <p:spPr>
          <a:xfrm>
            <a:off x="1924050" y="4305300"/>
            <a:ext cx="5295900" cy="68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סוגי מפתחות</a:t>
            </a:r>
            <a:r>
              <a:rPr lang="x-none" sz="2400">
                <a:solidFill>
                  <a:srgbClr val="FFFFFF"/>
                </a:solidFill>
                <a:latin typeface="Arial" pitchFamily="34" charset="0"/>
                <a:ea typeface="David"/>
                <a:cs typeface="Arial" pitchFamily="34" charset="0"/>
                <a:sym typeface="David"/>
              </a:rPr>
              <a:t> </a:t>
            </a:r>
            <a:endParaRPr sz="2400" dirty="0">
              <a:solidFill>
                <a:srgbClr val="FFFFFF"/>
              </a:solidFill>
              <a:latin typeface="Arial" pitchFamily="34" charset="0"/>
              <a:ea typeface="David"/>
              <a:cs typeface="Arial" pitchFamily="34" charset="0"/>
              <a:sym typeface="David"/>
            </a:endParaRPr>
          </a:p>
        </p:txBody>
      </p:sp>
      <p:sp>
        <p:nvSpPr>
          <p:cNvPr id="168" name="Google Shape;168;p22"/>
          <p:cNvSpPr txBox="1">
            <a:spLocks noGrp="1"/>
          </p:cNvSpPr>
          <p:nvPr>
            <p:ph type="subTitle" idx="1"/>
          </p:nvPr>
        </p:nvSpPr>
        <p:spPr>
          <a:xfrm>
            <a:off x="628650" y="1070750"/>
            <a:ext cx="7925700" cy="3869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במוזיקה האירופאית מערבית שלושה סוגי מפתחות</a:t>
            </a:r>
            <a:r>
              <a:rPr lang="x-none" sz="1600">
                <a:solidFill>
                  <a:srgbClr val="FFFFFF"/>
                </a:solidFill>
                <a:latin typeface="Times New Roman"/>
                <a:ea typeface="Times New Roman"/>
                <a:cs typeface="Times New Roman"/>
                <a:sym typeface="Times New Roman"/>
              </a:rPr>
              <a:t>:</a:t>
            </a:r>
            <a:endParaRPr sz="16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600" b="1">
                <a:solidFill>
                  <a:srgbClr val="FFFF00"/>
                </a:solidFill>
                <a:latin typeface="Arial" pitchFamily="34" charset="0"/>
                <a:ea typeface="Arial"/>
                <a:cs typeface="Arial" pitchFamily="34" charset="0"/>
                <a:sym typeface="Arial"/>
              </a:rPr>
              <a:t>מפתח סול</a:t>
            </a:r>
            <a:r>
              <a:rPr lang="x-none" sz="1600">
                <a:solidFill>
                  <a:srgbClr val="FFFF00"/>
                </a:solidFill>
                <a:latin typeface="Arial" pitchFamily="34" charset="0"/>
                <a:ea typeface="Arial"/>
                <a:cs typeface="Arial" pitchFamily="34" charset="0"/>
                <a:sym typeface="Arial"/>
              </a:rPr>
              <a:t> </a:t>
            </a:r>
            <a:r>
              <a:rPr lang="x-none" sz="1600">
                <a:solidFill>
                  <a:srgbClr val="FFFFFF"/>
                </a:solidFill>
                <a:latin typeface="Arial" pitchFamily="34" charset="0"/>
                <a:ea typeface="Times New Roman"/>
                <a:cs typeface="Arial" pitchFamily="34" charset="0"/>
                <a:sym typeface="Times New Roman"/>
              </a:rPr>
              <a:t>– נרשם בדרך כלל בשורה השנייה של ה-מָחְמוֹשֶת </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מלמטה</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ומציין </a:t>
            </a:r>
            <a:r>
              <a:rPr lang="x-none" sz="1600">
                <a:solidFill>
                  <a:srgbClr val="FFFFFF"/>
                </a:solidFill>
                <a:latin typeface="Arial" pitchFamily="34" charset="0"/>
                <a:ea typeface="Times New Roman"/>
                <a:cs typeface="Arial" pitchFamily="34" charset="0"/>
                <a:sym typeface="Times New Roman"/>
              </a:rPr>
              <a:t>כי התו הרשום בשורה זו הוא שורת ה-סול הראשון באוקטבה הראשונה. </a:t>
            </a:r>
            <a:r>
              <a:rPr lang="x-none" sz="1600" smtClean="0">
                <a:solidFill>
                  <a:srgbClr val="FFFFFF"/>
                </a:solidFill>
                <a:latin typeface="Arial" pitchFamily="34" charset="0"/>
                <a:ea typeface="Times New Roman"/>
                <a:cs typeface="Arial" pitchFamily="34" charset="0"/>
                <a:sym typeface="Times New Roman"/>
              </a:rPr>
              <a:t>ישנו </a:t>
            </a:r>
            <a:r>
              <a:rPr lang="x-none" sz="1600">
                <a:solidFill>
                  <a:srgbClr val="FFFFFF"/>
                </a:solidFill>
                <a:latin typeface="Arial" pitchFamily="34" charset="0"/>
                <a:ea typeface="Times New Roman"/>
                <a:cs typeface="Arial" pitchFamily="34" charset="0"/>
                <a:sym typeface="Times New Roman"/>
              </a:rPr>
              <a:t>מפתח סול נוסף המכונה מפתח סול צרפתי אשר ממוקם על הקו הראשון ב-מָחְמוֹשֶת והוא משמש לתיווי </a:t>
            </a:r>
            <a:r>
              <a:rPr lang="x-none" sz="1600" smtClean="0">
                <a:solidFill>
                  <a:srgbClr val="FFFFFF"/>
                </a:solidFill>
                <a:latin typeface="Arial" pitchFamily="34" charset="0"/>
                <a:ea typeface="Times New Roman"/>
                <a:cs typeface="Arial" pitchFamily="34" charset="0"/>
                <a:sym typeface="Times New Roman"/>
              </a:rPr>
              <a:t>לכינור</a:t>
            </a:r>
            <a:r>
              <a:rPr lang="he-IL" sz="1600" dirty="0" smtClean="0">
                <a:solidFill>
                  <a:srgbClr val="FFFFFF"/>
                </a:solidFill>
                <a:latin typeface="Arial" pitchFamily="34" charset="0"/>
                <a:ea typeface="Times New Roman"/>
                <a:cs typeface="Arial" pitchFamily="34" charset="0"/>
                <a:sym typeface="Times New Roman"/>
              </a:rPr>
              <a:t>.</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b="1">
                <a:solidFill>
                  <a:srgbClr val="FFFF00"/>
                </a:solidFill>
                <a:latin typeface="Arial" pitchFamily="34" charset="0"/>
                <a:ea typeface="Arial"/>
                <a:cs typeface="Arial" pitchFamily="34" charset="0"/>
                <a:sym typeface="Arial"/>
              </a:rPr>
              <a:t>מפתח פה</a:t>
            </a:r>
            <a:r>
              <a:rPr lang="x-none" sz="1600">
                <a:solidFill>
                  <a:srgbClr val="FFFFFF"/>
                </a:solidFill>
                <a:latin typeface="Arial" pitchFamily="34" charset="0"/>
                <a:ea typeface="Times New Roman"/>
                <a:cs typeface="Arial" pitchFamily="34" charset="0"/>
                <a:sym typeface="Times New Roman"/>
              </a:rPr>
              <a:t> </a:t>
            </a:r>
            <a:r>
              <a:rPr lang="x-none" sz="1600">
                <a:latin typeface="Arial" pitchFamily="34" charset="0"/>
                <a:ea typeface="Times New Roman"/>
                <a:cs typeface="Arial" pitchFamily="34" charset="0"/>
                <a:sym typeface="Times New Roman"/>
              </a:rPr>
              <a:t>–</a:t>
            </a:r>
            <a:r>
              <a:rPr lang="x-none" sz="1600">
                <a:solidFill>
                  <a:srgbClr val="FFFFFF"/>
                </a:solidFill>
                <a:latin typeface="Arial" pitchFamily="34" charset="0"/>
                <a:ea typeface="Times New Roman"/>
                <a:cs typeface="Arial" pitchFamily="34" charset="0"/>
                <a:sym typeface="Times New Roman"/>
              </a:rPr>
              <a:t>  נרשם בדרך כלל בשורה הרביעית של ה-מָחְמוֹשֶת </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מלמטה</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ומציין </a:t>
            </a:r>
            <a:r>
              <a:rPr lang="x-none" sz="1600">
                <a:solidFill>
                  <a:srgbClr val="FFFFFF"/>
                </a:solidFill>
                <a:latin typeface="Arial" pitchFamily="34" charset="0"/>
                <a:ea typeface="Times New Roman"/>
                <a:cs typeface="Arial" pitchFamily="34" charset="0"/>
                <a:sym typeface="Times New Roman"/>
              </a:rPr>
              <a:t>כי התו הרשום בשורה זו הוא שורת ה-פה הראשון באוקטבה </a:t>
            </a:r>
            <a:r>
              <a:rPr lang="x-none" sz="1600" smtClean="0">
                <a:solidFill>
                  <a:srgbClr val="FFFFFF"/>
                </a:solidFill>
                <a:latin typeface="Arial" pitchFamily="34" charset="0"/>
                <a:ea typeface="Times New Roman"/>
                <a:cs typeface="Arial" pitchFamily="34" charset="0"/>
                <a:sym typeface="Times New Roman"/>
              </a:rPr>
              <a:t>ה</a:t>
            </a:r>
            <a:r>
              <a:rPr lang="he-IL" sz="1600" dirty="0" smtClean="0">
                <a:solidFill>
                  <a:srgbClr val="FFFFFF"/>
                </a:solidFill>
                <a:latin typeface="Arial" pitchFamily="34" charset="0"/>
                <a:ea typeface="Times New Roman"/>
                <a:cs typeface="Arial" pitchFamily="34" charset="0"/>
                <a:sym typeface="Times New Roman"/>
              </a:rPr>
              <a:t>קטנה</a:t>
            </a:r>
            <a:r>
              <a:rPr lang="x-none" sz="1600" smtClean="0">
                <a:solidFill>
                  <a:srgbClr val="FFFFFF"/>
                </a:solidFill>
                <a:latin typeface="Arial" pitchFamily="34" charset="0"/>
                <a:ea typeface="Times New Roman"/>
                <a:cs typeface="Arial" pitchFamily="34" charset="0"/>
                <a:sym typeface="Times New Roman"/>
              </a:rPr>
              <a:t>. ישנם </a:t>
            </a:r>
            <a:r>
              <a:rPr lang="x-none" sz="1600">
                <a:solidFill>
                  <a:srgbClr val="FFFFFF"/>
                </a:solidFill>
                <a:latin typeface="Arial" pitchFamily="34" charset="0"/>
                <a:ea typeface="Times New Roman"/>
                <a:cs typeface="Arial" pitchFamily="34" charset="0"/>
                <a:sym typeface="Times New Roman"/>
              </a:rPr>
              <a:t>עוד שני סוגי מפתחות פה נוספים האחד לסימון התיווי לבריטון והשני לסימון התיווי </a:t>
            </a:r>
            <a:r>
              <a:rPr lang="x-none" sz="1600" smtClean="0">
                <a:solidFill>
                  <a:srgbClr val="FFFFFF"/>
                </a:solidFill>
                <a:latin typeface="Arial" pitchFamily="34" charset="0"/>
                <a:ea typeface="Times New Roman"/>
                <a:cs typeface="Arial" pitchFamily="34" charset="0"/>
                <a:sym typeface="Times New Roman"/>
              </a:rPr>
              <a:t>לקונטרבס.</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b="1">
                <a:solidFill>
                  <a:srgbClr val="FFFF00"/>
                </a:solidFill>
                <a:latin typeface="Arial" pitchFamily="34" charset="0"/>
                <a:ea typeface="Arial"/>
                <a:cs typeface="Arial" pitchFamily="34" charset="0"/>
                <a:sym typeface="Arial"/>
              </a:rPr>
              <a:t>מפתח דו</a:t>
            </a:r>
            <a:r>
              <a:rPr lang="x-none" sz="1600" b="1">
                <a:solidFill>
                  <a:srgbClr val="FFFFFF"/>
                </a:solidFill>
                <a:latin typeface="Arial" pitchFamily="34" charset="0"/>
                <a:ea typeface="Times New Roman"/>
                <a:cs typeface="Arial" pitchFamily="34" charset="0"/>
                <a:sym typeface="Times New Roman"/>
              </a:rPr>
              <a:t> </a:t>
            </a:r>
            <a:r>
              <a:rPr lang="x-none" sz="1600">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מפתח דו יכול להימצא בכל אחד מחמשת הקווים בחמשה, ומציין כי התו הרשום בשורה זו הוא שורת ה-דו באוקטבה הראשונה</a:t>
            </a:r>
            <a:r>
              <a:rPr lang="x-none" sz="1600" smtClean="0">
                <a:solidFill>
                  <a:srgbClr val="FFFFFF"/>
                </a:solidFill>
                <a:latin typeface="Arial" pitchFamily="34" charset="0"/>
                <a:ea typeface="Times New Roman"/>
                <a:cs typeface="Arial" pitchFamily="34" charset="0"/>
                <a:sym typeface="Times New Roman"/>
              </a:rPr>
              <a:t>. מפתח </a:t>
            </a:r>
            <a:r>
              <a:rPr lang="x-none" sz="1600">
                <a:solidFill>
                  <a:srgbClr val="FFFFFF"/>
                </a:solidFill>
                <a:latin typeface="Arial" pitchFamily="34" charset="0"/>
                <a:ea typeface="Times New Roman"/>
                <a:cs typeface="Arial" pitchFamily="34" charset="0"/>
                <a:sym typeface="Times New Roman"/>
              </a:rPr>
              <a:t>זה משמש בדרך כלל לכלים מוזיקליים </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מפתח דו סופרן, מפתח דו מצו סופרן, מפתח דו אלט, מפתח דו טנור, מפתח דו </a:t>
            </a:r>
            <a:r>
              <a:rPr lang="x-none" sz="1600" smtClean="0">
                <a:solidFill>
                  <a:srgbClr val="FFFFFF"/>
                </a:solidFill>
                <a:latin typeface="Arial" pitchFamily="34" charset="0"/>
                <a:ea typeface="Times New Roman"/>
                <a:cs typeface="Arial" pitchFamily="34" charset="0"/>
                <a:sym typeface="Times New Roman"/>
              </a:rPr>
              <a:t>ב</a:t>
            </a:r>
            <a:r>
              <a:rPr lang="he-IL" sz="1600" dirty="0" smtClean="0">
                <a:solidFill>
                  <a:srgbClr val="FFFFFF"/>
                </a:solidFill>
                <a:latin typeface="Arial" pitchFamily="34" charset="0"/>
                <a:ea typeface="Times New Roman"/>
                <a:cs typeface="Arial" pitchFamily="34" charset="0"/>
                <a:sym typeface="Times New Roman"/>
              </a:rPr>
              <a:t>ס</a:t>
            </a:r>
            <a:r>
              <a:rPr lang="x-none" sz="1600" smtClean="0">
                <a:solidFill>
                  <a:srgbClr val="FFFFFF"/>
                </a:solidFill>
                <a:latin typeface="Arial" pitchFamily="34" charset="0"/>
                <a:ea typeface="Times New Roman"/>
                <a:cs typeface="Arial" pitchFamily="34" charset="0"/>
                <a:sym typeface="Times New Roman"/>
              </a:rPr>
              <a:t>.</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10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rtl="1">
              <a:spcBef>
                <a:spcPts val="0"/>
              </a:spcBef>
              <a:spcAft>
                <a:spcPts val="0"/>
              </a:spcAft>
              <a:buNone/>
            </a:pPr>
            <a:endParaRPr sz="1400" b="1" dirty="0">
              <a:solidFill>
                <a:srgbClr val="FFFFFF"/>
              </a:solidFill>
              <a:latin typeface="Arial"/>
              <a:ea typeface="Arial"/>
              <a:cs typeface="Arial"/>
              <a:sym typeface="Arial"/>
            </a:endParaRPr>
          </a:p>
        </p:txBody>
      </p:sp>
      <p:sp>
        <p:nvSpPr>
          <p:cNvPr id="169" name="Google Shape;169;p2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70" name="Google Shape;170;p22"/>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32"/>
          <p:cNvSpPr txBox="1">
            <a:spLocks noGrp="1"/>
          </p:cNvSpPr>
          <p:nvPr>
            <p:ph type="ctrTitle"/>
          </p:nvPr>
        </p:nvSpPr>
        <p:spPr>
          <a:xfrm>
            <a:off x="2547258" y="261257"/>
            <a:ext cx="3439886" cy="936172"/>
          </a:xfrm>
          <a:prstGeom prst="rect">
            <a:avLst/>
          </a:prstGeom>
        </p:spPr>
        <p:txBody>
          <a:bodyPr spcFirstLastPara="1" wrap="square" lIns="91425" tIns="91425" rIns="91425" bIns="91425" anchor="b" anchorCtr="0">
            <a:noAutofit/>
          </a:bodyPr>
          <a:lstStyle/>
          <a:p>
            <a:pPr lvl="0" algn="ctr" rtl="1"/>
            <a:r>
              <a:rPr lang="x-none" sz="3600" b="1">
                <a:solidFill>
                  <a:srgbClr val="FFFF00"/>
                </a:solidFill>
                <a:latin typeface="David"/>
                <a:ea typeface="David"/>
                <a:cs typeface="David"/>
                <a:sym typeface="David"/>
              </a:rPr>
              <a:t>                          </a:t>
            </a: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he-IL" sz="3600" b="1" dirty="0" smtClean="0">
                <a:solidFill>
                  <a:srgbClr val="FFFF00"/>
                </a:solidFill>
                <a:latin typeface="David"/>
                <a:ea typeface="David"/>
                <a:cs typeface="David"/>
                <a:sym typeface="David"/>
              </a:rPr>
              <a:t/>
            </a:r>
            <a:br>
              <a:rPr lang="he-IL" sz="3600" b="1" dirty="0" smtClean="0">
                <a:solidFill>
                  <a:srgbClr val="FFFF00"/>
                </a:solidFill>
                <a:latin typeface="David"/>
                <a:ea typeface="David"/>
                <a:cs typeface="David"/>
                <a:sym typeface="David"/>
              </a:rPr>
            </a:br>
            <a:r>
              <a:rPr lang="x-none" sz="2400" b="1" smtClean="0">
                <a:solidFill>
                  <a:srgbClr val="FFFF00"/>
                </a:solidFill>
                <a:latin typeface="Times New Roman"/>
                <a:ea typeface="Times New Roman"/>
                <a:cs typeface="Times New Roman"/>
                <a:sym typeface="Times New Roman"/>
              </a:rPr>
              <a:t>סוגי מרווחים-המשך</a:t>
            </a:r>
            <a:r>
              <a:rPr lang="he-IL" sz="2400" b="1" dirty="0" smtClean="0">
                <a:solidFill>
                  <a:srgbClr val="FFFF00"/>
                </a:solidFill>
                <a:latin typeface="Times New Roman"/>
                <a:ea typeface="Times New Roman"/>
                <a:cs typeface="Times New Roman"/>
                <a:sym typeface="Times New Roman"/>
              </a:rPr>
              <a:t/>
            </a:r>
            <a:br>
              <a:rPr lang="he-IL" sz="2400" b="1" dirty="0" smtClean="0">
                <a:solidFill>
                  <a:srgbClr val="FFFF00"/>
                </a:solidFill>
                <a:latin typeface="Times New Roman"/>
                <a:ea typeface="Times New Roman"/>
                <a:cs typeface="Times New Roman"/>
                <a:sym typeface="Times New Roman"/>
              </a:rPr>
            </a:br>
            <a:endParaRPr sz="2400" b="1" dirty="0">
              <a:solidFill>
                <a:srgbClr val="FFFF00"/>
              </a:solidFill>
              <a:latin typeface="Times New Roman"/>
              <a:ea typeface="Times New Roman"/>
              <a:cs typeface="Times New Roman"/>
              <a:sym typeface="Times New Roman"/>
            </a:endParaRPr>
          </a:p>
        </p:txBody>
      </p:sp>
      <p:sp>
        <p:nvSpPr>
          <p:cNvPr id="1274" name="Google Shape;1274;p132"/>
          <p:cNvSpPr txBox="1">
            <a:spLocks noGrp="1"/>
          </p:cNvSpPr>
          <p:nvPr>
            <p:ph type="ctrTitle" idx="4294967295"/>
          </p:nvPr>
        </p:nvSpPr>
        <p:spPr>
          <a:xfrm>
            <a:off x="2830286" y="676275"/>
            <a:ext cx="6313714"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275" name="Google Shape;1275;p132"/>
          <p:cNvSpPr txBox="1"/>
          <p:nvPr/>
        </p:nvSpPr>
        <p:spPr>
          <a:xfrm>
            <a:off x="451250" y="1077678"/>
            <a:ext cx="7944600" cy="3722942"/>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sz="2000" b="1">
                <a:solidFill>
                  <a:srgbClr val="FF0000"/>
                </a:solidFill>
                <a:latin typeface="Times New Roman"/>
                <a:ea typeface="Times New Roman"/>
                <a:cs typeface="Times New Roman"/>
                <a:sym typeface="Times New Roman"/>
              </a:rPr>
              <a:t>מרווח </a:t>
            </a:r>
            <a:r>
              <a:rPr lang="he-IL" sz="2000" b="1" dirty="0" smtClean="0">
                <a:solidFill>
                  <a:srgbClr val="FF0000"/>
                </a:solidFill>
                <a:latin typeface="Times New Roman"/>
                <a:ea typeface="Times New Roman"/>
                <a:cs typeface="Times New Roman"/>
                <a:sym typeface="Times New Roman"/>
              </a:rPr>
              <a:t>הטריטון -  כשמו כן הוא , מכיל מרווח של 3 טון.</a:t>
            </a:r>
          </a:p>
          <a:p>
            <a:pPr marL="0" marR="0" lvl="0" indent="0" algn="just" rtl="1">
              <a:lnSpc>
                <a:spcPct val="115000"/>
              </a:lnSpc>
              <a:spcBef>
                <a:spcPts val="0"/>
              </a:spcBef>
              <a:spcAft>
                <a:spcPts val="0"/>
              </a:spcAft>
              <a:buNone/>
            </a:pPr>
            <a:r>
              <a:rPr lang="he-IL" sz="2000" b="1" dirty="0" smtClean="0">
                <a:solidFill>
                  <a:schemeClr val="bg1"/>
                </a:solidFill>
                <a:latin typeface="Times New Roman"/>
                <a:ea typeface="Times New Roman"/>
                <a:cs typeface="Times New Roman"/>
                <a:sym typeface="Times New Roman"/>
              </a:rPr>
              <a:t>מ</a:t>
            </a:r>
            <a:r>
              <a:rPr lang="he-IL" sz="2000" dirty="0" smtClean="0">
                <a:solidFill>
                  <a:schemeClr val="bg1"/>
                </a:solidFill>
                <a:latin typeface="Times New Roman"/>
                <a:ea typeface="Times New Roman"/>
                <a:cs typeface="Times New Roman"/>
                <a:sym typeface="Times New Roman"/>
              </a:rPr>
              <a:t>רווח הטריטון  נכלל בתוך קבוצת המרווחים המכונים דיסוננסים. </a:t>
            </a:r>
          </a:p>
          <a:p>
            <a:pPr marL="0" marR="0" lvl="0" indent="0" algn="just" rtl="1">
              <a:lnSpc>
                <a:spcPct val="115000"/>
              </a:lnSpc>
              <a:spcBef>
                <a:spcPts val="0"/>
              </a:spcBef>
              <a:spcAft>
                <a:spcPts val="0"/>
              </a:spcAft>
              <a:buNone/>
            </a:pPr>
            <a:r>
              <a:rPr lang="he-IL" sz="2000" dirty="0" smtClean="0">
                <a:solidFill>
                  <a:schemeClr val="bg1"/>
                </a:solidFill>
                <a:latin typeface="Times New Roman"/>
                <a:ea typeface="Times New Roman"/>
                <a:cs typeface="Times New Roman"/>
                <a:sym typeface="Times New Roman"/>
              </a:rPr>
              <a:t>בכל אוקטבה במערכת הדיאטונית, מרווח הטריטון מופיע פעם אחת בלבד בתוך אוקטבה.</a:t>
            </a:r>
          </a:p>
          <a:p>
            <a:pPr marL="0" marR="0" lvl="0" indent="0" algn="just" rtl="1">
              <a:lnSpc>
                <a:spcPct val="115000"/>
              </a:lnSpc>
              <a:spcBef>
                <a:spcPts val="0"/>
              </a:spcBef>
              <a:spcAft>
                <a:spcPts val="0"/>
              </a:spcAft>
              <a:buNone/>
            </a:pPr>
            <a:r>
              <a:rPr lang="he-IL" sz="2000" dirty="0" smtClean="0">
                <a:solidFill>
                  <a:schemeClr val="bg1"/>
                </a:solidFill>
                <a:latin typeface="Times New Roman"/>
                <a:ea typeface="Times New Roman"/>
                <a:cs typeface="Times New Roman"/>
                <a:sym typeface="Times New Roman"/>
              </a:rPr>
              <a:t>לדוגמא- בקלידי המקלדת הלבנים המייצגים בבירור את המערכת הדיאטונית, מרווח הטריטון מופיע רק פעם אחת בין הצלילים </a:t>
            </a:r>
            <a:r>
              <a:rPr lang="he-IL" sz="2000" dirty="0" smtClean="0">
                <a:solidFill>
                  <a:srgbClr val="FF0000"/>
                </a:solidFill>
                <a:latin typeface="Times New Roman"/>
                <a:ea typeface="Times New Roman"/>
                <a:cs typeface="Times New Roman"/>
                <a:sym typeface="Times New Roman"/>
              </a:rPr>
              <a:t>פה</a:t>
            </a:r>
            <a:r>
              <a:rPr lang="he-IL" sz="2000" dirty="0" smtClean="0">
                <a:solidFill>
                  <a:schemeClr val="bg1"/>
                </a:solidFill>
                <a:latin typeface="Times New Roman"/>
                <a:ea typeface="Times New Roman"/>
                <a:cs typeface="Times New Roman"/>
                <a:sym typeface="Times New Roman"/>
              </a:rPr>
              <a:t> ועד </a:t>
            </a:r>
            <a:r>
              <a:rPr lang="he-IL" sz="2000" dirty="0" smtClean="0">
                <a:solidFill>
                  <a:srgbClr val="FF0000"/>
                </a:solidFill>
                <a:latin typeface="Times New Roman"/>
                <a:ea typeface="Times New Roman"/>
                <a:cs typeface="Times New Roman"/>
                <a:sym typeface="Times New Roman"/>
              </a:rPr>
              <a:t>סי</a:t>
            </a:r>
            <a:r>
              <a:rPr lang="he-IL" sz="2000" dirty="0" smtClean="0">
                <a:solidFill>
                  <a:schemeClr val="bg1"/>
                </a:solidFill>
                <a:latin typeface="Times New Roman"/>
                <a:ea typeface="Times New Roman"/>
                <a:cs typeface="Times New Roman"/>
                <a:sym typeface="Times New Roman"/>
              </a:rPr>
              <a:t>...</a:t>
            </a:r>
            <a:r>
              <a:rPr lang="he-IL" sz="2000" dirty="0" smtClean="0">
                <a:solidFill>
                  <a:srgbClr val="FF0000"/>
                </a:solidFill>
                <a:latin typeface="Times New Roman"/>
                <a:ea typeface="Times New Roman"/>
                <a:cs typeface="Times New Roman"/>
                <a:sym typeface="Times New Roman"/>
              </a:rPr>
              <a:t>  </a:t>
            </a:r>
          </a:p>
          <a:p>
            <a:pPr marL="0" marR="0" lvl="0" indent="0" algn="just" rtl="1">
              <a:lnSpc>
                <a:spcPct val="115000"/>
              </a:lnSpc>
              <a:spcBef>
                <a:spcPts val="0"/>
              </a:spcBef>
              <a:spcAft>
                <a:spcPts val="0"/>
              </a:spcAft>
              <a:buNone/>
            </a:pPr>
            <a:r>
              <a:rPr lang="he-IL" sz="2000" dirty="0" smtClean="0">
                <a:solidFill>
                  <a:schemeClr val="bg1"/>
                </a:solidFill>
                <a:latin typeface="Times New Roman"/>
                <a:ea typeface="Times New Roman"/>
                <a:cs typeface="Times New Roman"/>
                <a:sym typeface="Times New Roman"/>
              </a:rPr>
              <a:t>מרווח הטריטון הנו מרווח דיסוננסי קשה במיוחד ומכנים אותו במסגרת המוזיקה הלטינית </a:t>
            </a:r>
            <a:r>
              <a:rPr lang="he-IL" sz="2000" b="1" dirty="0" smtClean="0">
                <a:solidFill>
                  <a:srgbClr val="FF0000"/>
                </a:solidFill>
                <a:latin typeface="Times New Roman"/>
                <a:ea typeface="Times New Roman"/>
                <a:cs typeface="Times New Roman"/>
                <a:sym typeface="Times New Roman"/>
              </a:rPr>
              <a:t>"מרווח השטן". </a:t>
            </a:r>
            <a:r>
              <a:rPr lang="he-IL" sz="2000" dirty="0" smtClean="0">
                <a:solidFill>
                  <a:schemeClr val="bg1"/>
                </a:solidFill>
                <a:latin typeface="Times New Roman"/>
                <a:ea typeface="Times New Roman"/>
                <a:cs typeface="Times New Roman"/>
                <a:sym typeface="Times New Roman"/>
              </a:rPr>
              <a:t>ועל כן- מרווח זה אינו מושמע</a:t>
            </a:r>
            <a:r>
              <a:rPr lang="he-IL" sz="2400" dirty="0" smtClean="0">
                <a:solidFill>
                  <a:schemeClr val="bg1"/>
                </a:solidFill>
                <a:latin typeface="Times New Roman"/>
                <a:ea typeface="Times New Roman"/>
                <a:cs typeface="Times New Roman"/>
                <a:sym typeface="Times New Roman"/>
              </a:rPr>
              <a:t> </a:t>
            </a:r>
            <a:r>
              <a:rPr lang="he-IL" sz="2000" dirty="0" smtClean="0">
                <a:solidFill>
                  <a:schemeClr val="bg1"/>
                </a:solidFill>
                <a:latin typeface="Times New Roman"/>
                <a:ea typeface="Times New Roman"/>
                <a:cs typeface="Times New Roman"/>
                <a:sym typeface="Times New Roman"/>
              </a:rPr>
              <a:t>בכנסייה הקתולית. </a:t>
            </a:r>
          </a:p>
          <a:p>
            <a:pPr marL="0" marR="0" lvl="0" indent="0" algn="just" rtl="1">
              <a:lnSpc>
                <a:spcPct val="115000"/>
              </a:lnSpc>
              <a:spcBef>
                <a:spcPts val="0"/>
              </a:spcBef>
              <a:spcAft>
                <a:spcPts val="0"/>
              </a:spcAft>
              <a:buNone/>
            </a:pPr>
            <a:endParaRPr lang="he-IL" sz="2400" dirty="0" smtClean="0">
              <a:solidFill>
                <a:srgbClr val="FF00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p:txBody>
      </p:sp>
      <p:pic>
        <p:nvPicPr>
          <p:cNvPr id="1276" name="Google Shape;1276;p132"/>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9" name="Picture 8"/>
          <p:cNvPicPr/>
          <p:nvPr/>
        </p:nvPicPr>
        <p:blipFill>
          <a:blip r:embed="rId4"/>
          <a:stretch>
            <a:fillRect/>
          </a:stretch>
        </p:blipFill>
        <p:spPr>
          <a:xfrm>
            <a:off x="2810771" y="3711413"/>
            <a:ext cx="3457143" cy="1095238"/>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33"/>
          <p:cNvSpPr txBox="1">
            <a:spLocks noGrp="1"/>
          </p:cNvSpPr>
          <p:nvPr>
            <p:ph type="ctrTitle"/>
          </p:nvPr>
        </p:nvSpPr>
        <p:spPr>
          <a:xfrm>
            <a:off x="1234550" y="676900"/>
            <a:ext cx="7292400" cy="3090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85" name="Google Shape;1285;p133"/>
          <p:cNvSpPr txBox="1"/>
          <p:nvPr/>
        </p:nvSpPr>
        <p:spPr>
          <a:xfrm>
            <a:off x="1009400" y="1092525"/>
            <a:ext cx="7445700" cy="38952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100">
              <a:solidFill>
                <a:srgbClr val="FFFFFF"/>
              </a:solidFill>
            </a:endParaRPr>
          </a:p>
          <a:p>
            <a:pPr marL="0" marR="114300" lvl="0" indent="0" algn="just" rtl="1">
              <a:lnSpc>
                <a:spcPct val="115000"/>
              </a:lnSpc>
              <a:spcBef>
                <a:spcPts val="0"/>
              </a:spcBef>
              <a:spcAft>
                <a:spcPts val="0"/>
              </a:spcAft>
              <a:buNone/>
            </a:pPr>
            <a:endParaRPr sz="1100">
              <a:solidFill>
                <a:srgbClr val="FFFFFF"/>
              </a:solidFill>
            </a:endParaRPr>
          </a:p>
        </p:txBody>
      </p:sp>
      <p:graphicFrame>
        <p:nvGraphicFramePr>
          <p:cNvPr id="1286" name="Google Shape;1286;p133"/>
          <p:cNvGraphicFramePr/>
          <p:nvPr/>
        </p:nvGraphicFramePr>
        <p:xfrm>
          <a:off x="1489850" y="1311050"/>
          <a:ext cx="6704650" cy="3706128"/>
        </p:xfrm>
        <a:graphic>
          <a:graphicData uri="http://schemas.openxmlformats.org/drawingml/2006/table">
            <a:tbl>
              <a:tblPr>
                <a:noFill/>
                <a:tableStyleId>{D223DBF9-E6C6-4AA8-B193-31598DDAF621}</a:tableStyleId>
              </a:tblPr>
              <a:tblGrid>
                <a:gridCol w="914825"/>
                <a:gridCol w="782450"/>
                <a:gridCol w="1546725"/>
                <a:gridCol w="1354050"/>
                <a:gridCol w="710200"/>
                <a:gridCol w="613950"/>
                <a:gridCol w="782450"/>
              </a:tblGrid>
              <a:tr h="409975">
                <a:tc>
                  <a:txBody>
                    <a:bodyPr/>
                    <a:lstStyle/>
                    <a:p>
                      <a:pPr marL="63500" lvl="0" indent="0" rtl="1">
                        <a:lnSpc>
                          <a:spcPct val="115000"/>
                        </a:lnSpc>
                        <a:spcBef>
                          <a:spcPts val="0"/>
                        </a:spcBef>
                        <a:spcAft>
                          <a:spcPts val="0"/>
                        </a:spcAft>
                        <a:buNone/>
                      </a:pPr>
                      <a:r>
                        <a:rPr lang="x-none" sz="800" b="1">
                          <a:solidFill>
                            <a:srgbClr val="FFFF00"/>
                          </a:solidFill>
                        </a:rPr>
                        <a:t>קונסוננט</a:t>
                      </a:r>
                      <a:endParaRPr sz="800" b="1">
                        <a:solidFill>
                          <a:srgbClr val="FFFF00"/>
                        </a:solidFill>
                      </a:endParaRPr>
                    </a:p>
                    <a:p>
                      <a:pPr marL="63500" lvl="0" indent="0" rtl="1">
                        <a:lnSpc>
                          <a:spcPct val="115000"/>
                        </a:lnSpc>
                        <a:spcBef>
                          <a:spcPts val="0"/>
                        </a:spcBef>
                        <a:spcAft>
                          <a:spcPts val="0"/>
                        </a:spcAft>
                        <a:buNone/>
                      </a:pPr>
                      <a:r>
                        <a:rPr lang="x-none" sz="800" b="1">
                          <a:solidFill>
                            <a:srgbClr val="FFFF00"/>
                          </a:solidFill>
                        </a:rPr>
                        <a:t>או דיסוננט</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b="1">
                          <a:solidFill>
                            <a:srgbClr val="FFFF00"/>
                          </a:solidFill>
                        </a:rPr>
                        <a:t>סוג מרווח</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b="1">
                          <a:solidFill>
                            <a:srgbClr val="FFFF00"/>
                          </a:solidFill>
                        </a:rPr>
                        <a:t>מרווחים בפתח שירים ידועים</a:t>
                      </a:r>
                      <a:r>
                        <a:rPr lang="x-none" sz="1000" b="1">
                          <a:solidFill>
                            <a:srgbClr val="FFFFFF"/>
                          </a:solidFill>
                        </a:rPr>
                        <a:t> </a:t>
                      </a:r>
                      <a:endParaRPr sz="10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a:solidFill>
                            <a:srgbClr val="FFFF00"/>
                          </a:solidFill>
                        </a:rPr>
                        <a:t>שם המרווח</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u="sng">
                          <a:solidFill>
                            <a:srgbClr val="FFFF00"/>
                          </a:solidFill>
                        </a:rPr>
                        <a:t>הסימון</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u="sng">
                          <a:solidFill>
                            <a:srgbClr val="FFFF00"/>
                          </a:solidFill>
                        </a:rPr>
                        <a:t>המרווח</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b="1" u="sng">
                          <a:solidFill>
                            <a:srgbClr val="FFFF00"/>
                          </a:solidFill>
                        </a:rPr>
                        <a:t>כינוי המרווח</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זך</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Credo-vivaldi</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עוד מעט כמעט</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ראשון</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 (הצליל חוזר על עצמו)</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1</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0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פרימה זכה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דיסוננט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קטן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נר לי דקיק</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caro mio ben</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שני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2 ק'</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חצי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סקונדה קטנה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דיסוננט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גדול</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כל עוד בלבב</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אילו ציפורים</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  שני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2 ג'</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1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סקונדה גדולה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קטן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מעל פסגת הר הצופים</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יונתן הקטן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שלישי</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או סקונדה מוגדלת</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3 ק'</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1.5 -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טרצה קטנה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גדול</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שיר היקינטון</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לילה לילה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שלישי</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או קוורטה מוקטנת</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3 ג'</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2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טרצה גדולה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זך</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לכה דודי  (מכבי אש)</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מעוז צור</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רביעי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4 ז'</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2.5 -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קוורטה זכה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09975">
                <a:tc>
                  <a:txBody>
                    <a:bodyPr/>
                    <a:lstStyle/>
                    <a:p>
                      <a:pPr marL="63500" lvl="0" indent="0" rtl="1">
                        <a:lnSpc>
                          <a:spcPct val="115000"/>
                        </a:lnSpc>
                        <a:spcBef>
                          <a:spcPts val="0"/>
                        </a:spcBef>
                        <a:spcAft>
                          <a:spcPts val="0"/>
                        </a:spcAft>
                        <a:buNone/>
                      </a:pPr>
                      <a:r>
                        <a:rPr lang="x-none" sz="1000">
                          <a:solidFill>
                            <a:srgbClr val="FFFFFF"/>
                          </a:solidFill>
                        </a:rPr>
                        <a:t>דיסוננט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קטן/גדול</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אוה מריה – באך</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הרביעי- קוורטה מוגדלת</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החמישי- קוינטה מוקטנת</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4 מוג</a:t>
                      </a:r>
                      <a:endParaRPr sz="800">
                        <a:solidFill>
                          <a:srgbClr val="FFFFFF"/>
                        </a:solidFill>
                      </a:endParaRPr>
                    </a:p>
                    <a:p>
                      <a:pPr marL="63500" lvl="0" indent="0" algn="ctr" rtl="1">
                        <a:lnSpc>
                          <a:spcPct val="115000"/>
                        </a:lnSpc>
                        <a:spcBef>
                          <a:spcPts val="0"/>
                        </a:spcBef>
                        <a:spcAft>
                          <a:spcPts val="0"/>
                        </a:spcAft>
                        <a:buNone/>
                      </a:pPr>
                      <a:r>
                        <a:rPr lang="x-none" sz="800">
                          <a:solidFill>
                            <a:srgbClr val="FFFFFF"/>
                          </a:solidFill>
                        </a:rPr>
                        <a:t>5 מוק</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3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טריטון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87" name="Google Shape;1287;p133"/>
          <p:cNvSpPr txBox="1"/>
          <p:nvPr/>
        </p:nvSpPr>
        <p:spPr>
          <a:xfrm>
            <a:off x="1895200" y="486900"/>
            <a:ext cx="5609100" cy="451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x-none" sz="24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טבלה - שמות המרווחים</a:t>
            </a:r>
            <a:r>
              <a:rPr lang="x-none" sz="2400">
                <a:solidFill>
                  <a:srgbClr val="FFFF00"/>
                </a:solidFill>
              </a:rPr>
              <a:t> </a:t>
            </a:r>
            <a:endParaRPr sz="2400" dirty="0">
              <a:solidFill>
                <a:srgbClr val="FFFF00"/>
              </a:solidFill>
            </a:endParaRPr>
          </a:p>
        </p:txBody>
      </p:sp>
      <p:pic>
        <p:nvPicPr>
          <p:cNvPr id="1288" name="Google Shape;1288;p133"/>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34"/>
          <p:cNvSpPr txBox="1">
            <a:spLocks noGrp="1"/>
          </p:cNvSpPr>
          <p:nvPr>
            <p:ph type="ctrTitle"/>
          </p:nvPr>
        </p:nvSpPr>
        <p:spPr>
          <a:xfrm>
            <a:off x="1234550" y="676900"/>
            <a:ext cx="7292400" cy="3090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294" name="Google Shape;1294;p134"/>
          <p:cNvSpPr txBox="1"/>
          <p:nvPr/>
        </p:nvSpPr>
        <p:spPr>
          <a:xfrm>
            <a:off x="1009400" y="1579425"/>
            <a:ext cx="7445700" cy="34083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100">
              <a:solidFill>
                <a:srgbClr val="FFFFFF"/>
              </a:solidFill>
            </a:endParaRPr>
          </a:p>
          <a:p>
            <a:pPr marL="0" marR="114300" lvl="0" indent="0" algn="just" rtl="1">
              <a:lnSpc>
                <a:spcPct val="115000"/>
              </a:lnSpc>
              <a:spcBef>
                <a:spcPts val="0"/>
              </a:spcBef>
              <a:spcAft>
                <a:spcPts val="0"/>
              </a:spcAft>
              <a:buNone/>
            </a:pPr>
            <a:endParaRPr sz="1100">
              <a:solidFill>
                <a:srgbClr val="FFFFFF"/>
              </a:solidFill>
            </a:endParaRPr>
          </a:p>
        </p:txBody>
      </p:sp>
      <p:graphicFrame>
        <p:nvGraphicFramePr>
          <p:cNvPr id="1295" name="Google Shape;1295;p134"/>
          <p:cNvGraphicFramePr/>
          <p:nvPr/>
        </p:nvGraphicFramePr>
        <p:xfrm>
          <a:off x="1572963" y="1595500"/>
          <a:ext cx="6615575" cy="3242862"/>
        </p:xfrm>
        <a:graphic>
          <a:graphicData uri="http://schemas.openxmlformats.org/drawingml/2006/table">
            <a:tbl>
              <a:tblPr>
                <a:noFill/>
                <a:tableStyleId>{D223DBF9-E6C6-4AA8-B193-31598DDAF621}</a:tableStyleId>
              </a:tblPr>
              <a:tblGrid>
                <a:gridCol w="902675"/>
                <a:gridCol w="772050"/>
                <a:gridCol w="1526175"/>
                <a:gridCol w="1336050"/>
                <a:gridCol w="700775"/>
                <a:gridCol w="605800"/>
                <a:gridCol w="772050"/>
              </a:tblGrid>
              <a:tr h="318150">
                <a:tc>
                  <a:txBody>
                    <a:bodyPr/>
                    <a:lstStyle/>
                    <a:p>
                      <a:pPr marL="63500" lvl="0" indent="0" rtl="1">
                        <a:lnSpc>
                          <a:spcPct val="115000"/>
                        </a:lnSpc>
                        <a:spcBef>
                          <a:spcPts val="0"/>
                        </a:spcBef>
                        <a:spcAft>
                          <a:spcPts val="0"/>
                        </a:spcAft>
                        <a:buNone/>
                      </a:pPr>
                      <a:r>
                        <a:rPr lang="x-none" sz="800" b="1">
                          <a:solidFill>
                            <a:srgbClr val="FFFF00"/>
                          </a:solidFill>
                        </a:rPr>
                        <a:t>קונסוננט</a:t>
                      </a:r>
                      <a:endParaRPr sz="800" b="1">
                        <a:solidFill>
                          <a:srgbClr val="FFFF00"/>
                        </a:solidFill>
                      </a:endParaRPr>
                    </a:p>
                    <a:p>
                      <a:pPr marL="63500" lvl="0" indent="0" rtl="1">
                        <a:lnSpc>
                          <a:spcPct val="115000"/>
                        </a:lnSpc>
                        <a:spcBef>
                          <a:spcPts val="0"/>
                        </a:spcBef>
                        <a:spcAft>
                          <a:spcPts val="0"/>
                        </a:spcAft>
                        <a:buNone/>
                      </a:pPr>
                      <a:r>
                        <a:rPr lang="x-none" sz="800" b="1">
                          <a:solidFill>
                            <a:srgbClr val="FFFF00"/>
                          </a:solidFill>
                        </a:rPr>
                        <a:t>או דיסוננט</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b="1">
                          <a:solidFill>
                            <a:srgbClr val="FFFF00"/>
                          </a:solidFill>
                        </a:rPr>
                        <a:t>סוג מרווח</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b="1">
                          <a:solidFill>
                            <a:srgbClr val="FFFF00"/>
                          </a:solidFill>
                        </a:rPr>
                        <a:t>מרווחים בפתח שירים ידועים</a:t>
                      </a:r>
                      <a:r>
                        <a:rPr lang="x-none" sz="1000" b="1">
                          <a:solidFill>
                            <a:srgbClr val="FFFFFF"/>
                          </a:solidFill>
                        </a:rPr>
                        <a:t> </a:t>
                      </a:r>
                      <a:endParaRPr sz="10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a:solidFill>
                            <a:srgbClr val="FFFF00"/>
                          </a:solidFill>
                        </a:rPr>
                        <a:t>שם המרווח</a:t>
                      </a:r>
                      <a:endParaRPr sz="8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u="sng">
                          <a:solidFill>
                            <a:srgbClr val="FFFF00"/>
                          </a:solidFill>
                        </a:rPr>
                        <a:t>הסימון</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b="1" u="sng">
                          <a:solidFill>
                            <a:srgbClr val="FFFF00"/>
                          </a:solidFill>
                        </a:rPr>
                        <a:t>המרווח</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b="1" u="sng">
                          <a:solidFill>
                            <a:srgbClr val="FFFF00"/>
                          </a:solidFill>
                        </a:rPr>
                        <a:t>כינוי המרווח</a:t>
                      </a:r>
                      <a:endParaRPr sz="800" b="1" u="sng">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8150">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זך</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הרוח נושבת קרירה</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על שפת ים כנרת</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חמישי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5 ז'</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3.5 -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קוינטה  זכה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8150">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קטן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חורשת האקליפטוס</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סיפור אהבה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שישי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6 ק'</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4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סקסטה קטנה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8150">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גדול</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עולה   - היום יום הולדת</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יורדת  - כבר פורחים</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שישי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6 ג'</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4.5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סקסטה גדולה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8150">
                <a:tc>
                  <a:txBody>
                    <a:bodyPr/>
                    <a:lstStyle/>
                    <a:p>
                      <a:pPr marL="63500" lvl="0" indent="0" rtl="1">
                        <a:lnSpc>
                          <a:spcPct val="115000"/>
                        </a:lnSpc>
                        <a:spcBef>
                          <a:spcPts val="0"/>
                        </a:spcBef>
                        <a:spcAft>
                          <a:spcPts val="0"/>
                        </a:spcAft>
                        <a:buNone/>
                      </a:pPr>
                      <a:r>
                        <a:rPr lang="x-none" sz="1000">
                          <a:solidFill>
                            <a:srgbClr val="FFFFFF"/>
                          </a:solidFill>
                        </a:rPr>
                        <a:t>דיסוננט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קטן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 </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 </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שביעי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7 ק'</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ספטימה קטנה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8150">
                <a:tc>
                  <a:txBody>
                    <a:bodyPr/>
                    <a:lstStyle/>
                    <a:p>
                      <a:pPr marL="63500" lvl="0" indent="0" rtl="1">
                        <a:lnSpc>
                          <a:spcPct val="115000"/>
                        </a:lnSpc>
                        <a:spcBef>
                          <a:spcPts val="0"/>
                        </a:spcBef>
                        <a:spcAft>
                          <a:spcPts val="0"/>
                        </a:spcAft>
                        <a:buNone/>
                      </a:pPr>
                      <a:r>
                        <a:rPr lang="x-none" sz="1000">
                          <a:solidFill>
                            <a:srgbClr val="FFFFFF"/>
                          </a:solidFill>
                        </a:rPr>
                        <a:t>דיסוננט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גדול</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מתוך נעימת הסרט גבר ואשה</a:t>
                      </a:r>
                      <a:endParaRPr sz="800">
                        <a:solidFill>
                          <a:srgbClr val="FFFFFF"/>
                        </a:solidFill>
                      </a:endParaRPr>
                    </a:p>
                    <a:p>
                      <a:pPr marL="63500" lvl="0" indent="0" rtl="1">
                        <a:lnSpc>
                          <a:spcPct val="115000"/>
                        </a:lnSpc>
                        <a:spcBef>
                          <a:spcPts val="0"/>
                        </a:spcBef>
                        <a:spcAft>
                          <a:spcPts val="0"/>
                        </a:spcAft>
                        <a:buNone/>
                      </a:pPr>
                      <a:r>
                        <a:rPr lang="x-none" sz="800">
                          <a:solidFill>
                            <a:srgbClr val="FFFFFF"/>
                          </a:solidFill>
                        </a:rPr>
                        <a:t> </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שביעי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7 ג'</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5.5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ספטימה גדולה</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7700">
                <a:tc>
                  <a:txBody>
                    <a:bodyPr/>
                    <a:lstStyle/>
                    <a:p>
                      <a:pPr marL="63500" lvl="0" indent="0" rtl="1">
                        <a:lnSpc>
                          <a:spcPct val="115000"/>
                        </a:lnSpc>
                        <a:spcBef>
                          <a:spcPts val="0"/>
                        </a:spcBef>
                        <a:spcAft>
                          <a:spcPts val="0"/>
                        </a:spcAft>
                        <a:buNone/>
                      </a:pPr>
                      <a:r>
                        <a:rPr lang="x-none" sz="1000">
                          <a:solidFill>
                            <a:srgbClr val="FFFFFF"/>
                          </a:solidFill>
                        </a:rPr>
                        <a:t>קונסוננט</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1000">
                          <a:solidFill>
                            <a:srgbClr val="FFFFFF"/>
                          </a:solidFill>
                        </a:rPr>
                        <a:t>זך</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1000">
                          <a:solidFill>
                            <a:srgbClr val="FFFFFF"/>
                          </a:solidFill>
                        </a:rPr>
                        <a:t>עולה- גבר הולך לאיבוד</a:t>
                      </a:r>
                      <a:endParaRPr sz="10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rtl="1">
                        <a:lnSpc>
                          <a:spcPct val="115000"/>
                        </a:lnSpc>
                        <a:spcBef>
                          <a:spcPts val="0"/>
                        </a:spcBef>
                        <a:spcAft>
                          <a:spcPts val="0"/>
                        </a:spcAft>
                        <a:buNone/>
                      </a:pPr>
                      <a:r>
                        <a:rPr lang="x-none" sz="800">
                          <a:solidFill>
                            <a:srgbClr val="FFFFFF"/>
                          </a:solidFill>
                        </a:rPr>
                        <a:t>שמיני</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8</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ctr" rtl="1">
                        <a:lnSpc>
                          <a:spcPct val="115000"/>
                        </a:lnSpc>
                        <a:spcBef>
                          <a:spcPts val="0"/>
                        </a:spcBef>
                        <a:spcAft>
                          <a:spcPts val="0"/>
                        </a:spcAft>
                        <a:buNone/>
                      </a:pPr>
                      <a:r>
                        <a:rPr lang="x-none" sz="800">
                          <a:solidFill>
                            <a:srgbClr val="FFFFFF"/>
                          </a:solidFill>
                        </a:rPr>
                        <a:t>6    -  טון</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lvl="0" indent="0" algn="r" rtl="0">
                        <a:lnSpc>
                          <a:spcPct val="115000"/>
                        </a:lnSpc>
                        <a:spcBef>
                          <a:spcPts val="0"/>
                        </a:spcBef>
                        <a:spcAft>
                          <a:spcPts val="0"/>
                        </a:spcAft>
                        <a:buNone/>
                      </a:pPr>
                      <a:r>
                        <a:rPr lang="x-none" sz="800">
                          <a:solidFill>
                            <a:srgbClr val="FFFFFF"/>
                          </a:solidFill>
                        </a:rPr>
                        <a:t>אוקטבה</a:t>
                      </a:r>
                      <a:endParaRPr sz="800">
                        <a:solidFill>
                          <a:srgbClr val="FFFFFF"/>
                        </a:solidFill>
                      </a:endParaRPr>
                    </a:p>
                    <a:p>
                      <a:pPr marL="63500" lvl="0" indent="0" algn="r" rtl="0">
                        <a:lnSpc>
                          <a:spcPct val="115000"/>
                        </a:lnSpc>
                        <a:spcBef>
                          <a:spcPts val="0"/>
                        </a:spcBef>
                        <a:spcAft>
                          <a:spcPts val="0"/>
                        </a:spcAft>
                        <a:buNone/>
                      </a:pPr>
                      <a:r>
                        <a:rPr lang="x-none" sz="800">
                          <a:solidFill>
                            <a:srgbClr val="FFFFFF"/>
                          </a:solidFill>
                        </a:rPr>
                        <a:t> </a:t>
                      </a:r>
                      <a:endParaRPr sz="8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296" name="Google Shape;1296;p134"/>
          <p:cNvSpPr txBox="1"/>
          <p:nvPr/>
        </p:nvSpPr>
        <p:spPr>
          <a:xfrm>
            <a:off x="1957450" y="818400"/>
            <a:ext cx="5213400" cy="783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x-none" sz="2400" b="1">
                <a:solidFill>
                  <a:srgbClr val="FFFF00"/>
                </a:solidFill>
                <a:latin typeface="Times New Roman"/>
                <a:ea typeface="Times New Roman"/>
                <a:cs typeface="Times New Roman"/>
                <a:sym typeface="Times New Roman"/>
              </a:rPr>
              <a:t>טבלה - שמות המרווחים-המשך</a:t>
            </a:r>
            <a:r>
              <a:rPr lang="x-none" sz="2400">
                <a:solidFill>
                  <a:srgbClr val="FFFF00"/>
                </a:solidFill>
                <a:latin typeface="Times New Roman"/>
                <a:ea typeface="Times New Roman"/>
                <a:cs typeface="Times New Roman"/>
                <a:sym typeface="Times New Roman"/>
              </a:rPr>
              <a:t> </a:t>
            </a:r>
            <a:endParaRPr sz="2400" dirty="0">
              <a:latin typeface="Times New Roman"/>
              <a:ea typeface="Times New Roman"/>
              <a:cs typeface="Times New Roman"/>
              <a:sym typeface="Times New Roman"/>
            </a:endParaRPr>
          </a:p>
        </p:txBody>
      </p:sp>
      <p:pic>
        <p:nvPicPr>
          <p:cNvPr id="1297" name="Google Shape;1297;p134"/>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135"/>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טון במוזיקה</a:t>
            </a:r>
            <a:endParaRPr sz="2400" b="1" dirty="0">
              <a:solidFill>
                <a:srgbClr val="FFFF00"/>
              </a:solidFill>
              <a:latin typeface="Times New Roman"/>
              <a:ea typeface="Times New Roman"/>
              <a:cs typeface="Times New Roman"/>
              <a:sym typeface="Times New Roman"/>
            </a:endParaRPr>
          </a:p>
        </p:txBody>
      </p:sp>
      <p:sp>
        <p:nvSpPr>
          <p:cNvPr id="1303" name="Google Shape;1303;p135"/>
          <p:cNvSpPr txBox="1">
            <a:spLocks noGrp="1"/>
          </p:cNvSpPr>
          <p:nvPr>
            <p:ph type="ctrTitle" idx="4294967295"/>
          </p:nvPr>
        </p:nvSpPr>
        <p:spPr>
          <a:xfrm>
            <a:off x="1852613" y="676275"/>
            <a:ext cx="7291387" cy="309563"/>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1304" name="Google Shape;1304;p135"/>
          <p:cNvPicPr preferRelativeResize="0"/>
          <p:nvPr/>
        </p:nvPicPr>
        <p:blipFill>
          <a:blip r:embed="rId3">
            <a:alphaModFix/>
          </a:blip>
          <a:stretch>
            <a:fillRect/>
          </a:stretch>
        </p:blipFill>
        <p:spPr>
          <a:xfrm>
            <a:off x="7117400" y="0"/>
            <a:ext cx="2026600" cy="895300"/>
          </a:xfrm>
          <a:prstGeom prst="rect">
            <a:avLst/>
          </a:prstGeom>
          <a:noFill/>
          <a:ln>
            <a:noFill/>
          </a:ln>
        </p:spPr>
      </p:pic>
      <p:sp>
        <p:nvSpPr>
          <p:cNvPr id="1305" name="Google Shape;1305;p135"/>
          <p:cNvSpPr txBox="1"/>
          <p:nvPr/>
        </p:nvSpPr>
        <p:spPr>
          <a:xfrm>
            <a:off x="389100" y="985900"/>
            <a:ext cx="8268600" cy="3683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טון מוזיקלי </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ב-מוזיקה, הוא מרווח קבוע בין שני צלילים, כמו למשל המרווח בין הצליל דו לצליל רה. נמדד ב- 1000 דציבילים לשנייה ובשמו המוכר </a:t>
            </a:r>
            <a:r>
              <a:rPr lang="x-none" sz="1800">
                <a:solidFill>
                  <a:srgbClr val="FFFF00"/>
                </a:solidFill>
                <a:latin typeface="Times New Roman"/>
                <a:ea typeface="Times New Roman"/>
                <a:cs typeface="Times New Roman"/>
                <a:sym typeface="Times New Roman"/>
              </a:rPr>
              <a:t>טון.</a:t>
            </a:r>
            <a:r>
              <a:rPr lang="x-none" sz="1800">
                <a:solidFill>
                  <a:schemeClr val="lt1"/>
                </a:solidFill>
                <a:latin typeface="Times New Roman"/>
                <a:ea typeface="Times New Roman"/>
                <a:cs typeface="Times New Roman"/>
                <a:sym typeface="Times New Roman"/>
              </a:rPr>
              <a:t>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a:solidFill>
                  <a:schemeClr val="lt1"/>
                </a:solidFill>
                <a:latin typeface="Times New Roman"/>
                <a:ea typeface="Times New Roman"/>
                <a:cs typeface="Times New Roman"/>
                <a:sym typeface="Times New Roman"/>
              </a:rPr>
              <a:t>מרווח זה הנו כפול מהמרווח הקרוי "חצי טון", שהוא מרווח קבוע בין כל אחד מ-12 צלילי האוקטבה.  כמו למשל המרווח בין הצליל דו, לצליל דו דיאז, או המרווח בין דו דיאז ל-רה. נמדד ב-500 דציבלים לשנייה או בשמו המוכר </a:t>
            </a:r>
            <a:r>
              <a:rPr lang="x-none" sz="1800">
                <a:solidFill>
                  <a:srgbClr val="FFFF00"/>
                </a:solidFill>
                <a:latin typeface="Times New Roman"/>
                <a:ea typeface="Times New Roman"/>
                <a:cs typeface="Times New Roman"/>
                <a:sym typeface="Times New Roman"/>
              </a:rPr>
              <a:t>חצי טון</a:t>
            </a:r>
            <a:r>
              <a:rPr lang="x-none" sz="1800">
                <a:solidFill>
                  <a:schemeClr val="lt1"/>
                </a:solidFill>
                <a:latin typeface="Times New Roman"/>
                <a:ea typeface="Times New Roman"/>
                <a:cs typeface="Times New Roman"/>
                <a:sym typeface="Times New Roman"/>
              </a:rPr>
              <a:t>.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b="1">
                <a:solidFill>
                  <a:schemeClr val="lt1"/>
                </a:solidFill>
                <a:latin typeface="Times New Roman"/>
                <a:ea typeface="Times New Roman"/>
                <a:cs typeface="Times New Roman"/>
                <a:sym typeface="Times New Roman"/>
              </a:rPr>
              <a:t>מבחינה מוזיקלית</a:t>
            </a:r>
            <a:r>
              <a:rPr lang="x-none" sz="1800">
                <a:solidFill>
                  <a:schemeClr val="lt1"/>
                </a:solidFill>
                <a:latin typeface="Times New Roman"/>
                <a:ea typeface="Times New Roman"/>
                <a:cs typeface="Times New Roman"/>
                <a:sym typeface="Times New Roman"/>
              </a:rPr>
              <a:t>- במוזיקה המערבית כל צליל גבוה/נמוך מהצליל הסמוך לו בחצי טון.</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1200"/>
              </a:spcBef>
              <a:spcAft>
                <a:spcPts val="1200"/>
              </a:spcAft>
              <a:buNone/>
            </a:pPr>
            <a:r>
              <a:rPr lang="x-none" sz="1800" b="1">
                <a:solidFill>
                  <a:schemeClr val="lt1"/>
                </a:solidFill>
                <a:latin typeface="Times New Roman"/>
                <a:ea typeface="Times New Roman"/>
                <a:cs typeface="Times New Roman"/>
                <a:sym typeface="Times New Roman"/>
              </a:rPr>
              <a:t>מבחינה פיזיקלית</a:t>
            </a:r>
            <a:r>
              <a:rPr lang="x-none" sz="1800">
                <a:solidFill>
                  <a:schemeClr val="lt1"/>
                </a:solidFill>
                <a:latin typeface="Times New Roman"/>
                <a:ea typeface="Times New Roman"/>
                <a:cs typeface="Times New Roman"/>
                <a:sym typeface="Times New Roman"/>
              </a:rPr>
              <a:t>- כל צליל גבוה/נמוך בתדירותו מהצליל הסמוך אליו פי שורש 12 של שתיים, כלומר: תוספת של חצי טון (כמו מ-סי ל-דו) = הכפלה בשורש 12 של שתיים. תוספת של טון (כמו מ-דו ל-רה) = הכפלה בשורש 6 של שתיים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36"/>
          <p:cNvSpPr txBox="1">
            <a:spLocks noGrp="1"/>
          </p:cNvSpPr>
          <p:nvPr>
            <p:ph type="ctrTitle"/>
          </p:nvPr>
        </p:nvSpPr>
        <p:spPr>
          <a:xfrm>
            <a:off x="2066300" y="539350"/>
            <a:ext cx="6488100" cy="378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טון פיזיקלי</a:t>
            </a:r>
            <a:endParaRPr sz="2400" b="1" dirty="0">
              <a:solidFill>
                <a:srgbClr val="FFFF00"/>
              </a:solidFill>
              <a:latin typeface="Times New Roman"/>
              <a:ea typeface="Times New Roman"/>
              <a:cs typeface="Times New Roman"/>
              <a:sym typeface="Times New Roman"/>
            </a:endParaRPr>
          </a:p>
        </p:txBody>
      </p:sp>
      <p:pic>
        <p:nvPicPr>
          <p:cNvPr id="1311" name="Google Shape;1311;p136"/>
          <p:cNvPicPr preferRelativeResize="0"/>
          <p:nvPr/>
        </p:nvPicPr>
        <p:blipFill>
          <a:blip r:embed="rId3">
            <a:alphaModFix/>
          </a:blip>
          <a:stretch>
            <a:fillRect/>
          </a:stretch>
        </p:blipFill>
        <p:spPr>
          <a:xfrm>
            <a:off x="7101200" y="0"/>
            <a:ext cx="2042800" cy="895300"/>
          </a:xfrm>
          <a:prstGeom prst="rect">
            <a:avLst/>
          </a:prstGeom>
          <a:noFill/>
          <a:ln>
            <a:noFill/>
          </a:ln>
        </p:spPr>
      </p:pic>
      <p:sp>
        <p:nvSpPr>
          <p:cNvPr id="1312" name="Google Shape;1312;p136"/>
          <p:cNvSpPr txBox="1"/>
          <p:nvPr/>
        </p:nvSpPr>
        <p:spPr>
          <a:xfrm>
            <a:off x="372900" y="1086250"/>
            <a:ext cx="8349600" cy="36966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טון פיזיקלי</a:t>
            </a:r>
            <a:r>
              <a:rPr lang="x-none" sz="1800">
                <a:solidFill>
                  <a:schemeClr val="lt1"/>
                </a:solidFill>
                <a:latin typeface="Times New Roman"/>
                <a:ea typeface="Times New Roman"/>
                <a:cs typeface="Times New Roman"/>
                <a:sym typeface="Times New Roman"/>
              </a:rPr>
              <a:t> – נמדד ב-Hz  קיצור של Herts  וב-Khz  קיצור של. Kilo Hertz  הרץ  הוא מדד של מספר הרטיטות בשניה שכל גוף עובר , כשהרץ אחד הוא רטיטה אחת בשנייה, שני הרץ הן שתי רטיטות בשנייה וכדומה.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1200"/>
              </a:spcBef>
              <a:spcAft>
                <a:spcPts val="0"/>
              </a:spcAft>
              <a:buNone/>
            </a:pPr>
            <a:r>
              <a:rPr lang="x-none" sz="1800">
                <a:solidFill>
                  <a:schemeClr val="lt1"/>
                </a:solidFill>
                <a:latin typeface="Times New Roman"/>
                <a:ea typeface="Times New Roman"/>
                <a:cs typeface="Times New Roman"/>
                <a:sym typeface="Times New Roman"/>
              </a:rPr>
              <a:t>אוזן האדם מסוגלת לקלוט את התחום שבין 20 הרץ ל-20 קילו-הרץ שהם בין 20 רטיטות ל-20,000 רטיטות בשנייה. מייצג התדרים (תדר נמדד בהרצים) מתחלקים לשלוש קבוצות עיקריות: גבוה </a:t>
            </a:r>
            <a:r>
              <a:rPr lang="x-none" b="1">
                <a:solidFill>
                  <a:schemeClr val="lt1"/>
                </a:solidFill>
                <a:latin typeface="Times New Roman"/>
                <a:ea typeface="Times New Roman"/>
                <a:cs typeface="Times New Roman"/>
                <a:sym typeface="Times New Roman"/>
              </a:rPr>
              <a:t>HIGH</a:t>
            </a:r>
            <a:r>
              <a:rPr lang="x-none" sz="1800">
                <a:solidFill>
                  <a:schemeClr val="lt1"/>
                </a:solidFill>
                <a:latin typeface="Times New Roman"/>
                <a:ea typeface="Times New Roman"/>
                <a:cs typeface="Times New Roman"/>
                <a:sym typeface="Times New Roman"/>
              </a:rPr>
              <a:t> (שאלה התדרים הגבוהים לרוב בין 10 ל-20 קילו-הרץ. ( בינוני (</a:t>
            </a:r>
            <a:r>
              <a:rPr lang="x-none" b="1">
                <a:solidFill>
                  <a:schemeClr val="lt1"/>
                </a:solidFill>
                <a:latin typeface="Times New Roman"/>
                <a:ea typeface="Times New Roman"/>
                <a:cs typeface="Times New Roman"/>
                <a:sym typeface="Times New Roman"/>
              </a:rPr>
              <a:t>MID</a:t>
            </a:r>
            <a:r>
              <a:rPr lang="x-none" sz="1800">
                <a:solidFill>
                  <a:schemeClr val="lt1"/>
                </a:solidFill>
                <a:latin typeface="Times New Roman"/>
                <a:ea typeface="Times New Roman"/>
                <a:cs typeface="Times New Roman"/>
                <a:sym typeface="Times New Roman"/>
              </a:rPr>
              <a:t>) שאלה התדרים האמצעיים לרוב בין 1 ל-10 קילו-הרץ. נמוך (</a:t>
            </a:r>
            <a:r>
              <a:rPr lang="x-none" b="1">
                <a:solidFill>
                  <a:schemeClr val="lt1"/>
                </a:solidFill>
                <a:latin typeface="Times New Roman"/>
                <a:ea typeface="Times New Roman"/>
                <a:cs typeface="Times New Roman"/>
                <a:sym typeface="Times New Roman"/>
              </a:rPr>
              <a:t>LOW</a:t>
            </a:r>
            <a:r>
              <a:rPr lang="x-none" sz="1800">
                <a:solidFill>
                  <a:schemeClr val="lt1"/>
                </a:solidFill>
                <a:latin typeface="Times New Roman"/>
                <a:ea typeface="Times New Roman"/>
                <a:cs typeface="Times New Roman"/>
                <a:sym typeface="Times New Roman"/>
              </a:rPr>
              <a:t>)  אלה הם התדרים הנמוכים הנעים בין 20 הרץ ל-1 קילו-הרץ.</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1200"/>
              </a:spcBef>
              <a:spcAft>
                <a:spcPts val="1200"/>
              </a:spcAft>
              <a:buNone/>
            </a:pPr>
            <a:r>
              <a:rPr lang="x-none" sz="1800">
                <a:solidFill>
                  <a:schemeClr val="lt1"/>
                </a:solidFill>
                <a:latin typeface="Times New Roman"/>
                <a:ea typeface="Times New Roman"/>
                <a:cs typeface="Times New Roman"/>
                <a:sym typeface="Times New Roman"/>
              </a:rPr>
              <a:t>המושג Herts קרוי ע"ש ממציאו הפיזיקאי היהודי הגרמני Heinrich Hertz    1857-1894</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09597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מרווח מוזיקלי</a:t>
                      </a:r>
                      <a:endParaRPr lang="he-IL" sz="24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מי המציא את המרווח המוזיקלי ובאיזו שנה? </a:t>
                      </a:r>
                    </a:p>
                    <a:p>
                      <a:pPr marL="342900" lvl="0" indent="-342900" algn="r" rtl="1">
                        <a:spcBef>
                          <a:spcPts val="0"/>
                        </a:spcBef>
                        <a:spcAft>
                          <a:spcPts val="0"/>
                        </a:spcAft>
                        <a:buNone/>
                      </a:pPr>
                      <a:r>
                        <a:rPr lang="he-IL" sz="1600" b="1" baseline="0" dirty="0" smtClean="0">
                          <a:solidFill>
                            <a:schemeClr val="bg1"/>
                          </a:solidFill>
                        </a:rPr>
                        <a:t>     2. כמה מרווחים מוזיקלים יש באוקטבה אחת? </a:t>
                      </a:r>
                    </a:p>
                    <a:p>
                      <a:pPr marL="342900" lvl="0" indent="-342900" algn="r" rtl="1">
                        <a:spcBef>
                          <a:spcPts val="0"/>
                        </a:spcBef>
                        <a:spcAft>
                          <a:spcPts val="0"/>
                        </a:spcAft>
                        <a:buNone/>
                      </a:pPr>
                      <a:r>
                        <a:rPr lang="he-IL" sz="1600" b="1" baseline="0" dirty="0" smtClean="0">
                          <a:solidFill>
                            <a:schemeClr val="bg1"/>
                          </a:solidFill>
                        </a:rPr>
                        <a:t>     2. הסבר את ההבדל בין מרווח-צעד למרווח- קפיצה ? </a:t>
                      </a:r>
                    </a:p>
                    <a:p>
                      <a:pPr marL="342900" lvl="0" indent="-342900" algn="r" rtl="1">
                        <a:spcBef>
                          <a:spcPts val="0"/>
                        </a:spcBef>
                        <a:spcAft>
                          <a:spcPts val="0"/>
                        </a:spcAft>
                        <a:buNone/>
                      </a:pPr>
                      <a:r>
                        <a:rPr lang="he-IL" sz="1600" b="1" baseline="0" dirty="0" smtClean="0">
                          <a:solidFill>
                            <a:schemeClr val="bg1"/>
                          </a:solidFill>
                        </a:rPr>
                        <a:t>     3. לשם מה דרושים המרווחים? </a:t>
                      </a:r>
                    </a:p>
                    <a:p>
                      <a:pPr marL="342900" lvl="0" indent="-342900" algn="r" rtl="1">
                        <a:spcBef>
                          <a:spcPts val="0"/>
                        </a:spcBef>
                        <a:spcAft>
                          <a:spcPts val="0"/>
                        </a:spcAft>
                        <a:buNone/>
                      </a:pPr>
                      <a:r>
                        <a:rPr lang="he-IL" sz="1600" b="1" baseline="0" dirty="0" smtClean="0">
                          <a:solidFill>
                            <a:schemeClr val="bg1"/>
                          </a:solidFill>
                        </a:rPr>
                        <a:t>     4. הסבר את ההבדל בין מרווח מלודי למרווח הרמוני? </a:t>
                      </a:r>
                    </a:p>
                    <a:p>
                      <a:pPr marL="342900" lvl="0" indent="-342900" algn="r" rtl="1">
                        <a:spcBef>
                          <a:spcPts val="0"/>
                        </a:spcBef>
                        <a:spcAft>
                          <a:spcPts val="0"/>
                        </a:spcAft>
                        <a:buNone/>
                      </a:pPr>
                      <a:r>
                        <a:rPr lang="he-IL" sz="1600" b="1" baseline="0" dirty="0" smtClean="0">
                          <a:solidFill>
                            <a:schemeClr val="bg1"/>
                          </a:solidFill>
                        </a:rPr>
                        <a:t>     5. ציין את המרווחים הקונסוננטים ואת המרווחים הדיסוננסים?</a:t>
                      </a:r>
                    </a:p>
                    <a:p>
                      <a:pPr marL="342900" lvl="0" indent="-342900" algn="r" rtl="1">
                        <a:spcBef>
                          <a:spcPts val="0"/>
                        </a:spcBef>
                        <a:spcAft>
                          <a:spcPts val="0"/>
                        </a:spcAft>
                        <a:buNone/>
                      </a:pPr>
                      <a:r>
                        <a:rPr lang="he-IL" sz="1600" b="1" baseline="0" dirty="0" smtClean="0">
                          <a:solidFill>
                            <a:schemeClr val="bg1"/>
                          </a:solidFill>
                        </a:rPr>
                        <a:t>     6. מהו המרווח שבין הצליל דו דיאז לצליל פה במול? </a:t>
                      </a:r>
                    </a:p>
                    <a:p>
                      <a:pPr marL="342900" lvl="0" indent="-342900" algn="r" rtl="1">
                        <a:spcBef>
                          <a:spcPts val="0"/>
                        </a:spcBef>
                        <a:spcAft>
                          <a:spcPts val="0"/>
                        </a:spcAft>
                        <a:buNone/>
                      </a:pPr>
                      <a:r>
                        <a:rPr lang="he-IL" sz="1600" b="1" baseline="0" dirty="0" smtClean="0">
                          <a:solidFill>
                            <a:schemeClr val="bg1"/>
                          </a:solidFill>
                        </a:rPr>
                        <a:t>     7. מהו ההבדל בין מרווח עולה למרווח יורד תן דוגמא. </a:t>
                      </a:r>
                    </a:p>
                    <a:p>
                      <a:pPr marL="342900" lvl="0" indent="-342900" algn="r" rtl="1">
                        <a:spcBef>
                          <a:spcPts val="0"/>
                        </a:spcBef>
                        <a:spcAft>
                          <a:spcPts val="0"/>
                        </a:spcAft>
                        <a:buNone/>
                      </a:pPr>
                      <a:r>
                        <a:rPr lang="he-IL" sz="1600" b="1" baseline="0" dirty="0" smtClean="0">
                          <a:solidFill>
                            <a:schemeClr val="bg1"/>
                          </a:solidFill>
                        </a:rPr>
                        <a:t>     8. מהו המרווח הגדול ביותר במוזיקה הקלאסית ? </a:t>
                      </a:r>
                    </a:p>
                    <a:p>
                      <a:pPr marL="342900" lvl="0" indent="-342900" algn="r" rtl="1">
                        <a:spcBef>
                          <a:spcPts val="0"/>
                        </a:spcBef>
                        <a:spcAft>
                          <a:spcPts val="0"/>
                        </a:spcAft>
                        <a:buNone/>
                      </a:pPr>
                      <a:r>
                        <a:rPr lang="he-IL" sz="1600" b="1" baseline="0" dirty="0" smtClean="0">
                          <a:solidFill>
                            <a:schemeClr val="bg1"/>
                          </a:solidFill>
                        </a:rPr>
                        <a:t>     9. מהו מרווח התדר שבין כל טון ובין כל חצי טון? </a:t>
                      </a:r>
                    </a:p>
                    <a:p>
                      <a:pPr marL="342900" lvl="0" indent="-342900" algn="r" rtl="1">
                        <a:spcBef>
                          <a:spcPts val="0"/>
                        </a:spcBef>
                        <a:spcAft>
                          <a:spcPts val="0"/>
                        </a:spcAft>
                        <a:buNone/>
                      </a:pPr>
                      <a:r>
                        <a:rPr lang="he-IL" sz="1600" b="1" baseline="0" dirty="0" smtClean="0">
                          <a:solidFill>
                            <a:schemeClr val="bg1"/>
                          </a:solidFill>
                        </a:rPr>
                        <a:t>   10. המרווחים נובעים כתוצאה מביטוי </a:t>
                      </a:r>
                      <a:r>
                        <a:rPr lang="he-IL" sz="1600" b="1" baseline="0" smtClean="0">
                          <a:solidFill>
                            <a:schemeClr val="bg1"/>
                          </a:solidFill>
                        </a:rPr>
                        <a:t>התבנית המוזיקלית? </a:t>
                      </a:r>
                      <a:r>
                        <a:rPr lang="he-IL" sz="1600" b="1" baseline="0" dirty="0" smtClean="0">
                          <a:solidFill>
                            <a:schemeClr val="bg1"/>
                          </a:solidFill>
                        </a:rPr>
                        <a:t>כן/לא</a:t>
                      </a:r>
                    </a:p>
                    <a:p>
                      <a:pPr marL="342900" lvl="0" indent="-342900" algn="r" rtl="1">
                        <a:spcBef>
                          <a:spcPts val="0"/>
                        </a:spcBef>
                        <a:spcAft>
                          <a:spcPts val="0"/>
                        </a:spcAft>
                        <a:buNone/>
                      </a:pPr>
                      <a:r>
                        <a:rPr lang="he-IL" sz="1600" b="1" baseline="0" dirty="0" smtClean="0">
                          <a:solidFill>
                            <a:schemeClr val="bg1"/>
                          </a:solidFill>
                        </a:rPr>
                        <a:t>   11. מהו שם המרווח שבין הצליל פה לצליל סי בסולם דו מז'ור?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37"/>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318" name="Google Shape;1318;p13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319" name="Google Shape;1319;p137"/>
          <p:cNvGraphicFramePr/>
          <p:nvPr/>
        </p:nvGraphicFramePr>
        <p:xfrm>
          <a:off x="1645919" y="930935"/>
          <a:ext cx="4718305" cy="4372585"/>
        </p:xfrm>
        <a:graphic>
          <a:graphicData uri="http://schemas.openxmlformats.org/drawingml/2006/table">
            <a:tbl>
              <a:tblPr>
                <a:noFill/>
                <a:tableStyleId>{D223DBF9-E6C6-4AA8-B193-31598DDAF621}</a:tableStyleId>
              </a:tblPr>
              <a:tblGrid>
                <a:gridCol w="4718305"/>
              </a:tblGrid>
              <a:tr h="437258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 11</a:t>
                      </a:r>
                      <a:endParaRPr lang="he-IL" sz="2400" b="1" u="sng" baseline="0" dirty="0" smtClean="0">
                        <a:solidFill>
                          <a:srgbClr val="FF0000"/>
                        </a:solidFil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800" b="1" baseline="0" dirty="0" smtClean="0">
                          <a:solidFill>
                            <a:srgbClr val="FF0000"/>
                          </a:solidFill>
                        </a:rPr>
                        <a:t>                    </a:t>
                      </a:r>
                      <a:r>
                        <a:rPr lang="x-none" sz="1800" b="1" u="sng" smtClean="0">
                          <a:solidFill>
                            <a:srgbClr val="FFFF00"/>
                          </a:solidFill>
                        </a:rPr>
                        <a:t>אקורדים</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3" action="ppaction://hlinksldjump"/>
                        </a:rPr>
                        <a:t>אקורד</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4" action="ppaction://hlinksldjump"/>
                        </a:rPr>
                        <a:t>אקורד -הגדרה</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a:solidFill>
                            <a:schemeClr val="lt1"/>
                          </a:solidFill>
                          <a:latin typeface="David"/>
                          <a:ea typeface="David"/>
                          <a:cs typeface="David"/>
                          <a:sym typeface="David"/>
                        </a:rPr>
                        <a:t> </a:t>
                      </a:r>
                      <a:r>
                        <a:rPr lang="x-none" sz="1800" u="sng">
                          <a:solidFill>
                            <a:schemeClr val="accent5"/>
                          </a:solidFill>
                          <a:latin typeface="David"/>
                          <a:ea typeface="David"/>
                          <a:cs typeface="David"/>
                          <a:sym typeface="David"/>
                          <a:hlinkClick r:id="rId5" action="ppaction://hlinksldjump"/>
                        </a:rPr>
                        <a:t>אקורד משולש</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6" action="ppaction://hlinksldjump"/>
                        </a:rPr>
                        <a:t>סוגי אקורד משולש</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7" action="ppaction://hlinksldjump"/>
                        </a:rPr>
                        <a:t>אקורד סגור/פתוח</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8" action="ppaction://hlinksldjump"/>
                        </a:rPr>
                        <a:t>אקורד מפורק ובלתי מפורק</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9" action="ppaction://hlinksldjump"/>
                        </a:rPr>
                        <a:t>דרגות האקורד בסולם</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10" action="ppaction://hlinksldjump"/>
                        </a:rPr>
                        <a:t>סקסט אקורד</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11" action="ppaction://hlinksldjump"/>
                        </a:rPr>
                        <a:t>קוורט סקסט אקורד</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12" action="ppaction://hlinksldjump"/>
                        </a:rPr>
                        <a:t>ספט אקורד</a:t>
                      </a:r>
                      <a:endParaRPr sz="1800" dirty="0">
                        <a:solidFill>
                          <a:schemeClr val="lt1"/>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13" action="ppaction://hlinksldjump"/>
                        </a:rPr>
                        <a:t>חלוקה לקבוצות עבודה- אקורד </a:t>
                      </a:r>
                      <a:endParaRPr sz="1800" dirty="0">
                        <a:solidFill>
                          <a:srgbClr val="FFFF00"/>
                        </a:solidFill>
                        <a:latin typeface="David"/>
                        <a:ea typeface="David"/>
                        <a:cs typeface="David"/>
                        <a:sym typeface="David"/>
                      </a:endParaRPr>
                    </a:p>
                    <a:p>
                      <a:pPr marL="0" lvl="0" indent="0" algn="ctr" rtl="1">
                        <a:spcBef>
                          <a:spcPts val="0"/>
                        </a:spcBef>
                        <a:spcAft>
                          <a:spcPts val="0"/>
                        </a:spcAft>
                        <a:buNone/>
                      </a:pPr>
                      <a:r>
                        <a:rPr lang="x-none" sz="1800" u="sng">
                          <a:solidFill>
                            <a:schemeClr val="accent5"/>
                          </a:solidFill>
                          <a:latin typeface="David"/>
                          <a:ea typeface="David"/>
                          <a:cs typeface="David"/>
                          <a:sym typeface="David"/>
                          <a:hlinkClick r:id="rId14" action="ppaction://hlinksldjump"/>
                        </a:rPr>
                        <a:t>אקורד מפורק דו מז'ור - כולל </a:t>
                      </a:r>
                      <a:r>
                        <a:rPr lang="x-none" sz="1800" u="sng" smtClean="0">
                          <a:solidFill>
                            <a:schemeClr val="accent5"/>
                          </a:solidFill>
                          <a:latin typeface="David"/>
                          <a:ea typeface="David"/>
                          <a:cs typeface="David"/>
                          <a:sym typeface="David"/>
                          <a:hlinkClick r:id="rId14" action="ppaction://hlinksldjump"/>
                        </a:rPr>
                        <a:t>היפוכים</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320" name="Google Shape;1320;p13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321" name="Google Shape;1321;p137"/>
          <p:cNvPicPr preferRelativeResize="0"/>
          <p:nvPr/>
        </p:nvPicPr>
        <p:blipFill>
          <a:blip r:embed="rId15">
            <a:alphaModFix/>
          </a:blip>
          <a:stretch>
            <a:fillRect/>
          </a:stretch>
        </p:blipFill>
        <p:spPr>
          <a:xfrm>
            <a:off x="7117400" y="0"/>
            <a:ext cx="2026600" cy="895300"/>
          </a:xfrm>
          <a:prstGeom prst="rect">
            <a:avLst/>
          </a:prstGeom>
          <a:noFill/>
          <a:ln>
            <a:noFill/>
          </a:ln>
        </p:spPr>
      </p:pic>
      <p:pic>
        <p:nvPicPr>
          <p:cNvPr id="1322" name="Google Shape;1322;p137"/>
          <p:cNvPicPr preferRelativeResize="0"/>
          <p:nvPr/>
        </p:nvPicPr>
        <p:blipFill>
          <a:blip r:embed="rId15">
            <a:alphaModFix/>
          </a:blip>
          <a:stretch>
            <a:fillRect/>
          </a:stretch>
        </p:blipFill>
        <p:spPr>
          <a:xfrm>
            <a:off x="6826075" y="0"/>
            <a:ext cx="2317925" cy="8953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3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a:t>
            </a:r>
            <a:endParaRPr sz="2400" b="1" dirty="0">
              <a:solidFill>
                <a:srgbClr val="FFFF00"/>
              </a:solidFill>
              <a:latin typeface="Times New Roman"/>
              <a:ea typeface="Times New Roman"/>
              <a:cs typeface="Times New Roman"/>
              <a:sym typeface="Times New Roman"/>
            </a:endParaRPr>
          </a:p>
        </p:txBody>
      </p:sp>
      <p:sp>
        <p:nvSpPr>
          <p:cNvPr id="1328" name="Google Shape;1328;p138"/>
          <p:cNvSpPr txBox="1"/>
          <p:nvPr/>
        </p:nvSpPr>
        <p:spPr>
          <a:xfrm>
            <a:off x="1199400" y="1264600"/>
            <a:ext cx="7355100" cy="3604200"/>
          </a:xfrm>
          <a:prstGeom prst="rect">
            <a:avLst/>
          </a:prstGeom>
          <a:noFill/>
          <a:ln>
            <a:noFill/>
          </a:ln>
        </p:spPr>
        <p:txBody>
          <a:bodyPr spcFirstLastPara="1" wrap="square" lIns="91425" tIns="91425" rIns="91425" bIns="91425" anchor="ctr" anchorCtr="0">
            <a:noAutofit/>
          </a:bodyPr>
          <a:lstStyle/>
          <a:p>
            <a:pPr marL="0" lvl="0" indent="0" rtl="1">
              <a:lnSpc>
                <a:spcPct val="115000"/>
              </a:lnSpc>
              <a:spcBef>
                <a:spcPts val="0"/>
              </a:spcBef>
              <a:spcAft>
                <a:spcPts val="0"/>
              </a:spcAft>
              <a:buNone/>
            </a:pPr>
            <a:r>
              <a:rPr lang="x-none" sz="1800" u="sng">
                <a:solidFill>
                  <a:srgbClr val="FFFFFF"/>
                </a:solidFill>
                <a:latin typeface="Times New Roman"/>
                <a:ea typeface="Times New Roman"/>
                <a:cs typeface="Times New Roman"/>
                <a:sym typeface="Times New Roman"/>
              </a:rPr>
              <a:t>    </a:t>
            </a:r>
            <a:endParaRPr sz="1800" u="sng" dirty="0">
              <a:solidFill>
                <a:srgbClr val="FFFFFF"/>
              </a:solidFill>
              <a:latin typeface="Times New Roman"/>
              <a:ea typeface="Times New Roman"/>
              <a:cs typeface="Times New Roman"/>
              <a:sym typeface="Times New Roman"/>
            </a:endParaRPr>
          </a:p>
          <a:p>
            <a:pPr marL="0" lvl="0" indent="0" algn="r" rtl="1">
              <a:lnSpc>
                <a:spcPct val="115000"/>
              </a:lnSpc>
              <a:spcBef>
                <a:spcPts val="1200"/>
              </a:spcBef>
              <a:spcAft>
                <a:spcPts val="0"/>
              </a:spcAft>
              <a:buNone/>
            </a:pPr>
            <a:r>
              <a:rPr lang="x-none" sz="1800">
                <a:solidFill>
                  <a:srgbClr val="FFFF00"/>
                </a:solidFill>
              </a:rPr>
              <a:t>אקורד</a:t>
            </a:r>
            <a:r>
              <a:rPr lang="x-none">
                <a:solidFill>
                  <a:srgbClr val="FFFF00"/>
                </a:solidFill>
              </a:rPr>
              <a:t>-</a:t>
            </a:r>
            <a:r>
              <a:rPr lang="x-none">
                <a:solidFill>
                  <a:srgbClr val="FFFFFF"/>
                </a:solidFill>
                <a:latin typeface="Times New Roman"/>
                <a:ea typeface="Times New Roman"/>
                <a:cs typeface="Times New Roman"/>
                <a:sym typeface="Times New Roman"/>
              </a:rPr>
              <a:t> accord – שלושה צלילים או יותר המנוגנים בעת ובעונה אחת. ( </a:t>
            </a:r>
            <a:r>
              <a:rPr lang="x-none" b="1">
                <a:solidFill>
                  <a:srgbClr val="FFFFFF"/>
                </a:solidFill>
                <a:latin typeface="Times New Roman"/>
                <a:ea typeface="Times New Roman"/>
                <a:cs typeface="Times New Roman"/>
                <a:sym typeface="Times New Roman"/>
              </a:rPr>
              <a:t>ac</a:t>
            </a:r>
            <a:r>
              <a:rPr lang="x-none">
                <a:solidFill>
                  <a:srgbClr val="FFFFFF"/>
                </a:solidFill>
                <a:latin typeface="Times New Roman"/>
                <a:ea typeface="Times New Roman"/>
                <a:cs typeface="Times New Roman"/>
                <a:sym typeface="Times New Roman"/>
              </a:rPr>
              <a:t> – פירושו ביוונית: "יחד" </a:t>
            </a:r>
            <a:r>
              <a:rPr lang="x-none" b="1">
                <a:solidFill>
                  <a:srgbClr val="FFFFFF"/>
                </a:solidFill>
                <a:latin typeface="Times New Roman"/>
                <a:ea typeface="Times New Roman"/>
                <a:cs typeface="Times New Roman"/>
                <a:sym typeface="Times New Roman"/>
              </a:rPr>
              <a:t>cord</a:t>
            </a:r>
            <a:r>
              <a:rPr lang="x-none">
                <a:solidFill>
                  <a:srgbClr val="FFFFFF"/>
                </a:solidFill>
                <a:latin typeface="Times New Roman"/>
                <a:ea typeface="Times New Roman"/>
                <a:cs typeface="Times New Roman"/>
                <a:sym typeface="Times New Roman"/>
              </a:rPr>
              <a:t> – פירושו ביוונית "מיתר").  השימוש באקורדים הוא בסיס ההרמוניה. קיימים מספר סוגי אקורדים:</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1200"/>
              </a:spcBef>
              <a:spcAft>
                <a:spcPts val="0"/>
              </a:spcAft>
              <a:buNone/>
            </a:pPr>
            <a:r>
              <a:rPr lang="x-none">
                <a:solidFill>
                  <a:srgbClr val="FFFFFF"/>
                </a:solidFill>
                <a:latin typeface="Times New Roman"/>
                <a:ea typeface="Times New Roman"/>
                <a:cs typeface="Times New Roman"/>
                <a:sym typeface="Times New Roman"/>
              </a:rPr>
              <a:t>אקורד משולש- בעל שלושה צלילים: היסודי, הטרצה, והקוינטה מעליו.</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אקורד רגיל </a:t>
            </a:r>
            <a:r>
              <a:rPr lang="x-none">
                <a:solidFill>
                  <a:srgbClr val="FFFFFF"/>
                </a:solidFill>
                <a:latin typeface="Times New Roman"/>
                <a:ea typeface="Times New Roman"/>
                <a:cs typeface="Times New Roman"/>
                <a:sym typeface="Times New Roman"/>
              </a:rPr>
              <a:t>– אקורד משולש שהקוינטה שלו זכה.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אקורד מז'ור</a:t>
            </a:r>
            <a:r>
              <a:rPr lang="x-none">
                <a:solidFill>
                  <a:srgbClr val="FFFFFF"/>
                </a:solidFill>
                <a:latin typeface="Times New Roman"/>
                <a:ea typeface="Times New Roman"/>
                <a:cs typeface="Times New Roman"/>
                <a:sym typeface="Times New Roman"/>
              </a:rPr>
              <a:t>י – טרצה גדולה שמעליה טרצה קטנה.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אקורד מינורי</a:t>
            </a:r>
            <a:r>
              <a:rPr lang="x-none">
                <a:solidFill>
                  <a:srgbClr val="FFFFFF"/>
                </a:solidFill>
                <a:latin typeface="Times New Roman"/>
                <a:ea typeface="Times New Roman"/>
                <a:cs typeface="Times New Roman"/>
                <a:sym typeface="Times New Roman"/>
              </a:rPr>
              <a:t>- טרצה קטנה שמעליה טרצה גדולה.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אקורד מוגדל</a:t>
            </a:r>
            <a:r>
              <a:rPr lang="x-none">
                <a:solidFill>
                  <a:srgbClr val="FFFFFF"/>
                </a:solidFill>
                <a:latin typeface="Times New Roman"/>
                <a:ea typeface="Times New Roman"/>
                <a:cs typeface="Times New Roman"/>
                <a:sym typeface="Times New Roman"/>
              </a:rPr>
              <a:t>- טרצה גדולה שמעליה טרצה גדולה.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אקורד מוקטן</a:t>
            </a:r>
            <a:r>
              <a:rPr lang="x-none">
                <a:solidFill>
                  <a:srgbClr val="FFFFFF"/>
                </a:solidFill>
                <a:latin typeface="Times New Roman"/>
                <a:ea typeface="Times New Roman"/>
                <a:cs typeface="Times New Roman"/>
                <a:sym typeface="Times New Roman"/>
              </a:rPr>
              <a:t>- טרצה קטנה שמעליה טרצה קטנה.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שמו של האקורד (נובע מצירוף של מספר צלילים ביחד) נקרא על פי הצליל הראשון עליו בנוי האקורד.</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לדוגמא : אקורד משולש דו מסומן  .C </a:t>
            </a:r>
            <a:r>
              <a:rPr lang="x-none" sz="1000">
                <a:solidFill>
                  <a:srgbClr val="FFFFFF"/>
                </a:solidFill>
                <a:latin typeface="Times New Roman"/>
                <a:ea typeface="Times New Roman"/>
                <a:cs typeface="Times New Roman"/>
                <a:sym typeface="Times New Roman"/>
              </a:rPr>
              <a:t>3/5</a:t>
            </a:r>
            <a:r>
              <a:rPr lang="x-none">
                <a:solidFill>
                  <a:srgbClr val="FFFFFF"/>
                </a:solidFill>
                <a:latin typeface="Times New Roman"/>
                <a:ea typeface="Times New Roman"/>
                <a:cs typeface="Times New Roman"/>
                <a:sym typeface="Times New Roman"/>
              </a:rPr>
              <a:t> אקורד משולש דו מז'ור  מסומן </a:t>
            </a:r>
            <a:r>
              <a:rPr lang="x-none" sz="1000">
                <a:solidFill>
                  <a:srgbClr val="FFFFFF"/>
                </a:solidFill>
                <a:latin typeface="Times New Roman"/>
                <a:ea typeface="Times New Roman"/>
                <a:cs typeface="Times New Roman"/>
                <a:sym typeface="Times New Roman"/>
              </a:rPr>
              <a:t>3/5</a:t>
            </a:r>
            <a:r>
              <a:rPr lang="x-none">
                <a:solidFill>
                  <a:srgbClr val="FFFFFF"/>
                </a:solidFill>
                <a:latin typeface="Times New Roman"/>
                <a:ea typeface="Times New Roman"/>
                <a:cs typeface="Times New Roman"/>
                <a:sym typeface="Times New Roman"/>
              </a:rPr>
              <a:t> C-major,</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אקורד משולש דו מינור מסומן 3/5 C-minor וכדומה…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1200"/>
              </a:spcAft>
              <a:buNone/>
            </a:pPr>
            <a:endParaRPr sz="1800" dirty="0">
              <a:solidFill>
                <a:srgbClr val="FFFFFF"/>
              </a:solidFill>
              <a:latin typeface="Times New Roman"/>
              <a:ea typeface="Times New Roman"/>
              <a:cs typeface="Times New Roman"/>
              <a:sym typeface="Times New Roman"/>
            </a:endParaRPr>
          </a:p>
        </p:txBody>
      </p:sp>
      <p:pic>
        <p:nvPicPr>
          <p:cNvPr id="1329" name="Google Shape;1329;p138"/>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39"/>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הגדרה</a:t>
            </a:r>
            <a:endParaRPr sz="2400" b="1" dirty="0">
              <a:solidFill>
                <a:srgbClr val="FFFF00"/>
              </a:solidFill>
              <a:latin typeface="Times New Roman"/>
              <a:ea typeface="Times New Roman"/>
              <a:cs typeface="Times New Roman"/>
              <a:sym typeface="Times New Roman"/>
            </a:endParaRPr>
          </a:p>
        </p:txBody>
      </p:sp>
      <p:sp>
        <p:nvSpPr>
          <p:cNvPr id="1335" name="Google Shape;1335;p13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36" name="Google Shape;1336;p139"/>
          <p:cNvSpPr txBox="1"/>
          <p:nvPr/>
        </p:nvSpPr>
        <p:spPr>
          <a:xfrm>
            <a:off x="1959425" y="1146850"/>
            <a:ext cx="6595200" cy="3722100"/>
          </a:xfrm>
          <a:prstGeom prst="rect">
            <a:avLst/>
          </a:prstGeom>
          <a:noFill/>
          <a:ln>
            <a:noFill/>
          </a:ln>
        </p:spPr>
        <p:txBody>
          <a:bodyPr spcFirstLastPara="1" wrap="square" lIns="91425" tIns="91425" rIns="91425" bIns="91425" anchor="ctr" anchorCtr="0">
            <a:noAutofit/>
          </a:bodyPr>
          <a:lstStyle/>
          <a:p>
            <a:pPr marL="0" lvl="0" indent="0"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algn="r" rtl="1">
              <a:lnSpc>
                <a:spcPct val="115000"/>
              </a:lnSpc>
              <a:spcBef>
                <a:spcPts val="1200"/>
              </a:spcBef>
              <a:spcAft>
                <a:spcPts val="0"/>
              </a:spcAft>
              <a:buNone/>
            </a:pPr>
            <a:r>
              <a:rPr lang="x-none" sz="1800">
                <a:solidFill>
                  <a:srgbClr val="FFFF00"/>
                </a:solidFill>
              </a:rPr>
              <a:t>אקורד משולש</a:t>
            </a:r>
            <a:r>
              <a:rPr lang="x-none" sz="1800">
                <a:solidFill>
                  <a:srgbClr val="FFFFFF"/>
                </a:solidFill>
                <a:latin typeface="Times New Roman"/>
                <a:ea typeface="Times New Roman"/>
                <a:cs typeface="Times New Roman"/>
                <a:sym typeface="Times New Roman"/>
              </a:rPr>
              <a:t>- אקורד משולש -שלושה צלילים המושמעים בעת ובעונה אחת</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שמות צלילי האקורד</a:t>
            </a:r>
            <a:r>
              <a:rPr lang="x-none" sz="1800" b="1">
                <a:solidFill>
                  <a:srgbClr val="FFFFFF"/>
                </a:solidFill>
                <a:latin typeface="Times New Roman"/>
                <a:ea typeface="Times New Roman"/>
                <a:cs typeface="Times New Roman"/>
                <a:sym typeface="Times New Roman"/>
              </a:rPr>
              <a:t>: צליל הטוניקה, צליל הטרצה צליל הקוינטה. </a:t>
            </a:r>
            <a:endParaRPr sz="1800" b="1" dirty="0">
              <a:solidFill>
                <a:srgbClr val="FFFFFF"/>
              </a:solidFill>
              <a:latin typeface="Times New Roman"/>
              <a:ea typeface="Times New Roman"/>
              <a:cs typeface="Times New Roman"/>
              <a:sym typeface="Times New Roman"/>
            </a:endParaRPr>
          </a:p>
          <a:p>
            <a:pPr marL="0" lvl="0" indent="0" algn="r" rtl="1">
              <a:lnSpc>
                <a:spcPct val="115000"/>
              </a:lnSpc>
              <a:spcBef>
                <a:spcPts val="1200"/>
              </a:spcBef>
              <a:spcAft>
                <a:spcPts val="0"/>
              </a:spcAft>
              <a:buNone/>
            </a:pPr>
            <a:r>
              <a:rPr lang="x-none" sz="1800">
                <a:solidFill>
                  <a:srgbClr val="FFFFFF"/>
                </a:solidFill>
                <a:latin typeface="Times New Roman"/>
                <a:ea typeface="Times New Roman"/>
                <a:cs typeface="Times New Roman"/>
                <a:sym typeface="Times New Roman"/>
              </a:rPr>
              <a:t>בסה"כ </a:t>
            </a:r>
            <a:r>
              <a:rPr lang="en-US" sz="1800" dirty="0" smtClean="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252 </a:t>
            </a:r>
            <a:r>
              <a:rPr lang="x-none" sz="1800" smtClean="0">
                <a:solidFill>
                  <a:srgbClr val="FFFFFF"/>
                </a:solidFill>
                <a:latin typeface="Times New Roman"/>
                <a:ea typeface="Times New Roman"/>
                <a:cs typeface="Times New Roman"/>
                <a:sym typeface="Times New Roman"/>
              </a:rPr>
              <a:t>אקורדים </a:t>
            </a:r>
            <a:r>
              <a:rPr lang="x-none" sz="1800">
                <a:solidFill>
                  <a:srgbClr val="FFFFFF"/>
                </a:solidFill>
                <a:latin typeface="Times New Roman"/>
                <a:ea typeface="Times New Roman"/>
                <a:cs typeface="Times New Roman"/>
                <a:sym typeface="Times New Roman"/>
              </a:rPr>
              <a:t>משולשים</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המורכבים מ:</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1200"/>
              </a:spcBef>
              <a:spcAft>
                <a:spcPts val="0"/>
              </a:spcAft>
              <a:buNone/>
            </a:pP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 7צלילי </a:t>
            </a:r>
            <a:r>
              <a:rPr lang="x-none" sz="1800">
                <a:solidFill>
                  <a:srgbClr val="FFFFFF"/>
                </a:solidFill>
                <a:latin typeface="Times New Roman"/>
                <a:ea typeface="Times New Roman"/>
                <a:cs typeface="Times New Roman"/>
                <a:sym typeface="Times New Roman"/>
              </a:rPr>
              <a:t>יסוד  כפול 3 סוגי צלילים: רגיל/דיאז/במול = 21</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21  כפול 4 סוגי סולמות: מז'ור/מינור/מוקטן/מוגדל    =  84</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84  כפול 3 סוגי אקורדים: יסודי/סקסט/קוורט     </a:t>
            </a: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 252 אקורדים משולשים</a:t>
            </a:r>
            <a:endParaRPr sz="18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lnSpc>
                <a:spcPct val="115000"/>
              </a:lnSpc>
              <a:spcBef>
                <a:spcPts val="1200"/>
              </a:spcBef>
              <a:spcAft>
                <a:spcPts val="1200"/>
              </a:spcAft>
              <a:buNone/>
            </a:pPr>
            <a:endParaRPr sz="1800" dirty="0">
              <a:solidFill>
                <a:srgbClr val="FFFFFF"/>
              </a:solidFill>
              <a:latin typeface="Times New Roman"/>
              <a:ea typeface="Times New Roman"/>
              <a:cs typeface="Times New Roman"/>
              <a:sym typeface="Times New Roman"/>
            </a:endParaRPr>
          </a:p>
        </p:txBody>
      </p:sp>
      <p:pic>
        <p:nvPicPr>
          <p:cNvPr id="1337" name="Google Shape;1337;p139"/>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38" name="Google Shape;1338;p139"/>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40"/>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משולש</a:t>
            </a:r>
            <a:endParaRPr sz="2400" b="1" dirty="0">
              <a:solidFill>
                <a:srgbClr val="FFFF00"/>
              </a:solidFill>
              <a:latin typeface="Times New Roman"/>
              <a:ea typeface="Times New Roman"/>
              <a:cs typeface="Times New Roman"/>
              <a:sym typeface="Times New Roman"/>
            </a:endParaRPr>
          </a:p>
        </p:txBody>
      </p:sp>
      <p:sp>
        <p:nvSpPr>
          <p:cNvPr id="1344" name="Google Shape;1344;p14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45" name="Google Shape;1345;p140"/>
          <p:cNvSpPr txBox="1"/>
          <p:nvPr/>
        </p:nvSpPr>
        <p:spPr>
          <a:xfrm>
            <a:off x="1959425" y="1146850"/>
            <a:ext cx="6595200" cy="3722100"/>
          </a:xfrm>
          <a:prstGeom prst="rect">
            <a:avLst/>
          </a:prstGeom>
          <a:noFill/>
          <a:ln>
            <a:noFill/>
          </a:ln>
        </p:spPr>
        <p:txBody>
          <a:bodyPr spcFirstLastPara="1" wrap="square" lIns="91425" tIns="91425" rIns="91425" bIns="91425" anchor="ctr" anchorCtr="0">
            <a:noAutofit/>
          </a:bodyPr>
          <a:lstStyle/>
          <a:p>
            <a:pPr marL="0" lvl="0" indent="0" rtl="1">
              <a:lnSpc>
                <a:spcPct val="115000"/>
              </a:lnSpc>
              <a:spcBef>
                <a:spcPts val="0"/>
              </a:spcBef>
              <a:spcAft>
                <a:spcPts val="0"/>
              </a:spcAft>
              <a:buNone/>
            </a:pPr>
            <a:endParaRPr sz="1800" u="sng"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1200"/>
              </a:spcBef>
              <a:spcAft>
                <a:spcPts val="0"/>
              </a:spcAft>
              <a:buNone/>
            </a:pPr>
            <a:r>
              <a:rPr lang="x-none" b="1">
                <a:solidFill>
                  <a:srgbClr val="FFFF00"/>
                </a:solidFill>
              </a:rPr>
              <a:t>אקורד משולש</a:t>
            </a:r>
            <a:r>
              <a:rPr lang="x-none">
                <a:solidFill>
                  <a:srgbClr val="FFFFFF"/>
                </a:solidFill>
                <a:latin typeface="Times New Roman"/>
                <a:ea typeface="Times New Roman"/>
                <a:cs typeface="Times New Roman"/>
                <a:sym typeface="Times New Roman"/>
              </a:rPr>
              <a:t> – מכיל 3 צלילים: טוניקה, טרצה, קוינטה.</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והוא צירוף של 2 טרצות סמוכות: קיומן של שני סוגי טרצה </a:t>
            </a:r>
            <a:r>
              <a:rPr lang="x-none" smtClean="0">
                <a:solidFill>
                  <a:srgbClr val="FFFFFF"/>
                </a:solidFill>
                <a:latin typeface="Times New Roman"/>
                <a:ea typeface="Times New Roman"/>
                <a:cs typeface="Times New Roman"/>
                <a:sym typeface="Times New Roman"/>
              </a:rPr>
              <a:t>גדולה וקטנה </a:t>
            </a:r>
            <a:r>
              <a:rPr lang="x-none">
                <a:solidFill>
                  <a:srgbClr val="FFFFFF"/>
                </a:solidFill>
                <a:latin typeface="Times New Roman"/>
                <a:ea typeface="Times New Roman"/>
                <a:cs typeface="Times New Roman"/>
                <a:sym typeface="Times New Roman"/>
              </a:rPr>
              <a:t>מאפשר ארבעה סוגי אקורד משולש:</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he-IL" dirty="0" smtClean="0">
                <a:solidFill>
                  <a:srgbClr val="FFFFFF"/>
                </a:solidFill>
                <a:latin typeface="Times New Roman"/>
                <a:ea typeface="Times New Roman"/>
                <a:cs typeface="Times New Roman"/>
                <a:sym typeface="Times New Roman"/>
              </a:rPr>
              <a:t> </a:t>
            </a:r>
            <a:r>
              <a:rPr lang="x-none" smtClean="0">
                <a:solidFill>
                  <a:srgbClr val="FFFF00"/>
                </a:solidFill>
                <a:latin typeface="Times New Roman"/>
                <a:ea typeface="Times New Roman"/>
                <a:cs typeface="Times New Roman"/>
                <a:sym typeface="Times New Roman"/>
              </a:rPr>
              <a:t>מז'ור </a:t>
            </a:r>
            <a:r>
              <a:rPr lang="x-none">
                <a:solidFill>
                  <a:srgbClr val="FFFFFF"/>
                </a:solidFill>
                <a:latin typeface="Times New Roman"/>
                <a:ea typeface="Times New Roman"/>
                <a:cs typeface="Times New Roman"/>
                <a:sym typeface="Times New Roman"/>
              </a:rPr>
              <a:t>–  מכיל 3 צלילים : צליל הטוניקה מעליו שתי טרצות הראשונה גדולה והשניה קטנה.</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מינור</a:t>
            </a:r>
            <a:r>
              <a:rPr lang="x-none">
                <a:solidFill>
                  <a:srgbClr val="FFFFFF"/>
                </a:solidFill>
                <a:latin typeface="Times New Roman"/>
                <a:ea typeface="Times New Roman"/>
                <a:cs typeface="Times New Roman"/>
                <a:sym typeface="Times New Roman"/>
              </a:rPr>
              <a:t> –  מכיל 3 צלילים : צליל הטוניקה מעליו שתי טרצות הראשונה קטנה והשניה גדולה.</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מוגדל</a:t>
            </a:r>
            <a:r>
              <a:rPr lang="x-none">
                <a:solidFill>
                  <a:srgbClr val="FFFFFF"/>
                </a:solidFill>
                <a:latin typeface="Times New Roman"/>
                <a:ea typeface="Times New Roman"/>
                <a:cs typeface="Times New Roman"/>
                <a:sym typeface="Times New Roman"/>
              </a:rPr>
              <a:t> –  מכיל 3 צלילים : צליל הטוניקה מעליו שתי טרצות הראשונה גדולה והשניה גדולה.</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מוקטן</a:t>
            </a:r>
            <a:r>
              <a:rPr lang="x-none">
                <a:solidFill>
                  <a:srgbClr val="FFFFFF"/>
                </a:solidFill>
                <a:latin typeface="Times New Roman"/>
                <a:ea typeface="Times New Roman"/>
                <a:cs typeface="Times New Roman"/>
                <a:sym typeface="Times New Roman"/>
              </a:rPr>
              <a:t> –  מכיל 3 צלילים : צליל הטוניקה מעליו שתי טרצות הראשונה קטנה והשניה קטנה.</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הערה: אקורד -  הנו צירוף של 3 צלילים ויותר המופיעים בזמן אחד. </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אם הצלילים מופיעים בזה אחר זה (במצב מלודי) האקורד יקרא  "אקורד שבור"</a:t>
            </a:r>
            <a:endParaRPr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b="1" u="sng" dirty="0">
              <a:solidFill>
                <a:srgbClr val="FFFFFF"/>
              </a:solidFill>
              <a:latin typeface="Times New Roman"/>
              <a:ea typeface="Times New Roman"/>
              <a:cs typeface="Times New Roman"/>
              <a:sym typeface="Times New Roman"/>
            </a:endParaRPr>
          </a:p>
          <a:p>
            <a:pPr marL="0" lvl="0" indent="0" rtl="1">
              <a:lnSpc>
                <a:spcPct val="115000"/>
              </a:lnSpc>
              <a:spcBef>
                <a:spcPts val="1200"/>
              </a:spcBef>
              <a:spcAft>
                <a:spcPts val="1200"/>
              </a:spcAft>
              <a:buNone/>
            </a:pPr>
            <a:endParaRPr sz="1800" dirty="0">
              <a:solidFill>
                <a:srgbClr val="FFFFFF"/>
              </a:solidFill>
              <a:latin typeface="Times New Roman"/>
              <a:ea typeface="Times New Roman"/>
              <a:cs typeface="Times New Roman"/>
              <a:sym typeface="Times New Roman"/>
            </a:endParaRPr>
          </a:p>
        </p:txBody>
      </p:sp>
      <p:pic>
        <p:nvPicPr>
          <p:cNvPr id="1346" name="Google Shape;1346;p140"/>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47" name="Google Shape;1347;p140"/>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ctrTitle"/>
          </p:nvPr>
        </p:nvSpPr>
        <p:spPr>
          <a:xfrm>
            <a:off x="2543176" y="439375"/>
            <a:ext cx="4129088" cy="631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endParaRPr sz="3000" b="1" dirty="0">
              <a:solidFill>
                <a:srgbClr val="FFFF00"/>
              </a:solidFill>
              <a:latin typeface="Times New Roman"/>
              <a:ea typeface="Times New Roman"/>
              <a:cs typeface="Times New Roman"/>
              <a:sym typeface="Times New Roman"/>
            </a:endParaRPr>
          </a:p>
          <a:p>
            <a:pPr marL="0" lvl="0" indent="0" rtl="1">
              <a:spcBef>
                <a:spcPts val="0"/>
              </a:spcBef>
              <a:spcAft>
                <a:spcPts val="0"/>
              </a:spcAft>
              <a:buNone/>
            </a:pPr>
            <a:endParaRPr sz="3000" b="1" dirty="0">
              <a:solidFill>
                <a:srgbClr val="FFFF00"/>
              </a:solidFill>
              <a:latin typeface="Times New Roman"/>
              <a:ea typeface="Times New Roman"/>
              <a:cs typeface="Times New Roman"/>
              <a:sym typeface="Times New Roman"/>
            </a:endParaRPr>
          </a:p>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endParaRPr sz="3000" b="1" dirty="0">
              <a:solidFill>
                <a:srgbClr val="FFFF00"/>
              </a:solidFill>
              <a:latin typeface="Times New Roman"/>
              <a:ea typeface="Times New Roman"/>
              <a:cs typeface="Times New Roman"/>
              <a:sym typeface="Times New Roman"/>
            </a:endParaRPr>
          </a:p>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מפתח </a:t>
            </a:r>
            <a:r>
              <a:rPr lang="x-none" sz="2400" b="1">
                <a:solidFill>
                  <a:srgbClr val="FFFF00"/>
                </a:solidFill>
                <a:latin typeface="Arial" pitchFamily="34" charset="0"/>
                <a:ea typeface="Times New Roman"/>
                <a:cs typeface="Arial" pitchFamily="34" charset="0"/>
                <a:sym typeface="Times New Roman"/>
              </a:rPr>
              <a:t>סול</a:t>
            </a:r>
            <a:r>
              <a:rPr lang="x-none" sz="2400" b="1">
                <a:solidFill>
                  <a:srgbClr val="FFFFFF"/>
                </a:solidFill>
                <a:latin typeface="Arial" pitchFamily="34" charset="0"/>
                <a:ea typeface="David"/>
                <a:cs typeface="Arial" pitchFamily="34" charset="0"/>
                <a:sym typeface="David"/>
              </a:rPr>
              <a:t> </a:t>
            </a:r>
            <a:endParaRPr sz="2400" b="1" dirty="0">
              <a:solidFill>
                <a:srgbClr val="FFFFFF"/>
              </a:solidFill>
              <a:latin typeface="Arial" pitchFamily="34" charset="0"/>
              <a:ea typeface="David"/>
              <a:cs typeface="Arial" pitchFamily="34" charset="0"/>
              <a:sym typeface="David"/>
            </a:endParaRPr>
          </a:p>
        </p:txBody>
      </p:sp>
      <p:sp>
        <p:nvSpPr>
          <p:cNvPr id="176" name="Google Shape;176;p23"/>
          <p:cNvSpPr txBox="1">
            <a:spLocks noGrp="1"/>
          </p:cNvSpPr>
          <p:nvPr>
            <p:ph type="subTitle" idx="1"/>
          </p:nvPr>
        </p:nvSpPr>
        <p:spPr>
          <a:xfrm>
            <a:off x="628800" y="1393200"/>
            <a:ext cx="7925700" cy="3546900"/>
          </a:xfrm>
          <a:prstGeom prst="rect">
            <a:avLst/>
          </a:prstGeom>
        </p:spPr>
        <p:txBody>
          <a:bodyPr spcFirstLastPara="1" wrap="square" lIns="91425" tIns="91425" rIns="91425" bIns="91425" anchor="t" anchorCtr="0">
            <a:noAutofit/>
          </a:bodyPr>
          <a:lstStyle/>
          <a:p>
            <a:pPr marL="0" marR="114300" lvl="0" indent="0" algn="r" rtl="1">
              <a:lnSpc>
                <a:spcPct val="115000"/>
              </a:lnSpc>
              <a:spcBef>
                <a:spcPts val="1800"/>
              </a:spcBef>
              <a:spcAft>
                <a:spcPts val="0"/>
              </a:spcAft>
              <a:buNone/>
            </a:pPr>
            <a:r>
              <a:rPr lang="x-none" sz="1600">
                <a:solidFill>
                  <a:srgbClr val="FFFFFF"/>
                </a:solidFill>
                <a:latin typeface="Arial" pitchFamily="34" charset="0"/>
                <a:ea typeface="Times New Roman"/>
                <a:cs typeface="Arial" pitchFamily="34" charset="0"/>
                <a:sym typeface="Times New Roman"/>
              </a:rPr>
              <a:t>ב</a:t>
            </a:r>
            <a:r>
              <a:rPr lang="x-none" sz="1600" u="sng">
                <a:solidFill>
                  <a:srgbClr val="FFFFFF"/>
                </a:solidFill>
                <a:latin typeface="Arial" pitchFamily="34" charset="0"/>
                <a:ea typeface="Times New Roman"/>
                <a:cs typeface="Arial" pitchFamily="34" charset="0"/>
                <a:sym typeface="Times New Roman"/>
                <a:hlinkClick r:id="rId3"/>
              </a:rPr>
              <a:t>מוזיקה</a:t>
            </a:r>
            <a:r>
              <a:rPr lang="x-none" sz="1600">
                <a:solidFill>
                  <a:srgbClr val="FFFFFF"/>
                </a:solidFill>
                <a:latin typeface="Arial" pitchFamily="34" charset="0"/>
                <a:ea typeface="Times New Roman"/>
                <a:cs typeface="Arial" pitchFamily="34" charset="0"/>
                <a:sym typeface="Times New Roman"/>
              </a:rPr>
              <a:t>, </a:t>
            </a:r>
            <a:r>
              <a:rPr lang="x-none" sz="1600" b="1">
                <a:solidFill>
                  <a:srgbClr val="FFFF00"/>
                </a:solidFill>
                <a:latin typeface="Arial" pitchFamily="34" charset="0"/>
                <a:ea typeface="Arial"/>
                <a:cs typeface="Arial" pitchFamily="34" charset="0"/>
                <a:sym typeface="Arial"/>
              </a:rPr>
              <a:t>מפתח סול</a:t>
            </a:r>
            <a:r>
              <a:rPr lang="x-none" sz="1600">
                <a:solidFill>
                  <a:srgbClr val="FFFFFF"/>
                </a:solidFill>
                <a:latin typeface="Arial" pitchFamily="34" charset="0"/>
                <a:ea typeface="Times New Roman"/>
                <a:cs typeface="Arial" pitchFamily="34" charset="0"/>
                <a:sym typeface="Times New Roman"/>
              </a:rPr>
              <a:t> הוא סימון ב</a:t>
            </a:r>
            <a:r>
              <a:rPr lang="x-none" sz="1600" u="sng">
                <a:solidFill>
                  <a:srgbClr val="FFFFFF"/>
                </a:solidFill>
                <a:latin typeface="Arial" pitchFamily="34" charset="0"/>
                <a:ea typeface="Times New Roman"/>
                <a:cs typeface="Arial" pitchFamily="34" charset="0"/>
                <a:sym typeface="Times New Roman"/>
                <a:hlinkClick r:id="rId4"/>
              </a:rPr>
              <a:t>תווים</a:t>
            </a:r>
            <a:r>
              <a:rPr lang="x-none" sz="1600">
                <a:solidFill>
                  <a:srgbClr val="FFFFFF"/>
                </a:solidFill>
                <a:latin typeface="Arial" pitchFamily="34" charset="0"/>
                <a:ea typeface="Times New Roman"/>
                <a:cs typeface="Arial" pitchFamily="34" charset="0"/>
                <a:sym typeface="Times New Roman"/>
              </a:rPr>
              <a:t>, שאומר למבצע </a:t>
            </a:r>
            <a:r>
              <a:rPr lang="x-none" sz="1600" smtClean="0">
                <a:solidFill>
                  <a:srgbClr val="FFFFFF"/>
                </a:solidFill>
                <a:latin typeface="Arial" pitchFamily="34" charset="0"/>
                <a:ea typeface="Times New Roman"/>
                <a:cs typeface="Arial" pitchFamily="34" charset="0"/>
                <a:sym typeface="Times New Roman"/>
              </a:rPr>
              <a:t>זמר </a:t>
            </a:r>
            <a:r>
              <a:rPr lang="x-none" sz="1600">
                <a:solidFill>
                  <a:srgbClr val="FFFFFF"/>
                </a:solidFill>
                <a:latin typeface="Arial" pitchFamily="34" charset="0"/>
                <a:ea typeface="Times New Roman"/>
                <a:cs typeface="Arial" pitchFamily="34" charset="0"/>
                <a:sym typeface="Times New Roman"/>
              </a:rPr>
              <a:t>או </a:t>
            </a:r>
            <a:r>
              <a:rPr lang="x-none" sz="1600" smtClean="0">
                <a:solidFill>
                  <a:srgbClr val="FFFFFF"/>
                </a:solidFill>
                <a:latin typeface="Arial" pitchFamily="34" charset="0"/>
                <a:ea typeface="Times New Roman"/>
                <a:cs typeface="Arial" pitchFamily="34" charset="0"/>
                <a:sym typeface="Times New Roman"/>
              </a:rPr>
              <a:t>נגן </a:t>
            </a:r>
            <a:r>
              <a:rPr lang="x-none" sz="1600">
                <a:solidFill>
                  <a:srgbClr val="FFFFFF"/>
                </a:solidFill>
                <a:latin typeface="Arial" pitchFamily="34" charset="0"/>
                <a:ea typeface="Times New Roman"/>
                <a:cs typeface="Arial" pitchFamily="34" charset="0"/>
                <a:sym typeface="Times New Roman"/>
              </a:rPr>
              <a:t>באיזה גובה יש לנגן או לשיר את התווים הרשומים על ה-</a:t>
            </a:r>
            <a:r>
              <a:rPr lang="x-none" sz="1600" u="sng">
                <a:solidFill>
                  <a:srgbClr val="FFFFFF"/>
                </a:solidFill>
                <a:latin typeface="Arial" pitchFamily="34" charset="0"/>
                <a:ea typeface="Times New Roman"/>
                <a:cs typeface="Arial" pitchFamily="34" charset="0"/>
                <a:sym typeface="Times New Roman"/>
                <a:hlinkClick r:id="rId5"/>
              </a:rPr>
              <a:t>מָחְמוֹשֶת</a:t>
            </a:r>
            <a:r>
              <a:rPr lang="x-none" sz="1600">
                <a:solidFill>
                  <a:srgbClr val="FFFFFF"/>
                </a:solidFill>
                <a:latin typeface="Arial" pitchFamily="34" charset="0"/>
                <a:ea typeface="Times New Roman"/>
                <a:cs typeface="Arial" pitchFamily="34" charset="0"/>
                <a:sym typeface="Times New Roman"/>
              </a:rPr>
              <a:t>. מפתח סול הוא המפתח הגבוה ביותר שקיים במוזיקה. במפתח סול, התו</a:t>
            </a:r>
            <a:r>
              <a:rPr lang="x-none" sz="1600">
                <a:solidFill>
                  <a:srgbClr val="FFFFFF"/>
                </a:solidFill>
                <a:uFill>
                  <a:noFill/>
                </a:uFill>
                <a:latin typeface="Arial" pitchFamily="34" charset="0"/>
                <a:ea typeface="Times New Roman"/>
                <a:cs typeface="Arial" pitchFamily="34" charset="0"/>
                <a:sym typeface="Times New Roman"/>
                <a:hlinkClick r:id="rId6"/>
              </a:rPr>
              <a:t> </a:t>
            </a:r>
            <a:r>
              <a:rPr lang="x-none" sz="1600" u="sng">
                <a:solidFill>
                  <a:srgbClr val="FFFFFF"/>
                </a:solidFill>
                <a:latin typeface="Arial" pitchFamily="34" charset="0"/>
                <a:ea typeface="Times New Roman"/>
                <a:cs typeface="Arial" pitchFamily="34" charset="0"/>
                <a:sym typeface="Times New Roman"/>
                <a:hlinkClick r:id="rId6"/>
              </a:rPr>
              <a:t>סול</a:t>
            </a:r>
            <a:r>
              <a:rPr lang="x-none" sz="1600">
                <a:solidFill>
                  <a:srgbClr val="FFFFFF"/>
                </a:solidFill>
                <a:latin typeface="Arial" pitchFamily="34" charset="0"/>
                <a:ea typeface="Times New Roman"/>
                <a:cs typeface="Arial" pitchFamily="34" charset="0"/>
                <a:sym typeface="Times New Roman"/>
              </a:rPr>
              <a:t> מסומן במפתח היכן שהעיגול האמצעי </a:t>
            </a:r>
            <a:r>
              <a:rPr lang="x-none" sz="1600" smtClean="0">
                <a:solidFill>
                  <a:srgbClr val="FFFFFF"/>
                </a:solidFill>
                <a:latin typeface="Arial" pitchFamily="34" charset="0"/>
                <a:ea typeface="Times New Roman"/>
                <a:cs typeface="Arial" pitchFamily="34" charset="0"/>
                <a:sym typeface="Times New Roman"/>
              </a:rPr>
              <a:t>מזכיר </a:t>
            </a:r>
            <a:r>
              <a:rPr lang="x-none" sz="1600">
                <a:solidFill>
                  <a:srgbClr val="FFFFFF"/>
                </a:solidFill>
                <a:latin typeface="Arial" pitchFamily="34" charset="0"/>
                <a:ea typeface="Times New Roman"/>
                <a:cs typeface="Arial" pitchFamily="34" charset="0"/>
                <a:sym typeface="Times New Roman"/>
              </a:rPr>
              <a:t>צורת "</a:t>
            </a:r>
            <a:r>
              <a:rPr lang="x-none" sz="1600" smtClean="0">
                <a:solidFill>
                  <a:srgbClr val="FFFFFF"/>
                </a:solidFill>
                <a:latin typeface="Arial" pitchFamily="34" charset="0"/>
                <a:ea typeface="Times New Roman"/>
                <a:cs typeface="Arial" pitchFamily="34" charset="0"/>
                <a:sym typeface="Times New Roman"/>
              </a:rPr>
              <a:t>שבלול” </a:t>
            </a:r>
            <a:r>
              <a:rPr lang="he-IL" sz="1600" dirty="0" smtClean="0">
                <a:solidFill>
                  <a:srgbClr val="FFFFFF"/>
                </a:solidFill>
                <a:latin typeface="Arial" pitchFamily="34" charset="0"/>
                <a:ea typeface="Times New Roman"/>
                <a:cs typeface="Arial" pitchFamily="34" charset="0"/>
                <a:sym typeface="Times New Roman"/>
              </a:rPr>
              <a:t>מ</a:t>
            </a:r>
            <a:r>
              <a:rPr lang="x-none" sz="1600" smtClean="0">
                <a:solidFill>
                  <a:srgbClr val="FFFFFF"/>
                </a:solidFill>
                <a:latin typeface="Arial" pitchFamily="34" charset="0"/>
                <a:ea typeface="Times New Roman"/>
                <a:cs typeface="Arial" pitchFamily="34" charset="0"/>
                <a:sym typeface="Times New Roman"/>
              </a:rPr>
              <a:t>מוקם</a:t>
            </a:r>
            <a:r>
              <a:rPr lang="x-none" sz="1600">
                <a:solidFill>
                  <a:srgbClr val="FFFFFF"/>
                </a:solidFill>
                <a:latin typeface="Arial" pitchFamily="34" charset="0"/>
                <a:ea typeface="Times New Roman"/>
                <a:cs typeface="Arial" pitchFamily="34" charset="0"/>
                <a:sym typeface="Times New Roman"/>
              </a:rPr>
              <a:t>.</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1800"/>
              </a:spcBef>
              <a:spcAft>
                <a:spcPts val="0"/>
              </a:spcAft>
              <a:buNone/>
            </a:pPr>
            <a:r>
              <a:rPr lang="x-none" sz="1600" smtClean="0">
                <a:solidFill>
                  <a:srgbClr val="FFFFFF"/>
                </a:solidFill>
                <a:latin typeface="Arial" pitchFamily="34" charset="0"/>
                <a:ea typeface="Times New Roman"/>
                <a:cs typeface="Arial" pitchFamily="34" charset="0"/>
                <a:sym typeface="Times New Roman"/>
              </a:rPr>
              <a:t>במפתח </a:t>
            </a:r>
            <a:r>
              <a:rPr lang="x-none" sz="1600">
                <a:solidFill>
                  <a:srgbClr val="FFFFFF"/>
                </a:solidFill>
                <a:latin typeface="Arial" pitchFamily="34" charset="0"/>
                <a:ea typeface="Times New Roman"/>
                <a:cs typeface="Arial" pitchFamily="34" charset="0"/>
                <a:sym typeface="Times New Roman"/>
              </a:rPr>
              <a:t>סול משתמשים לסימון צלילים גבוהים לזמרי סופרן אלט. מפתח סול הוא המפתח הפופולרי ביותר שקיים, משתמשים בו אף לכלים מוזיקליים בעלי מנעד גבוה , ומשום שמספר הכלים הגבוהים גדול יחסית, כך גם יותר כלים משתמשים במפתח סול.</a:t>
            </a:r>
            <a:endParaRPr sz="1600"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400"/>
              </a:spcBef>
              <a:spcAft>
                <a:spcPts val="0"/>
              </a:spcAft>
              <a:buNone/>
            </a:pPr>
            <a:r>
              <a:rPr lang="x-none" sz="1600" b="1">
                <a:solidFill>
                  <a:srgbClr val="FFFFFF"/>
                </a:solidFill>
                <a:latin typeface="Arial" pitchFamily="34" charset="0"/>
                <a:ea typeface="Times New Roman"/>
                <a:cs typeface="Arial" pitchFamily="34" charset="0"/>
                <a:sym typeface="Times New Roman"/>
              </a:rPr>
              <a:t>מפתח סול</a:t>
            </a:r>
            <a:r>
              <a:rPr lang="x-none" sz="1600">
                <a:solidFill>
                  <a:srgbClr val="FFFFFF"/>
                </a:solidFill>
                <a:latin typeface="Arial" pitchFamily="34" charset="0"/>
                <a:ea typeface="Times New Roman"/>
                <a:cs typeface="Arial" pitchFamily="34" charset="0"/>
                <a:sym typeface="Times New Roman"/>
              </a:rPr>
              <a:t> מציין למעשה את גובה </a:t>
            </a:r>
            <a:r>
              <a:rPr lang="x-none" sz="1600" b="1">
                <a:solidFill>
                  <a:srgbClr val="FFFFFF"/>
                </a:solidFill>
                <a:latin typeface="Arial" pitchFamily="34" charset="0"/>
                <a:ea typeface="Times New Roman"/>
                <a:cs typeface="Arial" pitchFamily="34" charset="0"/>
                <a:sym typeface="Times New Roman"/>
              </a:rPr>
              <a:t>הצליל </a:t>
            </a:r>
            <a:r>
              <a:rPr lang="x-none" sz="1600" b="1" smtClean="0">
                <a:solidFill>
                  <a:srgbClr val="FFFFFF"/>
                </a:solidFill>
                <a:latin typeface="Arial" pitchFamily="34" charset="0"/>
                <a:ea typeface="Times New Roman"/>
                <a:cs typeface="Arial" pitchFamily="34" charset="0"/>
                <a:sym typeface="Times New Roman"/>
              </a:rPr>
              <a:t>G</a:t>
            </a:r>
            <a:r>
              <a:rPr lang="x-none" sz="1600" smtClean="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באוקטבה </a:t>
            </a:r>
            <a:r>
              <a:rPr lang="x-none" sz="1600">
                <a:solidFill>
                  <a:srgbClr val="FFFFFF"/>
                </a:solidFill>
                <a:latin typeface="Arial" pitchFamily="34" charset="0"/>
                <a:ea typeface="Times New Roman"/>
                <a:cs typeface="Arial" pitchFamily="34" charset="0"/>
                <a:sym typeface="Times New Roman"/>
              </a:rPr>
              <a:t>הראשונה.</a:t>
            </a:r>
            <a:endParaRPr sz="1600" dirty="0">
              <a:solidFill>
                <a:srgbClr val="FFFFFF"/>
              </a:solidFill>
              <a:latin typeface="Arial" pitchFamily="34" charset="0"/>
              <a:ea typeface="Times New Roman"/>
              <a:cs typeface="Arial" pitchFamily="34" charset="0"/>
              <a:sym typeface="Times New Roman"/>
            </a:endParaRPr>
          </a:p>
          <a:p>
            <a:pPr marL="0" lvl="0" indent="0" rtl="1">
              <a:lnSpc>
                <a:spcPct val="115000"/>
              </a:lnSpc>
              <a:spcBef>
                <a:spcPts val="0"/>
              </a:spcBef>
              <a:spcAft>
                <a:spcPts val="0"/>
              </a:spcAft>
              <a:buNone/>
            </a:pPr>
            <a:r>
              <a:rPr lang="x-none" sz="1600">
                <a:solidFill>
                  <a:srgbClr val="FFFFFF"/>
                </a:solidFill>
                <a:latin typeface="Arial" pitchFamily="34" charset="0"/>
                <a:ea typeface="David"/>
                <a:cs typeface="Arial" pitchFamily="34" charset="0"/>
                <a:sym typeface="David"/>
              </a:rPr>
              <a:t>  </a:t>
            </a:r>
            <a:r>
              <a:rPr lang="x-none">
                <a:solidFill>
                  <a:srgbClr val="FFFFFF"/>
                </a:solidFill>
                <a:latin typeface="David"/>
                <a:ea typeface="David"/>
                <a:cs typeface="David"/>
                <a:sym typeface="David"/>
              </a:rPr>
              <a:t> </a:t>
            </a:r>
            <a:endParaRPr dirty="0">
              <a:solidFill>
                <a:srgbClr val="FFFFFF"/>
              </a:solidFill>
              <a:latin typeface="David"/>
              <a:ea typeface="David"/>
              <a:cs typeface="David"/>
              <a:sym typeface="David"/>
            </a:endParaRPr>
          </a:p>
        </p:txBody>
      </p:sp>
      <p:sp>
        <p:nvSpPr>
          <p:cNvPr id="177" name="Google Shape;177;p2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78" name="Google Shape;178;p23"/>
          <p:cNvPicPr preferRelativeResize="0"/>
          <p:nvPr/>
        </p:nvPicPr>
        <p:blipFill>
          <a:blip r:embed="rId7">
            <a:alphaModFix/>
          </a:blip>
          <a:stretch>
            <a:fillRect/>
          </a:stretch>
        </p:blipFill>
        <p:spPr>
          <a:xfrm>
            <a:off x="2761003" y="274687"/>
            <a:ext cx="831275" cy="989450"/>
          </a:xfrm>
          <a:prstGeom prst="rect">
            <a:avLst/>
          </a:prstGeom>
          <a:noFill/>
          <a:ln>
            <a:noFill/>
          </a:ln>
        </p:spPr>
      </p:pic>
      <p:pic>
        <p:nvPicPr>
          <p:cNvPr id="179" name="Google Shape;179;p23"/>
          <p:cNvPicPr preferRelativeResize="0"/>
          <p:nvPr/>
        </p:nvPicPr>
        <p:blipFill>
          <a:blip r:embed="rId8">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4 </a:t>
            </a:r>
            <a:r>
              <a:rPr lang="x-none" sz="3000" b="1" smtClean="0">
                <a:solidFill>
                  <a:srgbClr val="FFFF00"/>
                </a:solidFill>
                <a:latin typeface="Times New Roman"/>
                <a:ea typeface="Times New Roman"/>
                <a:cs typeface="Times New Roman"/>
                <a:sym typeface="Times New Roman"/>
              </a:rPr>
              <a:t>אקורד </a:t>
            </a:r>
            <a:r>
              <a:rPr lang="x-none" sz="3000" b="1">
                <a:solidFill>
                  <a:srgbClr val="FFFF00"/>
                </a:solidFill>
                <a:latin typeface="Times New Roman"/>
                <a:ea typeface="Times New Roman"/>
                <a:cs typeface="Times New Roman"/>
                <a:sym typeface="Times New Roman"/>
              </a:rPr>
              <a:t>משולש</a:t>
            </a:r>
            <a:endParaRPr sz="3000" b="1" dirty="0">
              <a:solidFill>
                <a:srgbClr val="FFFF00"/>
              </a:solidFill>
              <a:latin typeface="Times New Roman"/>
              <a:ea typeface="Times New Roman"/>
              <a:cs typeface="Times New Roman"/>
              <a:sym typeface="Times New Roman"/>
            </a:endParaRPr>
          </a:p>
        </p:txBody>
      </p:sp>
      <p:sp>
        <p:nvSpPr>
          <p:cNvPr id="1353" name="Google Shape;1353;p14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54" name="Google Shape;1354;p141"/>
          <p:cNvSpPr txBox="1"/>
          <p:nvPr/>
        </p:nvSpPr>
        <p:spPr>
          <a:xfrm>
            <a:off x="1393400" y="1589314"/>
            <a:ext cx="6385096" cy="1251422"/>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he-IL" b="1" dirty="0" smtClean="0">
                <a:solidFill>
                  <a:srgbClr val="FFFF00"/>
                </a:solidFill>
              </a:rPr>
              <a:t>                        </a:t>
            </a: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rtl="1"/>
            <a:endParaRPr lang="he-IL" dirty="0" smtClean="0">
              <a:solidFill>
                <a:schemeClr val="bg1"/>
              </a:solidFill>
            </a:endParaRPr>
          </a:p>
          <a:p>
            <a:pPr rtl="1"/>
            <a:endParaRPr lang="he-IL" dirty="0" smtClean="0">
              <a:solidFill>
                <a:schemeClr val="bg1"/>
              </a:solidFill>
            </a:endParaRPr>
          </a:p>
          <a:p>
            <a:pPr algn="r" rtl="1"/>
            <a:r>
              <a:rPr lang="he-IL" b="1" dirty="0" smtClean="0">
                <a:solidFill>
                  <a:srgbClr val="FF0000"/>
                </a:solidFill>
              </a:rPr>
              <a:t>אקורד משולש רגיל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לדוגמא- דו מז'ור </a:t>
            </a:r>
            <a:r>
              <a:rPr lang="he-IL" b="1" dirty="0" smtClean="0">
                <a:solidFill>
                  <a:schemeClr val="bg1"/>
                </a:solidFill>
              </a:rPr>
              <a:t>משולש רגיל</a:t>
            </a:r>
            <a:endParaRPr lang="en-US" dirty="0" smtClean="0">
              <a:solidFill>
                <a:schemeClr val="bg1"/>
              </a:solidFill>
            </a:endParaRPr>
          </a:p>
          <a:p>
            <a:pPr lvl="0" algn="r" rtl="1"/>
            <a:r>
              <a:rPr lang="he-IL" dirty="0" smtClean="0">
                <a:solidFill>
                  <a:schemeClr val="bg1"/>
                </a:solidFill>
              </a:rPr>
              <a:t>2.     </a:t>
            </a:r>
            <a:r>
              <a:rPr lang="he-IL" dirty="0" smtClean="0">
                <a:solidFill>
                  <a:srgbClr val="FFFF00"/>
                </a:solidFill>
              </a:rPr>
              <a:t>סימן האקורד- </a:t>
            </a:r>
            <a:r>
              <a:rPr lang="he-IL" b="1" dirty="0" smtClean="0">
                <a:solidFill>
                  <a:schemeClr val="bg1"/>
                </a:solidFill>
              </a:rPr>
              <a:t>5/3</a:t>
            </a:r>
            <a:r>
              <a:rPr lang="he-IL" dirty="0" smtClean="0">
                <a:solidFill>
                  <a:schemeClr val="bg1"/>
                </a:solidFill>
              </a:rPr>
              <a:t> משולש רגיל</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lvl="0" algn="r" rtl="1"/>
            <a:r>
              <a:rPr lang="he-IL" dirty="0" smtClean="0">
                <a:solidFill>
                  <a:schemeClr val="bg1"/>
                </a:solidFill>
              </a:rPr>
              <a:t>4.     </a:t>
            </a:r>
            <a:r>
              <a:rPr lang="he-IL" dirty="0" smtClean="0">
                <a:solidFill>
                  <a:srgbClr val="FFFF00"/>
                </a:solidFill>
              </a:rPr>
              <a:t>סוגי האקורדים בסולם </a:t>
            </a:r>
            <a:endParaRPr lang="en-US" dirty="0" smtClean="0">
              <a:solidFill>
                <a:srgbClr val="FFFF00"/>
              </a:solidFill>
            </a:endParaRPr>
          </a:p>
          <a:p>
            <a:pPr lvl="0" algn="r" rtl="1"/>
            <a:r>
              <a:rPr lang="he-IL" dirty="0" smtClean="0">
                <a:solidFill>
                  <a:schemeClr val="bg1"/>
                </a:solidFill>
              </a:rPr>
              <a:t>5.     </a:t>
            </a:r>
            <a:r>
              <a:rPr lang="he-IL" dirty="0" smtClean="0">
                <a:solidFill>
                  <a:srgbClr val="FFFF00"/>
                </a:solidFill>
              </a:rPr>
              <a:t>מרווח</a:t>
            </a:r>
            <a:r>
              <a:rPr lang="he-IL" dirty="0" smtClean="0">
                <a:solidFill>
                  <a:schemeClr val="bg1"/>
                </a:solidFill>
              </a:rPr>
              <a:t>: שתי טרצות זו מעל זו= קוינטה </a:t>
            </a:r>
            <a:endParaRPr lang="en-US" dirty="0" smtClean="0">
              <a:solidFill>
                <a:schemeClr val="bg1"/>
              </a:solidFill>
            </a:endParaRPr>
          </a:p>
          <a:p>
            <a:pPr marL="342900" lvl="0" indent="-342900" algn="r" rtl="1">
              <a:buAutoNum type="arabicPeriod" startAt="6"/>
            </a:pPr>
            <a:r>
              <a:rPr lang="he-IL" dirty="0" smtClean="0">
                <a:solidFill>
                  <a:srgbClr val="FFFF00"/>
                </a:solidFill>
              </a:rPr>
              <a:t>זיהוי ויזואלי- </a:t>
            </a:r>
            <a:r>
              <a:rPr lang="he-IL" dirty="0" smtClean="0">
                <a:solidFill>
                  <a:schemeClr val="bg1"/>
                </a:solidFill>
              </a:rPr>
              <a:t>שתי טרצות צמודות – צליל הבס (הצליל התחתון)</a:t>
            </a:r>
          </a:p>
          <a:p>
            <a:pPr marL="342900" lvl="0" indent="-342900" algn="r" rtl="1">
              <a:buAutoNum type="arabicPeriod" startAt="6"/>
            </a:pPr>
            <a:r>
              <a:rPr lang="he-IL" dirty="0" smtClean="0">
                <a:solidFill>
                  <a:srgbClr val="FFFF00"/>
                </a:solidFill>
              </a:rPr>
              <a:t>זיהוי הצליל היסודי של האקורד= </a:t>
            </a:r>
            <a:r>
              <a:rPr lang="he-IL" dirty="0" smtClean="0">
                <a:solidFill>
                  <a:schemeClr val="bg1"/>
                </a:solidFill>
              </a:rPr>
              <a:t>צליל הבס</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marR="0" lvl="0" indent="0" algn="just" rtl="1">
              <a:lnSpc>
                <a:spcPct val="115000"/>
              </a:lnSpc>
              <a:spcBef>
                <a:spcPts val="0"/>
              </a:spcBef>
              <a:spcAft>
                <a:spcPts val="0"/>
              </a:spcAft>
              <a:buNone/>
            </a:pPr>
            <a:endParaRPr lang="he-IL" dirty="0" smtClean="0">
              <a:solidFill>
                <a:srgbClr val="FFFF00"/>
              </a:solidFill>
            </a:endParaRPr>
          </a:p>
          <a:p>
            <a:pPr marL="0" marR="0" lvl="0" indent="0" algn="just" rtl="1">
              <a:lnSpc>
                <a:spcPct val="115000"/>
              </a:lnSpc>
              <a:spcBef>
                <a:spcPts val="0"/>
              </a:spcBef>
              <a:spcAft>
                <a:spcPts val="0"/>
              </a:spcAft>
              <a:buNone/>
            </a:pPr>
            <a:r>
              <a:rPr lang="x-none" smtClean="0">
                <a:solidFill>
                  <a:srgbClr val="FFFF00"/>
                </a:solidFill>
              </a:rPr>
              <a:t>  </a:t>
            </a:r>
            <a:endParaRPr dirty="0">
              <a:solidFill>
                <a:srgbClr val="FFFF00"/>
              </a:solidFill>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356" name="Google Shape;1356;p141"/>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57" name="Google Shape;1357;p141"/>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2050" name="Picture 2"/>
          <p:cNvPicPr>
            <a:picLocks noChangeAspect="1" noChangeArrowheads="1"/>
          </p:cNvPicPr>
          <p:nvPr/>
        </p:nvPicPr>
        <p:blipFill>
          <a:blip r:embed="rId4"/>
          <a:srcRect/>
          <a:stretch>
            <a:fillRect/>
          </a:stretch>
        </p:blipFill>
        <p:spPr bwMode="auto">
          <a:xfrm>
            <a:off x="1906143" y="2910269"/>
            <a:ext cx="481965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4 </a:t>
            </a:r>
            <a:r>
              <a:rPr lang="x-none" sz="3000" b="1" smtClean="0">
                <a:solidFill>
                  <a:srgbClr val="FFFF00"/>
                </a:solidFill>
                <a:latin typeface="Times New Roman"/>
                <a:ea typeface="Times New Roman"/>
                <a:cs typeface="Times New Roman"/>
                <a:sym typeface="Times New Roman"/>
              </a:rPr>
              <a:t>אקורד </a:t>
            </a:r>
            <a:r>
              <a:rPr lang="x-none" sz="3000" b="1">
                <a:solidFill>
                  <a:srgbClr val="FFFF00"/>
                </a:solidFill>
                <a:latin typeface="Times New Roman"/>
                <a:ea typeface="Times New Roman"/>
                <a:cs typeface="Times New Roman"/>
                <a:sym typeface="Times New Roman"/>
              </a:rPr>
              <a:t>משולש</a:t>
            </a:r>
            <a:endParaRPr sz="3000" b="1" dirty="0">
              <a:solidFill>
                <a:srgbClr val="FFFF00"/>
              </a:solidFill>
              <a:latin typeface="Times New Roman"/>
              <a:ea typeface="Times New Roman"/>
              <a:cs typeface="Times New Roman"/>
              <a:sym typeface="Times New Roman"/>
            </a:endParaRPr>
          </a:p>
        </p:txBody>
      </p:sp>
      <p:sp>
        <p:nvSpPr>
          <p:cNvPr id="1353" name="Google Shape;1353;p14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54" name="Google Shape;1354;p141"/>
          <p:cNvSpPr txBox="1"/>
          <p:nvPr/>
        </p:nvSpPr>
        <p:spPr>
          <a:xfrm>
            <a:off x="1393400" y="1414272"/>
            <a:ext cx="6385096" cy="1109472"/>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he-IL" b="1" dirty="0" smtClean="0">
                <a:solidFill>
                  <a:srgbClr val="FFFF00"/>
                </a:solidFill>
              </a:rPr>
              <a:t>                        </a:t>
            </a: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rtl="1"/>
            <a:endParaRPr lang="he-IL" dirty="0" smtClean="0">
              <a:solidFill>
                <a:schemeClr val="bg1"/>
              </a:solidFill>
            </a:endParaRPr>
          </a:p>
          <a:p>
            <a:pPr rtl="1"/>
            <a:endParaRPr lang="he-IL" dirty="0" smtClean="0">
              <a:solidFill>
                <a:schemeClr val="bg1"/>
              </a:solidFill>
            </a:endParaRPr>
          </a:p>
          <a:p>
            <a:pPr rtl="1"/>
            <a:r>
              <a:rPr lang="he-IL" dirty="0" smtClean="0">
                <a:solidFill>
                  <a:schemeClr val="bg1"/>
                </a:solidFill>
              </a:rPr>
              <a:t>סקסט אקורד</a:t>
            </a:r>
          </a:p>
          <a:p>
            <a:pPr rtl="1"/>
            <a:endParaRPr lang="he-IL" dirty="0" smtClean="0">
              <a:solidFill>
                <a:schemeClr val="bg1"/>
              </a:solidFill>
            </a:endParaRPr>
          </a:p>
          <a:p>
            <a:pPr algn="r" rtl="1"/>
            <a:r>
              <a:rPr lang="he-IL" dirty="0" smtClean="0">
                <a:solidFill>
                  <a:schemeClr val="bg1"/>
                </a:solidFill>
              </a:rPr>
              <a:t> </a:t>
            </a:r>
          </a:p>
          <a:p>
            <a:pPr algn="r" rtl="1"/>
            <a:r>
              <a:rPr lang="he-IL" b="1" dirty="0" smtClean="0">
                <a:solidFill>
                  <a:srgbClr val="FF0000"/>
                </a:solidFill>
              </a:rPr>
              <a:t>אקורד משולש סקסט אקורד:</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לדוגמא- דו מז'ור </a:t>
            </a:r>
            <a:r>
              <a:rPr lang="he-IL" b="1" dirty="0" smtClean="0">
                <a:solidFill>
                  <a:schemeClr val="bg1"/>
                </a:solidFill>
              </a:rPr>
              <a:t>משולש היפוך ראשון</a:t>
            </a:r>
            <a:endParaRPr lang="en-US" dirty="0" smtClean="0">
              <a:solidFill>
                <a:schemeClr val="bg1"/>
              </a:solidFill>
            </a:endParaRPr>
          </a:p>
          <a:p>
            <a:pPr lvl="0" algn="r" rtl="1"/>
            <a:r>
              <a:rPr lang="he-IL" dirty="0" smtClean="0">
                <a:solidFill>
                  <a:schemeClr val="bg1"/>
                </a:solidFill>
              </a:rPr>
              <a:t>2.     </a:t>
            </a:r>
            <a:r>
              <a:rPr lang="he-IL" dirty="0" smtClean="0">
                <a:solidFill>
                  <a:srgbClr val="FFFF00"/>
                </a:solidFill>
              </a:rPr>
              <a:t>סימן האקורד- </a:t>
            </a:r>
            <a:r>
              <a:rPr lang="he-IL" b="1" dirty="0" smtClean="0">
                <a:solidFill>
                  <a:schemeClr val="bg1"/>
                </a:solidFill>
              </a:rPr>
              <a:t>6/3</a:t>
            </a:r>
            <a:r>
              <a:rPr lang="he-IL" dirty="0" smtClean="0">
                <a:solidFill>
                  <a:schemeClr val="bg1"/>
                </a:solidFill>
              </a:rPr>
              <a:t> סקסט אקורד</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lvl="0" algn="r" rtl="1"/>
            <a:r>
              <a:rPr lang="he-IL" dirty="0" smtClean="0">
                <a:solidFill>
                  <a:schemeClr val="bg1"/>
                </a:solidFill>
              </a:rPr>
              <a:t>4.     </a:t>
            </a:r>
            <a:r>
              <a:rPr lang="he-IL" dirty="0" smtClean="0">
                <a:solidFill>
                  <a:srgbClr val="FFFF00"/>
                </a:solidFill>
              </a:rPr>
              <a:t>סוגי האקורדים בסולם </a:t>
            </a:r>
            <a:endParaRPr lang="en-US" dirty="0" smtClean="0">
              <a:solidFill>
                <a:srgbClr val="FFFF00"/>
              </a:solidFill>
            </a:endParaRPr>
          </a:p>
          <a:p>
            <a:pPr lvl="0" algn="r" rtl="1"/>
            <a:r>
              <a:rPr lang="he-IL" dirty="0" smtClean="0">
                <a:solidFill>
                  <a:schemeClr val="bg1"/>
                </a:solidFill>
              </a:rPr>
              <a:t>5.     </a:t>
            </a:r>
            <a:r>
              <a:rPr lang="he-IL" dirty="0" smtClean="0">
                <a:solidFill>
                  <a:srgbClr val="FFFF00"/>
                </a:solidFill>
              </a:rPr>
              <a:t>מרווח</a:t>
            </a:r>
            <a:r>
              <a:rPr lang="he-IL" dirty="0" smtClean="0">
                <a:solidFill>
                  <a:schemeClr val="bg1"/>
                </a:solidFill>
              </a:rPr>
              <a:t>: טרצה +קורטה= סקסטה </a:t>
            </a:r>
            <a:endParaRPr lang="en-US" dirty="0" smtClean="0">
              <a:solidFill>
                <a:schemeClr val="bg1"/>
              </a:solidFill>
            </a:endParaRPr>
          </a:p>
          <a:p>
            <a:pPr marL="342900" lvl="0" indent="-342900" algn="r" rtl="1">
              <a:buAutoNum type="arabicPeriod" startAt="6"/>
            </a:pPr>
            <a:r>
              <a:rPr lang="he-IL" dirty="0" smtClean="0">
                <a:solidFill>
                  <a:srgbClr val="FFFF00"/>
                </a:solidFill>
              </a:rPr>
              <a:t>זיהוי ויזואלי- </a:t>
            </a:r>
            <a:r>
              <a:rPr lang="he-IL" dirty="0" smtClean="0">
                <a:solidFill>
                  <a:schemeClr val="bg1"/>
                </a:solidFill>
              </a:rPr>
              <a:t>טרצה תחתונה- צליל הסקסטה (הצליל העליון)</a:t>
            </a:r>
          </a:p>
          <a:p>
            <a:pPr marL="342900" lvl="0" indent="-342900" algn="r" rtl="1">
              <a:buAutoNum type="arabicPeriod" startAt="6"/>
            </a:pPr>
            <a:r>
              <a:rPr lang="he-IL" dirty="0" smtClean="0">
                <a:solidFill>
                  <a:srgbClr val="FFFF00"/>
                </a:solidFill>
              </a:rPr>
              <a:t>זיהוי הצליל היסודי של האקורד- </a:t>
            </a:r>
            <a:r>
              <a:rPr lang="he-IL" dirty="0" smtClean="0">
                <a:solidFill>
                  <a:schemeClr val="bg1"/>
                </a:solidFill>
              </a:rPr>
              <a:t>צליל הסקסטה</a:t>
            </a:r>
            <a:endParaRPr lang="en-US" dirty="0" smtClean="0">
              <a:solidFill>
                <a:schemeClr val="bg1"/>
              </a:solidFill>
            </a:endParaRPr>
          </a:p>
          <a:p>
            <a:pPr lvl="0" algn="r" rtl="1"/>
            <a:r>
              <a:rPr lang="he-IL" dirty="0" smtClean="0">
                <a:solidFill>
                  <a:schemeClr val="bg1"/>
                </a:solidFill>
              </a:rPr>
              <a:t>8.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marR="0" lvl="0" indent="0" algn="just" rtl="1">
              <a:lnSpc>
                <a:spcPct val="115000"/>
              </a:lnSpc>
              <a:spcBef>
                <a:spcPts val="0"/>
              </a:spcBef>
              <a:spcAft>
                <a:spcPts val="0"/>
              </a:spcAft>
              <a:buNone/>
            </a:pPr>
            <a:endParaRPr lang="he-IL" dirty="0" smtClean="0">
              <a:solidFill>
                <a:srgbClr val="FFFF00"/>
              </a:solidFill>
            </a:endParaRPr>
          </a:p>
          <a:p>
            <a:pPr marL="0" marR="0" lvl="0" indent="0" algn="just" rtl="1">
              <a:lnSpc>
                <a:spcPct val="115000"/>
              </a:lnSpc>
              <a:spcBef>
                <a:spcPts val="0"/>
              </a:spcBef>
              <a:spcAft>
                <a:spcPts val="0"/>
              </a:spcAft>
              <a:buNone/>
            </a:pPr>
            <a:r>
              <a:rPr lang="x-none" smtClean="0">
                <a:solidFill>
                  <a:srgbClr val="FFFF00"/>
                </a:solidFill>
              </a:rPr>
              <a:t>  </a:t>
            </a:r>
            <a:endParaRPr dirty="0">
              <a:solidFill>
                <a:srgbClr val="FFFF00"/>
              </a:solidFill>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356" name="Google Shape;1356;p141"/>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57" name="Google Shape;1357;p141"/>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3074" name="Picture 2"/>
          <p:cNvPicPr>
            <a:picLocks noChangeAspect="1" noChangeArrowheads="1"/>
          </p:cNvPicPr>
          <p:nvPr/>
        </p:nvPicPr>
        <p:blipFill>
          <a:blip r:embed="rId4"/>
          <a:srcRect/>
          <a:stretch>
            <a:fillRect/>
          </a:stretch>
        </p:blipFill>
        <p:spPr bwMode="auto">
          <a:xfrm>
            <a:off x="2417826" y="2928366"/>
            <a:ext cx="43815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4 </a:t>
            </a:r>
            <a:r>
              <a:rPr lang="x-none" sz="3000" b="1" smtClean="0">
                <a:solidFill>
                  <a:srgbClr val="FFFF00"/>
                </a:solidFill>
                <a:latin typeface="Times New Roman"/>
                <a:ea typeface="Times New Roman"/>
                <a:cs typeface="Times New Roman"/>
                <a:sym typeface="Times New Roman"/>
              </a:rPr>
              <a:t>אקורד </a:t>
            </a:r>
            <a:r>
              <a:rPr lang="x-none" sz="3000" b="1">
                <a:solidFill>
                  <a:srgbClr val="FFFF00"/>
                </a:solidFill>
                <a:latin typeface="Times New Roman"/>
                <a:ea typeface="Times New Roman"/>
                <a:cs typeface="Times New Roman"/>
                <a:sym typeface="Times New Roman"/>
              </a:rPr>
              <a:t>משולש</a:t>
            </a:r>
            <a:endParaRPr sz="3000" b="1" dirty="0">
              <a:solidFill>
                <a:srgbClr val="FFFF00"/>
              </a:solidFill>
              <a:latin typeface="Times New Roman"/>
              <a:ea typeface="Times New Roman"/>
              <a:cs typeface="Times New Roman"/>
              <a:sym typeface="Times New Roman"/>
            </a:endParaRPr>
          </a:p>
        </p:txBody>
      </p:sp>
      <p:sp>
        <p:nvSpPr>
          <p:cNvPr id="1353" name="Google Shape;1353;p14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54" name="Google Shape;1354;p141"/>
          <p:cNvSpPr txBox="1"/>
          <p:nvPr/>
        </p:nvSpPr>
        <p:spPr>
          <a:xfrm>
            <a:off x="1393400" y="1207008"/>
            <a:ext cx="6385096" cy="1572768"/>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he-IL" b="1" dirty="0" smtClean="0">
                <a:solidFill>
                  <a:srgbClr val="FFFF00"/>
                </a:solidFill>
              </a:rPr>
              <a:t>                        </a:t>
            </a: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marL="0" marR="0" lvl="0" indent="0" algn="just" rtl="1">
              <a:lnSpc>
                <a:spcPct val="115000"/>
              </a:lnSpc>
              <a:spcBef>
                <a:spcPts val="0"/>
              </a:spcBef>
              <a:spcAft>
                <a:spcPts val="0"/>
              </a:spcAft>
              <a:buNone/>
            </a:pPr>
            <a:endParaRPr lang="he-IL" b="1" dirty="0" smtClean="0">
              <a:solidFill>
                <a:srgbClr val="FFFF00"/>
              </a:solidFill>
            </a:endParaRPr>
          </a:p>
          <a:p>
            <a:pPr algn="r" rtl="1"/>
            <a:endParaRPr lang="he-IL" dirty="0" smtClean="0">
              <a:solidFill>
                <a:schemeClr val="bg1"/>
              </a:solidFill>
            </a:endParaRPr>
          </a:p>
          <a:p>
            <a:pPr rtl="1"/>
            <a:endParaRPr lang="he-IL" dirty="0" smtClean="0">
              <a:solidFill>
                <a:schemeClr val="bg1"/>
              </a:solidFill>
            </a:endParaRPr>
          </a:p>
          <a:p>
            <a:pPr rtl="1"/>
            <a:r>
              <a:rPr lang="he-IL" dirty="0" smtClean="0">
                <a:solidFill>
                  <a:schemeClr val="bg1"/>
                </a:solidFill>
              </a:rPr>
              <a:t>קורט סקסט אקורד</a:t>
            </a:r>
          </a:p>
          <a:p>
            <a:pPr algn="r" rtl="1"/>
            <a:r>
              <a:rPr lang="he-IL" dirty="0" smtClean="0">
                <a:solidFill>
                  <a:schemeClr val="bg1"/>
                </a:solidFill>
              </a:rPr>
              <a:t> </a:t>
            </a:r>
          </a:p>
          <a:p>
            <a:pPr algn="r" rtl="1"/>
            <a:r>
              <a:rPr lang="he-IL" b="1" dirty="0" smtClean="0">
                <a:solidFill>
                  <a:srgbClr val="FF0000"/>
                </a:solidFill>
              </a:rPr>
              <a:t>אקורד משולש קורט סקסט אקורד:</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לדוגמא- דו מז'ור </a:t>
            </a:r>
            <a:r>
              <a:rPr lang="he-IL" b="1" dirty="0" smtClean="0">
                <a:solidFill>
                  <a:schemeClr val="bg1"/>
                </a:solidFill>
              </a:rPr>
              <a:t>משולש היפוך שני</a:t>
            </a:r>
            <a:endParaRPr lang="en-US" dirty="0" smtClean="0">
              <a:solidFill>
                <a:schemeClr val="bg1"/>
              </a:solidFill>
            </a:endParaRPr>
          </a:p>
          <a:p>
            <a:pPr lvl="0" algn="r" rtl="1"/>
            <a:r>
              <a:rPr lang="he-IL" dirty="0" smtClean="0">
                <a:solidFill>
                  <a:schemeClr val="bg1"/>
                </a:solidFill>
              </a:rPr>
              <a:t>2.     </a:t>
            </a:r>
            <a:r>
              <a:rPr lang="he-IL" dirty="0" smtClean="0">
                <a:solidFill>
                  <a:srgbClr val="FFFF00"/>
                </a:solidFill>
              </a:rPr>
              <a:t>סימן האקורד- </a:t>
            </a:r>
            <a:r>
              <a:rPr lang="he-IL" b="1" dirty="0" smtClean="0">
                <a:solidFill>
                  <a:schemeClr val="bg1"/>
                </a:solidFill>
              </a:rPr>
              <a:t>6/4</a:t>
            </a:r>
            <a:r>
              <a:rPr lang="he-IL" dirty="0" smtClean="0">
                <a:solidFill>
                  <a:schemeClr val="bg1"/>
                </a:solidFill>
              </a:rPr>
              <a:t> קורט סקסט אקורד</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lvl="0" algn="r" rtl="1"/>
            <a:r>
              <a:rPr lang="he-IL" dirty="0" smtClean="0">
                <a:solidFill>
                  <a:schemeClr val="bg1"/>
                </a:solidFill>
              </a:rPr>
              <a:t>4.     </a:t>
            </a:r>
            <a:r>
              <a:rPr lang="he-IL" dirty="0" smtClean="0">
                <a:solidFill>
                  <a:srgbClr val="FFFF00"/>
                </a:solidFill>
              </a:rPr>
              <a:t>סוגי האקורדים בסולם </a:t>
            </a:r>
            <a:endParaRPr lang="en-US" dirty="0" smtClean="0">
              <a:solidFill>
                <a:srgbClr val="FFFF00"/>
              </a:solidFill>
            </a:endParaRPr>
          </a:p>
          <a:p>
            <a:pPr lvl="0" algn="r" rtl="1"/>
            <a:r>
              <a:rPr lang="he-IL" dirty="0" smtClean="0">
                <a:solidFill>
                  <a:schemeClr val="bg1"/>
                </a:solidFill>
              </a:rPr>
              <a:t>5.     </a:t>
            </a:r>
            <a:r>
              <a:rPr lang="he-IL" dirty="0" smtClean="0">
                <a:solidFill>
                  <a:srgbClr val="FFFF00"/>
                </a:solidFill>
              </a:rPr>
              <a:t>מרווח</a:t>
            </a:r>
            <a:r>
              <a:rPr lang="he-IL" dirty="0" smtClean="0">
                <a:solidFill>
                  <a:schemeClr val="bg1"/>
                </a:solidFill>
              </a:rPr>
              <a:t>: קורטה +טרצה= סקסטה </a:t>
            </a:r>
            <a:endParaRPr lang="en-US" dirty="0" smtClean="0">
              <a:solidFill>
                <a:schemeClr val="bg1"/>
              </a:solidFill>
            </a:endParaRPr>
          </a:p>
          <a:p>
            <a:pPr marL="342900" lvl="0" indent="-342900" algn="r" rtl="1">
              <a:buAutoNum type="arabicPeriod" startAt="6"/>
            </a:pPr>
            <a:r>
              <a:rPr lang="he-IL" dirty="0" smtClean="0">
                <a:solidFill>
                  <a:srgbClr val="FFFF00"/>
                </a:solidFill>
              </a:rPr>
              <a:t>זיהוי ויזואלי- </a:t>
            </a:r>
            <a:r>
              <a:rPr lang="he-IL" dirty="0" smtClean="0">
                <a:solidFill>
                  <a:schemeClr val="bg1"/>
                </a:solidFill>
              </a:rPr>
              <a:t>טרצה עליונה. צליל הקורטה, (הצליל האמצעי)</a:t>
            </a:r>
          </a:p>
          <a:p>
            <a:pPr marL="342900" lvl="0" indent="-342900" algn="r" rtl="1">
              <a:buAutoNum type="arabicPeriod" startAt="6"/>
            </a:pPr>
            <a:r>
              <a:rPr lang="he-IL" dirty="0" smtClean="0">
                <a:solidFill>
                  <a:srgbClr val="FFFF00"/>
                </a:solidFill>
              </a:rPr>
              <a:t>זיהוי הצליל היסודי של האקורד</a:t>
            </a:r>
            <a:r>
              <a:rPr lang="he-IL" dirty="0" smtClean="0">
                <a:solidFill>
                  <a:schemeClr val="bg1"/>
                </a:solidFill>
              </a:rPr>
              <a:t>= צליל הקורטה</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marR="0" lvl="0" indent="0" algn="just" rtl="1">
              <a:lnSpc>
                <a:spcPct val="115000"/>
              </a:lnSpc>
              <a:spcBef>
                <a:spcPts val="0"/>
              </a:spcBef>
              <a:spcAft>
                <a:spcPts val="0"/>
              </a:spcAft>
              <a:buNone/>
            </a:pPr>
            <a:endParaRPr lang="he-IL" dirty="0" smtClean="0">
              <a:solidFill>
                <a:srgbClr val="FFFF00"/>
              </a:solidFill>
            </a:endParaRPr>
          </a:p>
          <a:p>
            <a:pPr marL="0" marR="0" lvl="0" indent="0" algn="just" rtl="1">
              <a:lnSpc>
                <a:spcPct val="115000"/>
              </a:lnSpc>
              <a:spcBef>
                <a:spcPts val="0"/>
              </a:spcBef>
              <a:spcAft>
                <a:spcPts val="0"/>
              </a:spcAft>
              <a:buNone/>
            </a:pPr>
            <a:r>
              <a:rPr lang="x-none" smtClean="0">
                <a:solidFill>
                  <a:srgbClr val="FFFF00"/>
                </a:solidFill>
              </a:rPr>
              <a:t>  </a:t>
            </a:r>
            <a:endParaRPr dirty="0">
              <a:solidFill>
                <a:srgbClr val="FFFF00"/>
              </a:solidFill>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356" name="Google Shape;1356;p141"/>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57" name="Google Shape;1357;p141"/>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4098" name="Picture 2"/>
          <p:cNvPicPr>
            <a:picLocks noChangeAspect="1" noChangeArrowheads="1"/>
          </p:cNvPicPr>
          <p:nvPr/>
        </p:nvPicPr>
        <p:blipFill>
          <a:blip r:embed="rId4"/>
          <a:srcRect/>
          <a:stretch>
            <a:fillRect/>
          </a:stretch>
        </p:blipFill>
        <p:spPr bwMode="auto">
          <a:xfrm>
            <a:off x="2397062" y="2943225"/>
            <a:ext cx="4276725" cy="2200275"/>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ספט אקורד</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702392"/>
            <a:ext cx="7161000" cy="117492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algn="r" rtl="1"/>
            <a:r>
              <a:rPr lang="he-IL" b="1" dirty="0" smtClean="0">
                <a:solidFill>
                  <a:srgbClr val="FF0000"/>
                </a:solidFill>
              </a:rPr>
              <a:t>ספט אקורד הנו אקורד המכיל 3 טרצות במרווח כולל של ספטימה ומכאן שמו.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לדוגמא-</a:t>
            </a:r>
            <a:r>
              <a:rPr lang="en-US" dirty="0" smtClean="0">
                <a:solidFill>
                  <a:schemeClr val="bg1"/>
                </a:solidFill>
              </a:rPr>
              <a:t>C-Major7</a:t>
            </a:r>
          </a:p>
          <a:p>
            <a:pPr lvl="0" algn="r" rtl="1"/>
            <a:r>
              <a:rPr lang="he-IL" dirty="0" smtClean="0">
                <a:solidFill>
                  <a:schemeClr val="bg1"/>
                </a:solidFill>
              </a:rPr>
              <a:t>2.     </a:t>
            </a:r>
            <a:r>
              <a:rPr lang="he-IL" dirty="0" smtClean="0">
                <a:solidFill>
                  <a:srgbClr val="FFFF00"/>
                </a:solidFill>
              </a:rPr>
              <a:t>סימן האקורד- </a:t>
            </a:r>
            <a:r>
              <a:rPr lang="he-IL" b="1" dirty="0" smtClean="0">
                <a:solidFill>
                  <a:schemeClr val="bg1"/>
                </a:solidFill>
              </a:rPr>
              <a:t>7</a:t>
            </a:r>
            <a:r>
              <a:rPr lang="he-IL" dirty="0" smtClean="0">
                <a:solidFill>
                  <a:schemeClr val="bg1"/>
                </a:solidFill>
              </a:rPr>
              <a:t> ספט אקורד  </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lvl="0" algn="r" rtl="1"/>
            <a:r>
              <a:rPr lang="he-IL" dirty="0" smtClean="0">
                <a:solidFill>
                  <a:schemeClr val="bg1"/>
                </a:solidFill>
              </a:rPr>
              <a:t>4.     </a:t>
            </a:r>
            <a:r>
              <a:rPr lang="he-IL" dirty="0" smtClean="0">
                <a:solidFill>
                  <a:srgbClr val="FFFF00"/>
                </a:solidFill>
              </a:rPr>
              <a:t>סוגי  ספט האקורדים</a:t>
            </a:r>
            <a:endParaRPr lang="en-US" dirty="0" smtClean="0">
              <a:solidFill>
                <a:srgbClr val="FFFF00"/>
              </a:solidFill>
            </a:endParaRPr>
          </a:p>
          <a:p>
            <a:pPr lvl="0" algn="r" rtl="1"/>
            <a:r>
              <a:rPr lang="he-IL" dirty="0" smtClean="0">
                <a:solidFill>
                  <a:schemeClr val="bg1"/>
                </a:solidFill>
              </a:rPr>
              <a:t>5.     </a:t>
            </a:r>
            <a:r>
              <a:rPr lang="he-IL" dirty="0" smtClean="0">
                <a:solidFill>
                  <a:srgbClr val="FFFF00"/>
                </a:solidFill>
              </a:rPr>
              <a:t>מרווח</a:t>
            </a:r>
            <a:r>
              <a:rPr lang="he-IL" dirty="0" smtClean="0">
                <a:solidFill>
                  <a:schemeClr val="bg1"/>
                </a:solidFill>
              </a:rPr>
              <a:t>: טרצה +טרצה+טרצה=ספטימה</a:t>
            </a:r>
            <a:endParaRPr lang="en-US" dirty="0" smtClean="0">
              <a:solidFill>
                <a:schemeClr val="bg1"/>
              </a:solidFill>
            </a:endParaRPr>
          </a:p>
          <a:p>
            <a:pPr lvl="0" algn="r" rtl="1"/>
            <a:r>
              <a:rPr lang="he-IL" dirty="0" smtClean="0">
                <a:solidFill>
                  <a:schemeClr val="bg1"/>
                </a:solidFill>
              </a:rPr>
              <a:t>6.     </a:t>
            </a:r>
            <a:r>
              <a:rPr lang="he-IL" dirty="0" smtClean="0">
                <a:solidFill>
                  <a:srgbClr val="FFFF00"/>
                </a:solidFill>
              </a:rPr>
              <a:t>זיהוי ויזואלי- </a:t>
            </a:r>
            <a:r>
              <a:rPr lang="he-IL" dirty="0" smtClean="0">
                <a:solidFill>
                  <a:schemeClr val="bg1"/>
                </a:solidFill>
              </a:rPr>
              <a:t>בהתאם למרווחי הטרצות</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5122" name="Picture 2"/>
          <p:cNvPicPr>
            <a:picLocks noChangeAspect="1" noChangeArrowheads="1"/>
          </p:cNvPicPr>
          <p:nvPr/>
        </p:nvPicPr>
        <p:blipFill>
          <a:blip r:embed="rId4"/>
          <a:srcRect/>
          <a:stretch>
            <a:fillRect/>
          </a:stretch>
        </p:blipFill>
        <p:spPr bwMode="auto">
          <a:xfrm>
            <a:off x="1188530" y="2917698"/>
            <a:ext cx="6181725" cy="22098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ספט אקורד</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999488"/>
            <a:ext cx="7161000" cy="1267968"/>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algn="r" rtl="1"/>
            <a:r>
              <a:rPr lang="he-IL" b="1" dirty="0" smtClean="0">
                <a:solidFill>
                  <a:srgbClr val="FF0000"/>
                </a:solidFill>
              </a:rPr>
              <a:t>ספט אקורד הנו אקורד המכיל 3 טרצות במרווח כולל של ספטימה ומכאן שמו.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בדוגמא-  </a:t>
            </a:r>
            <a:r>
              <a:rPr lang="en-US" dirty="0" smtClean="0">
                <a:solidFill>
                  <a:schemeClr val="bg1"/>
                </a:solidFill>
              </a:rPr>
              <a:t>C-Major7</a:t>
            </a:r>
          </a:p>
          <a:p>
            <a:pPr lvl="0" algn="r" rtl="1"/>
            <a:r>
              <a:rPr lang="he-IL" dirty="0" smtClean="0">
                <a:solidFill>
                  <a:schemeClr val="bg1"/>
                </a:solidFill>
              </a:rPr>
              <a:t>2.     </a:t>
            </a:r>
            <a:r>
              <a:rPr lang="he-IL" dirty="0" smtClean="0">
                <a:solidFill>
                  <a:srgbClr val="FFFF00"/>
                </a:solidFill>
              </a:rPr>
              <a:t>סימן האקורד- </a:t>
            </a:r>
            <a:r>
              <a:rPr lang="he-IL" b="1" dirty="0" smtClean="0">
                <a:solidFill>
                  <a:schemeClr val="bg1"/>
                </a:solidFill>
              </a:rPr>
              <a:t>7</a:t>
            </a:r>
            <a:r>
              <a:rPr lang="he-IL" dirty="0" smtClean="0">
                <a:solidFill>
                  <a:schemeClr val="bg1"/>
                </a:solidFill>
              </a:rPr>
              <a:t> ספט אקורד  </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lvl="0" algn="r" rtl="1"/>
            <a:r>
              <a:rPr lang="he-IL" dirty="0" smtClean="0">
                <a:solidFill>
                  <a:schemeClr val="bg1"/>
                </a:solidFill>
              </a:rPr>
              <a:t>4.     </a:t>
            </a:r>
            <a:r>
              <a:rPr lang="he-IL" dirty="0" smtClean="0">
                <a:solidFill>
                  <a:srgbClr val="FFFF00"/>
                </a:solidFill>
              </a:rPr>
              <a:t>סוגי  ספט האקורדים</a:t>
            </a:r>
            <a:endParaRPr lang="en-US" dirty="0" smtClean="0">
              <a:solidFill>
                <a:srgbClr val="FFFF00"/>
              </a:solidFill>
            </a:endParaRPr>
          </a:p>
          <a:p>
            <a:pPr lvl="0" algn="r" rtl="1"/>
            <a:r>
              <a:rPr lang="he-IL" dirty="0" smtClean="0">
                <a:solidFill>
                  <a:schemeClr val="bg1"/>
                </a:solidFill>
              </a:rPr>
              <a:t>5.     </a:t>
            </a:r>
            <a:r>
              <a:rPr lang="he-IL" dirty="0" smtClean="0">
                <a:solidFill>
                  <a:srgbClr val="FFFF00"/>
                </a:solidFill>
              </a:rPr>
              <a:t>מרווח</a:t>
            </a:r>
            <a:r>
              <a:rPr lang="he-IL" dirty="0" smtClean="0">
                <a:solidFill>
                  <a:schemeClr val="bg1"/>
                </a:solidFill>
              </a:rPr>
              <a:t>: טרצה +טרצה+טרצה=ספטימה</a:t>
            </a:r>
            <a:endParaRPr lang="en-US" dirty="0" smtClean="0">
              <a:solidFill>
                <a:schemeClr val="bg1"/>
              </a:solidFill>
            </a:endParaRPr>
          </a:p>
          <a:p>
            <a:pPr marL="342900" lvl="0" indent="-342900" algn="r" rtl="1">
              <a:buAutoNum type="arabicPeriod" startAt="6"/>
            </a:pPr>
            <a:r>
              <a:rPr lang="he-IL" dirty="0" smtClean="0">
                <a:solidFill>
                  <a:srgbClr val="FFFF00"/>
                </a:solidFill>
              </a:rPr>
              <a:t>זיהוי ויזואלי- </a:t>
            </a:r>
            <a:r>
              <a:rPr lang="he-IL" dirty="0" smtClean="0">
                <a:solidFill>
                  <a:schemeClr val="bg1"/>
                </a:solidFill>
              </a:rPr>
              <a:t>בהתאם למרווחי הטרצות</a:t>
            </a:r>
          </a:p>
          <a:p>
            <a:pPr marL="342900" lvl="0" indent="-342900" algn="r" rtl="1">
              <a:buAutoNum type="arabicPeriod" startAt="6"/>
            </a:pPr>
            <a:r>
              <a:rPr lang="he-IL" dirty="0" smtClean="0">
                <a:solidFill>
                  <a:srgbClr val="FFFF00"/>
                </a:solidFill>
              </a:rPr>
              <a:t>זיהוי הצליל היסודי של האקורד</a:t>
            </a:r>
            <a:r>
              <a:rPr lang="he-IL" dirty="0" smtClean="0">
                <a:solidFill>
                  <a:schemeClr val="bg1"/>
                </a:solidFill>
              </a:rPr>
              <a:t>= צליל תחתון</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1914144" y="3340608"/>
            <a:ext cx="4627626" cy="1543241"/>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קוינט ספט אקורד</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865376"/>
            <a:ext cx="7161000" cy="146304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algn="r" rtl="1"/>
            <a:r>
              <a:rPr lang="he-IL" b="1" dirty="0" smtClean="0">
                <a:solidFill>
                  <a:srgbClr val="FF0000"/>
                </a:solidFill>
              </a:rPr>
              <a:t>קוינט ספט אקורד הנו אקורד המכיל 2 טרצות ועוד סקונדה במרווח כולל של ספטימה .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בדוגמא-  </a:t>
            </a:r>
            <a:r>
              <a:rPr lang="en-US" dirty="0" smtClean="0">
                <a:solidFill>
                  <a:schemeClr val="bg1"/>
                </a:solidFill>
              </a:rPr>
              <a:t>C-Major6/5</a:t>
            </a:r>
          </a:p>
          <a:p>
            <a:pPr lvl="0" algn="r" rtl="1"/>
            <a:r>
              <a:rPr lang="he-IL" dirty="0" smtClean="0">
                <a:solidFill>
                  <a:schemeClr val="bg1"/>
                </a:solidFill>
              </a:rPr>
              <a:t>2.     </a:t>
            </a:r>
            <a:r>
              <a:rPr lang="he-IL" dirty="0" smtClean="0">
                <a:solidFill>
                  <a:srgbClr val="FFFF00"/>
                </a:solidFill>
              </a:rPr>
              <a:t>סימן האקורד- </a:t>
            </a:r>
            <a:r>
              <a:rPr lang="en-US" b="1" dirty="0" smtClean="0">
                <a:solidFill>
                  <a:schemeClr val="bg1"/>
                </a:solidFill>
              </a:rPr>
              <a:t>6/5</a:t>
            </a:r>
            <a:r>
              <a:rPr lang="he-IL" dirty="0" smtClean="0">
                <a:solidFill>
                  <a:schemeClr val="bg1"/>
                </a:solidFill>
              </a:rPr>
              <a:t> ספט אקורד  </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marL="342900" lvl="0" indent="-342900" algn="r" rtl="1">
              <a:buAutoNum type="arabicPeriod" startAt="4"/>
            </a:pPr>
            <a:r>
              <a:rPr lang="he-IL" dirty="0" smtClean="0">
                <a:solidFill>
                  <a:srgbClr val="FFFF00"/>
                </a:solidFill>
              </a:rPr>
              <a:t>סוגי  ספט האקורדים</a:t>
            </a:r>
          </a:p>
          <a:p>
            <a:pPr marL="342900" lvl="0" indent="-342900" algn="r" rtl="1">
              <a:buAutoNum type="arabicPeriod" startAt="4"/>
            </a:pPr>
            <a:r>
              <a:rPr lang="he-IL" dirty="0" smtClean="0">
                <a:solidFill>
                  <a:srgbClr val="FFFF00"/>
                </a:solidFill>
              </a:rPr>
              <a:t>מרווח</a:t>
            </a:r>
            <a:r>
              <a:rPr lang="he-IL" dirty="0" smtClean="0">
                <a:solidFill>
                  <a:schemeClr val="bg1"/>
                </a:solidFill>
              </a:rPr>
              <a:t>: טרצה +טרצה+סקונדה=ספטימה</a:t>
            </a:r>
          </a:p>
          <a:p>
            <a:pPr marL="342900" lvl="0" indent="-342900" algn="r" rtl="1">
              <a:buAutoNum type="arabicPeriod" startAt="5"/>
            </a:pPr>
            <a:r>
              <a:rPr lang="he-IL" dirty="0" smtClean="0">
                <a:solidFill>
                  <a:srgbClr val="FFFF00"/>
                </a:solidFill>
              </a:rPr>
              <a:t>זיהוי ויזואלי- </a:t>
            </a:r>
            <a:r>
              <a:rPr lang="he-IL" dirty="0" smtClean="0">
                <a:solidFill>
                  <a:schemeClr val="bg1"/>
                </a:solidFill>
              </a:rPr>
              <a:t>בהתאם למרווחי הטרצות</a:t>
            </a:r>
          </a:p>
          <a:p>
            <a:pPr marL="342900" lvl="0" indent="-342900" algn="r" rtl="1">
              <a:buAutoNum type="arabicPeriod" startAt="6"/>
            </a:pPr>
            <a:r>
              <a:rPr lang="he-IL" dirty="0" smtClean="0">
                <a:solidFill>
                  <a:srgbClr val="FFFF00"/>
                </a:solidFill>
              </a:rPr>
              <a:t>זיהוי הצליל היסודי של האקורד </a:t>
            </a:r>
            <a:r>
              <a:rPr lang="he-IL" dirty="0" smtClean="0">
                <a:solidFill>
                  <a:schemeClr val="bg1"/>
                </a:solidFill>
              </a:rPr>
              <a:t>= צליל הספטימה. </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2727008" y="3609975"/>
            <a:ext cx="3933825" cy="153352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1524000" y="340150"/>
            <a:ext cx="7030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טרצ קורט-ספט אקורד</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865376"/>
            <a:ext cx="7161000" cy="146304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algn="r" rtl="1"/>
            <a:r>
              <a:rPr lang="he-IL" b="1" dirty="0" smtClean="0">
                <a:solidFill>
                  <a:srgbClr val="FF0000"/>
                </a:solidFill>
              </a:rPr>
              <a:t>טרצ קורט ספט אקורד הנו אקורד המכיל טרצה+קורטה+טרצה במרווח כולל של ספטימה .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בדוגמא-  </a:t>
            </a:r>
            <a:r>
              <a:rPr lang="en-US" dirty="0" smtClean="0">
                <a:solidFill>
                  <a:schemeClr val="bg1"/>
                </a:solidFill>
              </a:rPr>
              <a:t>C-Major  4/3</a:t>
            </a:r>
          </a:p>
          <a:p>
            <a:pPr lvl="0" algn="r" rtl="1"/>
            <a:r>
              <a:rPr lang="he-IL" dirty="0" smtClean="0">
                <a:solidFill>
                  <a:schemeClr val="bg1"/>
                </a:solidFill>
              </a:rPr>
              <a:t>2.     </a:t>
            </a:r>
            <a:r>
              <a:rPr lang="he-IL" dirty="0" smtClean="0">
                <a:solidFill>
                  <a:srgbClr val="FFFF00"/>
                </a:solidFill>
              </a:rPr>
              <a:t>סימן האקורד- </a:t>
            </a:r>
            <a:r>
              <a:rPr lang="en-US" b="1" dirty="0" smtClean="0">
                <a:solidFill>
                  <a:schemeClr val="bg1"/>
                </a:solidFill>
              </a:rPr>
              <a:t>4/3</a:t>
            </a:r>
            <a:r>
              <a:rPr lang="he-IL" dirty="0" smtClean="0">
                <a:solidFill>
                  <a:schemeClr val="bg1"/>
                </a:solidFill>
              </a:rPr>
              <a:t> טרצ קורט-ספט אקורד  </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marL="342900" lvl="0" indent="-342900" algn="r" rtl="1">
              <a:buAutoNum type="arabicPeriod" startAt="4"/>
            </a:pPr>
            <a:r>
              <a:rPr lang="he-IL" dirty="0" smtClean="0">
                <a:solidFill>
                  <a:srgbClr val="FFFF00"/>
                </a:solidFill>
              </a:rPr>
              <a:t>סוגי  ספט האקורדים</a:t>
            </a:r>
          </a:p>
          <a:p>
            <a:pPr marL="342900" lvl="0" indent="-342900" algn="r" rtl="1">
              <a:buAutoNum type="arabicPeriod" startAt="4"/>
            </a:pPr>
            <a:r>
              <a:rPr lang="he-IL" dirty="0" smtClean="0">
                <a:solidFill>
                  <a:srgbClr val="FFFF00"/>
                </a:solidFill>
              </a:rPr>
              <a:t>מרווח</a:t>
            </a:r>
            <a:r>
              <a:rPr lang="he-IL" dirty="0" smtClean="0">
                <a:solidFill>
                  <a:schemeClr val="bg1"/>
                </a:solidFill>
              </a:rPr>
              <a:t>: טרצה +סקונדה</a:t>
            </a:r>
            <a:r>
              <a:rPr lang="en-US" dirty="0" smtClean="0">
                <a:solidFill>
                  <a:schemeClr val="bg1"/>
                </a:solidFill>
              </a:rPr>
              <a:t>+</a:t>
            </a:r>
            <a:r>
              <a:rPr lang="he-IL" dirty="0" smtClean="0">
                <a:solidFill>
                  <a:schemeClr val="bg1"/>
                </a:solidFill>
              </a:rPr>
              <a:t>טרצה=ספטימה</a:t>
            </a:r>
          </a:p>
          <a:p>
            <a:pPr marL="342900" lvl="0" indent="-342900" algn="r" rtl="1">
              <a:buAutoNum type="arabicPeriod" startAt="5"/>
            </a:pPr>
            <a:r>
              <a:rPr lang="he-IL" dirty="0" smtClean="0">
                <a:solidFill>
                  <a:srgbClr val="FFFF00"/>
                </a:solidFill>
              </a:rPr>
              <a:t>זיהוי ויזואלי- </a:t>
            </a:r>
            <a:r>
              <a:rPr lang="he-IL" dirty="0" smtClean="0">
                <a:solidFill>
                  <a:schemeClr val="bg1"/>
                </a:solidFill>
              </a:rPr>
              <a:t>בהתאם למרווחי הטרצות</a:t>
            </a:r>
          </a:p>
          <a:p>
            <a:pPr marL="342900" lvl="0" indent="-342900" algn="r" rtl="1">
              <a:buAutoNum type="arabicPeriod" startAt="6"/>
            </a:pPr>
            <a:r>
              <a:rPr lang="he-IL" dirty="0" smtClean="0">
                <a:solidFill>
                  <a:srgbClr val="FFFF00"/>
                </a:solidFill>
              </a:rPr>
              <a:t>זיהוי הצליל היסודי של האקורד</a:t>
            </a:r>
            <a:r>
              <a:rPr lang="he-IL" dirty="0" smtClean="0">
                <a:solidFill>
                  <a:schemeClr val="bg1"/>
                </a:solidFill>
              </a:rPr>
              <a:t>= צליל הקורטה. </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2051" name="Picture 3"/>
          <p:cNvPicPr>
            <a:picLocks noChangeAspect="1" noChangeArrowheads="1"/>
          </p:cNvPicPr>
          <p:nvPr/>
        </p:nvPicPr>
        <p:blipFill>
          <a:blip r:embed="rId4"/>
          <a:srcRect/>
          <a:stretch>
            <a:fillRect/>
          </a:stretch>
        </p:blipFill>
        <p:spPr bwMode="auto">
          <a:xfrm>
            <a:off x="2235899" y="3455099"/>
            <a:ext cx="4257675" cy="1476375"/>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1524000" y="340150"/>
            <a:ext cx="7030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סקנד -ספט אקורד</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865376"/>
            <a:ext cx="7161000" cy="146304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algn="r" rtl="1"/>
            <a:r>
              <a:rPr lang="he-IL" b="1" dirty="0" smtClean="0">
                <a:solidFill>
                  <a:srgbClr val="FF0000"/>
                </a:solidFill>
              </a:rPr>
              <a:t>סקנד- ספט אקורד הנו אקורד המכיל סקונדה +טרצה+טרצה במרווח כולל של ספטימה . </a:t>
            </a:r>
            <a:endParaRPr lang="en-US" dirty="0" smtClean="0">
              <a:solidFill>
                <a:schemeClr val="bg1"/>
              </a:solidFill>
            </a:endParaRPr>
          </a:p>
          <a:p>
            <a:pPr lvl="0" algn="r" rtl="1"/>
            <a:r>
              <a:rPr lang="he-IL" dirty="0" smtClean="0">
                <a:solidFill>
                  <a:schemeClr val="bg1"/>
                </a:solidFill>
              </a:rPr>
              <a:t>1.     </a:t>
            </a:r>
            <a:r>
              <a:rPr lang="he-IL" dirty="0" smtClean="0">
                <a:solidFill>
                  <a:srgbClr val="FFFF00"/>
                </a:solidFill>
              </a:rPr>
              <a:t>שם הסולם- </a:t>
            </a:r>
            <a:r>
              <a:rPr lang="he-IL" dirty="0" smtClean="0">
                <a:solidFill>
                  <a:schemeClr val="bg1"/>
                </a:solidFill>
              </a:rPr>
              <a:t>בדוגמא-  </a:t>
            </a:r>
            <a:r>
              <a:rPr lang="en-US" dirty="0" smtClean="0">
                <a:solidFill>
                  <a:schemeClr val="bg1"/>
                </a:solidFill>
              </a:rPr>
              <a:t>C-Major  4/2</a:t>
            </a:r>
          </a:p>
          <a:p>
            <a:pPr lvl="0" algn="r" rtl="1"/>
            <a:r>
              <a:rPr lang="he-IL" dirty="0" smtClean="0">
                <a:solidFill>
                  <a:schemeClr val="bg1"/>
                </a:solidFill>
              </a:rPr>
              <a:t>2.     </a:t>
            </a:r>
            <a:r>
              <a:rPr lang="he-IL" dirty="0" smtClean="0">
                <a:solidFill>
                  <a:srgbClr val="FFFF00"/>
                </a:solidFill>
              </a:rPr>
              <a:t>סימן האקורד- </a:t>
            </a:r>
            <a:r>
              <a:rPr lang="en-US" b="1" dirty="0" smtClean="0">
                <a:solidFill>
                  <a:schemeClr val="bg1"/>
                </a:solidFill>
              </a:rPr>
              <a:t>4/2</a:t>
            </a:r>
            <a:r>
              <a:rPr lang="he-IL" dirty="0" smtClean="0">
                <a:solidFill>
                  <a:schemeClr val="bg1"/>
                </a:solidFill>
              </a:rPr>
              <a:t> טרצ קורט-ספט אקורד  </a:t>
            </a:r>
            <a:endParaRPr lang="en-US" dirty="0" smtClean="0">
              <a:solidFill>
                <a:schemeClr val="bg1"/>
              </a:solidFill>
            </a:endParaRPr>
          </a:p>
          <a:p>
            <a:pPr lvl="0" algn="r" rtl="1"/>
            <a:r>
              <a:rPr lang="he-IL" dirty="0" smtClean="0">
                <a:solidFill>
                  <a:schemeClr val="bg1"/>
                </a:solidFill>
              </a:rPr>
              <a:t>3</a:t>
            </a:r>
            <a:r>
              <a:rPr lang="he-IL" dirty="0" smtClean="0">
                <a:solidFill>
                  <a:srgbClr val="FFFF00"/>
                </a:solidFill>
              </a:rPr>
              <a:t>.  </a:t>
            </a:r>
            <a:r>
              <a:rPr lang="en-US" dirty="0" smtClean="0">
                <a:solidFill>
                  <a:srgbClr val="FFFF00"/>
                </a:solidFill>
              </a:rPr>
              <a:t>   </a:t>
            </a:r>
            <a:r>
              <a:rPr lang="he-IL" dirty="0" smtClean="0">
                <a:solidFill>
                  <a:srgbClr val="FFFF00"/>
                </a:solidFill>
              </a:rPr>
              <a:t>שבע דרגות הסולם </a:t>
            </a:r>
            <a:endParaRPr lang="en-US" dirty="0" smtClean="0">
              <a:solidFill>
                <a:srgbClr val="FFFF00"/>
              </a:solidFill>
            </a:endParaRPr>
          </a:p>
          <a:p>
            <a:pPr marL="342900" lvl="0" indent="-342900" algn="r" rtl="1">
              <a:buAutoNum type="arabicPeriod" startAt="4"/>
            </a:pPr>
            <a:r>
              <a:rPr lang="he-IL" dirty="0" smtClean="0">
                <a:solidFill>
                  <a:srgbClr val="FFFF00"/>
                </a:solidFill>
              </a:rPr>
              <a:t>סוגי  ספט האקורדים</a:t>
            </a:r>
          </a:p>
          <a:p>
            <a:pPr marL="342900" lvl="0" indent="-342900" algn="r" rtl="1">
              <a:buAutoNum type="arabicPeriod" startAt="4"/>
            </a:pPr>
            <a:r>
              <a:rPr lang="he-IL" dirty="0" smtClean="0">
                <a:solidFill>
                  <a:srgbClr val="FFFF00"/>
                </a:solidFill>
              </a:rPr>
              <a:t>מרווח</a:t>
            </a:r>
            <a:r>
              <a:rPr lang="he-IL" dirty="0" smtClean="0">
                <a:solidFill>
                  <a:schemeClr val="bg1"/>
                </a:solidFill>
              </a:rPr>
              <a:t>: סקונדה</a:t>
            </a:r>
            <a:r>
              <a:rPr lang="en-US" dirty="0" smtClean="0">
                <a:solidFill>
                  <a:schemeClr val="bg1"/>
                </a:solidFill>
              </a:rPr>
              <a:t>+</a:t>
            </a:r>
            <a:r>
              <a:rPr lang="he-IL" dirty="0" smtClean="0">
                <a:solidFill>
                  <a:schemeClr val="bg1"/>
                </a:solidFill>
              </a:rPr>
              <a:t>טרצה</a:t>
            </a:r>
            <a:r>
              <a:rPr lang="en-US" dirty="0" smtClean="0">
                <a:solidFill>
                  <a:schemeClr val="bg1"/>
                </a:solidFill>
              </a:rPr>
              <a:t>+</a:t>
            </a:r>
            <a:r>
              <a:rPr lang="he-IL" dirty="0" smtClean="0">
                <a:solidFill>
                  <a:schemeClr val="bg1"/>
                </a:solidFill>
              </a:rPr>
              <a:t>טרצה=ספטימה</a:t>
            </a:r>
          </a:p>
          <a:p>
            <a:pPr marL="342900" lvl="0" indent="-342900" algn="r" rtl="1">
              <a:buAutoNum type="arabicPeriod" startAt="5"/>
            </a:pPr>
            <a:r>
              <a:rPr lang="he-IL" dirty="0" smtClean="0">
                <a:solidFill>
                  <a:srgbClr val="FFFF00"/>
                </a:solidFill>
              </a:rPr>
              <a:t>זיהוי ויזואלי- </a:t>
            </a:r>
            <a:r>
              <a:rPr lang="he-IL" dirty="0" smtClean="0">
                <a:solidFill>
                  <a:schemeClr val="bg1"/>
                </a:solidFill>
              </a:rPr>
              <a:t>בהתאם למרווחי הטרצות</a:t>
            </a:r>
          </a:p>
          <a:p>
            <a:pPr marL="342900" lvl="0" indent="-342900" algn="r" rtl="1">
              <a:buAutoNum type="arabicPeriod" startAt="6"/>
            </a:pPr>
            <a:r>
              <a:rPr lang="he-IL" dirty="0" smtClean="0">
                <a:solidFill>
                  <a:srgbClr val="FFFF00"/>
                </a:solidFill>
              </a:rPr>
              <a:t>הצליל היסודי של האקורד </a:t>
            </a:r>
            <a:r>
              <a:rPr lang="he-IL" dirty="0" smtClean="0">
                <a:solidFill>
                  <a:schemeClr val="bg1"/>
                </a:solidFill>
              </a:rPr>
              <a:t>= צליל הסקונדה</a:t>
            </a:r>
            <a:endParaRPr lang="en-US" dirty="0" smtClean="0">
              <a:solidFill>
                <a:schemeClr val="bg1"/>
              </a:solidFill>
            </a:endParaRPr>
          </a:p>
          <a:p>
            <a:pPr lvl="0" algn="r" rtl="1"/>
            <a:r>
              <a:rPr lang="he-IL" dirty="0" smtClean="0">
                <a:solidFill>
                  <a:schemeClr val="bg1"/>
                </a:solidFill>
              </a:rPr>
              <a:t>7.     </a:t>
            </a:r>
            <a:r>
              <a:rPr lang="he-IL" dirty="0" smtClean="0">
                <a:solidFill>
                  <a:srgbClr val="FFFF00"/>
                </a:solidFill>
              </a:rPr>
              <a:t>נתון סטאטיסטי</a:t>
            </a:r>
            <a:r>
              <a:rPr lang="he-IL" dirty="0" smtClean="0">
                <a:solidFill>
                  <a:schemeClr val="bg1"/>
                </a:solidFill>
              </a:rPr>
              <a:t>: 7 אקורדים* 21 סוגי סולמות= 147 אפשרויות</a:t>
            </a:r>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8" name="Picture 7"/>
          <p:cNvPicPr/>
          <p:nvPr/>
        </p:nvPicPr>
        <p:blipFill>
          <a:blip r:embed="rId4"/>
          <a:stretch>
            <a:fillRect/>
          </a:stretch>
        </p:blipFill>
        <p:spPr>
          <a:xfrm>
            <a:off x="2483247" y="3457859"/>
            <a:ext cx="4323810" cy="1495238"/>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1524000" y="340150"/>
            <a:ext cx="7030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he-IL" sz="3600" b="1" dirty="0" smtClean="0">
                <a:solidFill>
                  <a:srgbClr val="FFFF00"/>
                </a:solidFill>
                <a:latin typeface="David"/>
                <a:ea typeface="David"/>
                <a:cs typeface="David"/>
                <a:sym typeface="David"/>
              </a:rPr>
              <a:t>    </a:t>
            </a:r>
            <a:r>
              <a:rPr lang="x-none" sz="3600" b="1" smtClean="0">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כל סוגי האקורדים</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865376"/>
            <a:ext cx="7161000" cy="146304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lvl="0" algn="r" rtl="1"/>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2073" name="Picture 25"/>
          <p:cNvPicPr>
            <a:picLocks noChangeAspect="1" noChangeArrowheads="1"/>
          </p:cNvPicPr>
          <p:nvPr/>
        </p:nvPicPr>
        <p:blipFill>
          <a:blip r:embed="rId4"/>
          <a:srcRect/>
          <a:stretch>
            <a:fillRect/>
          </a:stretch>
        </p:blipFill>
        <p:spPr bwMode="auto">
          <a:xfrm>
            <a:off x="2014538" y="890588"/>
            <a:ext cx="5114925" cy="4333875"/>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1524000" y="340150"/>
            <a:ext cx="7030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he-IL" sz="3600" b="1" dirty="0" smtClean="0">
                <a:solidFill>
                  <a:srgbClr val="FFFF00"/>
                </a:solidFill>
                <a:latin typeface="David"/>
                <a:ea typeface="David"/>
                <a:cs typeface="David"/>
                <a:sym typeface="David"/>
              </a:rPr>
              <a:t>    </a:t>
            </a:r>
            <a:r>
              <a:rPr lang="x-none" sz="3600" b="1" smtClean="0">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כל סוגי האקורדים-המשך</a:t>
            </a:r>
            <a:endParaRPr sz="2400" b="1" dirty="0">
              <a:solidFill>
                <a:srgbClr val="FFFF00"/>
              </a:solidFill>
              <a:latin typeface="+mn-lt"/>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364" name="Google Shape;1364;p142"/>
          <p:cNvSpPr txBox="1"/>
          <p:nvPr/>
        </p:nvSpPr>
        <p:spPr>
          <a:xfrm>
            <a:off x="1393375" y="1865376"/>
            <a:ext cx="7161000" cy="146304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lvl="0" algn="r" rtl="1"/>
            <a:endParaRPr lang="en-US" dirty="0" smtClean="0">
              <a:solidFill>
                <a:schemeClr val="bg1"/>
              </a:solidFill>
            </a:endParaRPr>
          </a:p>
          <a:p>
            <a:pPr marL="0" lvl="0" indent="0"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r>
              <a:rPr lang="x-none" sz="1200" smtClean="0">
                <a:latin typeface="Times New Roman"/>
                <a:ea typeface="Times New Roman"/>
                <a:cs typeface="Times New Roman"/>
                <a:sym typeface="Times New Roman"/>
              </a:rPr>
              <a:t>      </a:t>
            </a:r>
            <a:endParaRPr dirty="0" smtClean="0">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dirty="0">
              <a:solidFill>
                <a:srgbClr val="FFFF00"/>
              </a:solidFill>
              <a:latin typeface="Times New Roman"/>
              <a:ea typeface="Times New Roman"/>
              <a:cs typeface="Times New Roman"/>
              <a:sym typeface="Times New Roman"/>
            </a:endParaRPr>
          </a:p>
        </p:txBody>
      </p:sp>
      <p:pic>
        <p:nvPicPr>
          <p:cNvPr id="1367" name="Google Shape;1367;p1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587779" name="Picture 3"/>
          <p:cNvPicPr>
            <a:picLocks noChangeAspect="1" noChangeArrowheads="1"/>
          </p:cNvPicPr>
          <p:nvPr/>
        </p:nvPicPr>
        <p:blipFill>
          <a:blip r:embed="rId4"/>
          <a:srcRect/>
          <a:stretch>
            <a:fillRect/>
          </a:stretch>
        </p:blipFill>
        <p:spPr bwMode="auto">
          <a:xfrm>
            <a:off x="2128838" y="919163"/>
            <a:ext cx="4886325" cy="4314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ctrTitle"/>
          </p:nvPr>
        </p:nvSpPr>
        <p:spPr>
          <a:xfrm>
            <a:off x="3271838" y="340150"/>
            <a:ext cx="3643312"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מפתח </a:t>
            </a:r>
            <a:r>
              <a:rPr lang="x-none" sz="2400" b="1">
                <a:solidFill>
                  <a:srgbClr val="FFFF00"/>
                </a:solidFill>
                <a:latin typeface="Arial" pitchFamily="34" charset="0"/>
                <a:ea typeface="Times New Roman"/>
                <a:cs typeface="Arial" pitchFamily="34" charset="0"/>
                <a:sym typeface="Times New Roman"/>
              </a:rPr>
              <a:t>פה</a:t>
            </a:r>
            <a:r>
              <a:rPr lang="x-none" sz="2400">
                <a:solidFill>
                  <a:srgbClr val="FFFFFF"/>
                </a:solidFill>
                <a:latin typeface="Arial" pitchFamily="34" charset="0"/>
                <a:ea typeface="David"/>
                <a:cs typeface="Arial" pitchFamily="34" charset="0"/>
                <a:sym typeface="David"/>
              </a:rPr>
              <a:t> </a:t>
            </a:r>
            <a:endParaRPr sz="2400" dirty="0">
              <a:solidFill>
                <a:srgbClr val="FFFFFF"/>
              </a:solidFill>
              <a:latin typeface="Arial" pitchFamily="34" charset="0"/>
              <a:ea typeface="David"/>
              <a:cs typeface="Arial" pitchFamily="34" charset="0"/>
              <a:sym typeface="David"/>
            </a:endParaRPr>
          </a:p>
        </p:txBody>
      </p:sp>
      <p:sp>
        <p:nvSpPr>
          <p:cNvPr id="185" name="Google Shape;185;p24"/>
          <p:cNvSpPr txBox="1">
            <a:spLocks noGrp="1"/>
          </p:cNvSpPr>
          <p:nvPr>
            <p:ph type="subTitle" idx="1"/>
          </p:nvPr>
        </p:nvSpPr>
        <p:spPr>
          <a:xfrm>
            <a:off x="628800" y="1389425"/>
            <a:ext cx="7925700" cy="3550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a:t>
            </a:r>
            <a:r>
              <a:rPr lang="x-none" sz="1600" u="sng">
                <a:solidFill>
                  <a:srgbClr val="FFFFFF"/>
                </a:solidFill>
                <a:latin typeface="Arial" pitchFamily="34" charset="0"/>
                <a:ea typeface="Times New Roman"/>
                <a:cs typeface="Arial" pitchFamily="34" charset="0"/>
                <a:sym typeface="Times New Roman"/>
                <a:hlinkClick r:id="rId3"/>
              </a:rPr>
              <a:t>מוזיקה</a:t>
            </a:r>
            <a:r>
              <a:rPr lang="x-none" sz="1600">
                <a:solidFill>
                  <a:srgbClr val="FFFFFF"/>
                </a:solidFill>
                <a:latin typeface="Arial" pitchFamily="34" charset="0"/>
                <a:ea typeface="Times New Roman"/>
                <a:cs typeface="Arial" pitchFamily="34" charset="0"/>
                <a:sym typeface="Times New Roman"/>
              </a:rPr>
              <a:t>, </a:t>
            </a:r>
            <a:r>
              <a:rPr lang="x-none" sz="1600" b="1">
                <a:solidFill>
                  <a:srgbClr val="FFFF00"/>
                </a:solidFill>
                <a:latin typeface="Arial" pitchFamily="34" charset="0"/>
                <a:ea typeface="Arial"/>
                <a:cs typeface="Arial" pitchFamily="34" charset="0"/>
                <a:sym typeface="Arial"/>
              </a:rPr>
              <a:t>מפתח פה</a:t>
            </a:r>
            <a:r>
              <a:rPr lang="x-none" sz="1600">
                <a:solidFill>
                  <a:srgbClr val="FFFFFF"/>
                </a:solidFill>
                <a:latin typeface="Arial" pitchFamily="34" charset="0"/>
                <a:ea typeface="Times New Roman"/>
                <a:cs typeface="Arial" pitchFamily="34" charset="0"/>
                <a:sym typeface="Times New Roman"/>
              </a:rPr>
              <a:t> הוא סימון ב</a:t>
            </a:r>
            <a:r>
              <a:rPr lang="x-none" sz="1600" u="sng">
                <a:solidFill>
                  <a:srgbClr val="FFFFFF"/>
                </a:solidFill>
                <a:latin typeface="Arial" pitchFamily="34" charset="0"/>
                <a:ea typeface="Times New Roman"/>
                <a:cs typeface="Arial" pitchFamily="34" charset="0"/>
                <a:sym typeface="Times New Roman"/>
                <a:hlinkClick r:id="rId4"/>
              </a:rPr>
              <a:t>תווים</a:t>
            </a:r>
            <a:r>
              <a:rPr lang="x-none" sz="1600">
                <a:solidFill>
                  <a:srgbClr val="FFFFFF"/>
                </a:solidFill>
                <a:latin typeface="Arial" pitchFamily="34" charset="0"/>
                <a:ea typeface="Times New Roman"/>
                <a:cs typeface="Arial" pitchFamily="34" charset="0"/>
                <a:sym typeface="Times New Roman"/>
              </a:rPr>
              <a:t>, שאומר למבצע (</a:t>
            </a:r>
            <a:r>
              <a:rPr lang="x-none" sz="1600" u="sng">
                <a:solidFill>
                  <a:srgbClr val="FFFFFF"/>
                </a:solidFill>
                <a:latin typeface="Arial" pitchFamily="34" charset="0"/>
                <a:ea typeface="Times New Roman"/>
                <a:cs typeface="Arial" pitchFamily="34" charset="0"/>
                <a:sym typeface="Times New Roman"/>
                <a:hlinkClick r:id="rId5"/>
              </a:rPr>
              <a:t>זמר</a:t>
            </a:r>
            <a:r>
              <a:rPr lang="x-none" sz="1600">
                <a:solidFill>
                  <a:srgbClr val="FFFFFF"/>
                </a:solidFill>
                <a:latin typeface="Arial" pitchFamily="34" charset="0"/>
                <a:ea typeface="Times New Roman"/>
                <a:cs typeface="Arial" pitchFamily="34" charset="0"/>
                <a:sym typeface="Times New Roman"/>
              </a:rPr>
              <a:t> או נגן) באיזה גובה יש לנגן או לשיר את התווים הרשומים על ה</a:t>
            </a:r>
            <a:r>
              <a:rPr lang="x-none" sz="1600" u="sng">
                <a:solidFill>
                  <a:srgbClr val="FFFFFF"/>
                </a:solidFill>
                <a:latin typeface="Arial" pitchFamily="34" charset="0"/>
                <a:ea typeface="Times New Roman"/>
                <a:cs typeface="Arial" pitchFamily="34" charset="0"/>
                <a:sym typeface="Times New Roman"/>
                <a:hlinkClick r:id="rId6"/>
              </a:rPr>
              <a:t>מָחְמוֹשֶת</a:t>
            </a:r>
            <a:r>
              <a:rPr lang="x-none" sz="1600">
                <a:solidFill>
                  <a:srgbClr val="FFFFFF"/>
                </a:solidFill>
                <a:latin typeface="Arial" pitchFamily="34" charset="0"/>
                <a:ea typeface="Times New Roman"/>
                <a:cs typeface="Arial" pitchFamily="34" charset="0"/>
                <a:sym typeface="Times New Roman"/>
              </a:rPr>
              <a:t>. במפתח פה משתמשים לסימון צלילים נמוכים לזמרי בס בריטון וכן משתמשים במפתח זה לניגון ב</a:t>
            </a:r>
            <a:r>
              <a:rPr lang="x-none" sz="1600" u="sng">
                <a:solidFill>
                  <a:srgbClr val="FFFFFF"/>
                </a:solidFill>
                <a:latin typeface="Arial" pitchFamily="34" charset="0"/>
                <a:ea typeface="Times New Roman"/>
                <a:cs typeface="Arial" pitchFamily="34" charset="0"/>
                <a:sym typeface="Times New Roman"/>
                <a:hlinkClick r:id="rId7"/>
              </a:rPr>
              <a:t>כלים</a:t>
            </a:r>
            <a:r>
              <a:rPr lang="x-none" sz="1600">
                <a:solidFill>
                  <a:srgbClr val="FFFFFF"/>
                </a:solidFill>
                <a:latin typeface="Arial" pitchFamily="34" charset="0"/>
                <a:ea typeface="Times New Roman"/>
                <a:cs typeface="Arial" pitchFamily="34" charset="0"/>
                <a:sym typeface="Times New Roman"/>
              </a:rPr>
              <a:t> מוזיקליים בעלי מנעד נמוך כגון:</a:t>
            </a:r>
            <a:r>
              <a:rPr lang="x-none" sz="1600">
                <a:solidFill>
                  <a:srgbClr val="FFFFFF"/>
                </a:solidFill>
                <a:uFill>
                  <a:noFill/>
                </a:uFill>
                <a:latin typeface="Arial" pitchFamily="34" charset="0"/>
                <a:ea typeface="Times New Roman"/>
                <a:cs typeface="Arial" pitchFamily="34" charset="0"/>
                <a:sym typeface="Times New Roman"/>
                <a:hlinkClick r:id="rId8"/>
              </a:rPr>
              <a:t> </a:t>
            </a:r>
            <a:r>
              <a:rPr lang="x-none" sz="1600" u="sng">
                <a:solidFill>
                  <a:srgbClr val="FFFFFF"/>
                </a:solidFill>
                <a:latin typeface="Arial" pitchFamily="34" charset="0"/>
                <a:ea typeface="Times New Roman"/>
                <a:cs typeface="Arial" pitchFamily="34" charset="0"/>
                <a:sym typeface="Times New Roman"/>
                <a:hlinkClick r:id="rId8"/>
              </a:rPr>
              <a:t>צ'לו</a:t>
            </a:r>
            <a:r>
              <a:rPr lang="x-none" sz="1600">
                <a:solidFill>
                  <a:srgbClr val="FFFFFF"/>
                </a:solidFill>
                <a:latin typeface="Arial" pitchFamily="34" charset="0"/>
                <a:ea typeface="Times New Roman"/>
                <a:cs typeface="Arial" pitchFamily="34" charset="0"/>
                <a:sym typeface="Times New Roman"/>
              </a:rPr>
              <a:t>,</a:t>
            </a:r>
            <a:r>
              <a:rPr lang="x-none" sz="1600">
                <a:solidFill>
                  <a:srgbClr val="FFFFFF"/>
                </a:solidFill>
                <a:uFill>
                  <a:noFill/>
                </a:uFill>
                <a:latin typeface="Arial" pitchFamily="34" charset="0"/>
                <a:ea typeface="Times New Roman"/>
                <a:cs typeface="Arial" pitchFamily="34" charset="0"/>
                <a:sym typeface="Times New Roman"/>
                <a:hlinkClick r:id="rId9"/>
              </a:rPr>
              <a:t> </a:t>
            </a:r>
            <a:r>
              <a:rPr lang="x-none" sz="1600" u="sng">
                <a:solidFill>
                  <a:srgbClr val="FFFFFF"/>
                </a:solidFill>
                <a:latin typeface="Arial" pitchFamily="34" charset="0"/>
                <a:ea typeface="Times New Roman"/>
                <a:cs typeface="Arial" pitchFamily="34" charset="0"/>
                <a:sym typeface="Times New Roman"/>
                <a:hlinkClick r:id="rId9"/>
              </a:rPr>
              <a:t>קונטרבס</a:t>
            </a:r>
            <a:r>
              <a:rPr lang="x-none" sz="1600">
                <a:solidFill>
                  <a:srgbClr val="FFFFFF"/>
                </a:solidFill>
                <a:latin typeface="Arial" pitchFamily="34" charset="0"/>
                <a:ea typeface="Times New Roman"/>
                <a:cs typeface="Arial" pitchFamily="34" charset="0"/>
                <a:sym typeface="Times New Roman"/>
              </a:rPr>
              <a:t>,</a:t>
            </a:r>
            <a:r>
              <a:rPr lang="x-none" sz="1600">
                <a:solidFill>
                  <a:srgbClr val="FFFFFF"/>
                </a:solidFill>
                <a:uFill>
                  <a:noFill/>
                </a:uFill>
                <a:latin typeface="Arial" pitchFamily="34" charset="0"/>
                <a:ea typeface="Times New Roman"/>
                <a:cs typeface="Arial" pitchFamily="34" charset="0"/>
                <a:sym typeface="Times New Roman"/>
                <a:hlinkClick r:id="rId10"/>
              </a:rPr>
              <a:t> </a:t>
            </a:r>
            <a:r>
              <a:rPr lang="x-none" sz="1600" u="sng">
                <a:solidFill>
                  <a:srgbClr val="FFFFFF"/>
                </a:solidFill>
                <a:latin typeface="Arial" pitchFamily="34" charset="0"/>
                <a:ea typeface="Times New Roman"/>
                <a:cs typeface="Arial" pitchFamily="34" charset="0"/>
                <a:sym typeface="Times New Roman"/>
                <a:hlinkClick r:id="rId10"/>
              </a:rPr>
              <a:t>בסון</a:t>
            </a:r>
            <a:r>
              <a:rPr lang="x-none" sz="1600">
                <a:solidFill>
                  <a:srgbClr val="FFFFFF"/>
                </a:solidFill>
                <a:latin typeface="Arial" pitchFamily="34" charset="0"/>
                <a:ea typeface="Times New Roman"/>
                <a:cs typeface="Arial" pitchFamily="34" charset="0"/>
                <a:sym typeface="Times New Roman"/>
              </a:rPr>
              <a:t>,</a:t>
            </a:r>
            <a:r>
              <a:rPr lang="x-none" sz="1600">
                <a:solidFill>
                  <a:srgbClr val="FFFFFF"/>
                </a:solidFill>
                <a:uFill>
                  <a:noFill/>
                </a:uFill>
                <a:latin typeface="Arial" pitchFamily="34" charset="0"/>
                <a:ea typeface="Times New Roman"/>
                <a:cs typeface="Arial" pitchFamily="34" charset="0"/>
                <a:sym typeface="Times New Roman"/>
                <a:hlinkClick r:id="rId11"/>
              </a:rPr>
              <a:t> </a:t>
            </a:r>
            <a:r>
              <a:rPr lang="x-none" sz="1600" u="sng">
                <a:solidFill>
                  <a:srgbClr val="FFFFFF"/>
                </a:solidFill>
                <a:latin typeface="Arial" pitchFamily="34" charset="0"/>
                <a:ea typeface="Times New Roman"/>
                <a:cs typeface="Arial" pitchFamily="34" charset="0"/>
                <a:sym typeface="Times New Roman"/>
                <a:hlinkClick r:id="rId11"/>
              </a:rPr>
              <a:t>טובה</a:t>
            </a:r>
            <a:r>
              <a:rPr lang="x-none" sz="1600">
                <a:solidFill>
                  <a:srgbClr val="FFFFFF"/>
                </a:solidFill>
                <a:latin typeface="Arial" pitchFamily="34" charset="0"/>
                <a:ea typeface="Times New Roman"/>
                <a:cs typeface="Arial" pitchFamily="34" charset="0"/>
                <a:sym typeface="Times New Roman"/>
              </a:rPr>
              <a:t>,</a:t>
            </a:r>
            <a:r>
              <a:rPr lang="x-none" sz="1600">
                <a:solidFill>
                  <a:srgbClr val="FFFFFF"/>
                </a:solidFill>
                <a:uFill>
                  <a:noFill/>
                </a:uFill>
                <a:latin typeface="Arial" pitchFamily="34" charset="0"/>
                <a:ea typeface="Times New Roman"/>
                <a:cs typeface="Arial" pitchFamily="34" charset="0"/>
                <a:sym typeface="Times New Roman"/>
                <a:hlinkClick r:id="rId12"/>
              </a:rPr>
              <a:t> </a:t>
            </a:r>
            <a:r>
              <a:rPr lang="x-none" sz="1600" u="sng">
                <a:solidFill>
                  <a:srgbClr val="FFFFFF"/>
                </a:solidFill>
                <a:latin typeface="Arial" pitchFamily="34" charset="0"/>
                <a:ea typeface="Times New Roman"/>
                <a:cs typeface="Arial" pitchFamily="34" charset="0"/>
                <a:sym typeface="Times New Roman"/>
                <a:hlinkClick r:id="rId12"/>
              </a:rPr>
              <a:t>קרן צרפתית</a:t>
            </a:r>
            <a:r>
              <a:rPr lang="x-none" sz="1600">
                <a:solidFill>
                  <a:srgbClr val="FFFFFF"/>
                </a:solidFill>
                <a:latin typeface="Arial" pitchFamily="34" charset="0"/>
                <a:ea typeface="Times New Roman"/>
                <a:cs typeface="Arial" pitchFamily="34" charset="0"/>
                <a:sym typeface="Times New Roman"/>
              </a:rPr>
              <a:t>,</a:t>
            </a:r>
            <a:r>
              <a:rPr lang="x-none" sz="1600">
                <a:solidFill>
                  <a:srgbClr val="FFFFFF"/>
                </a:solidFill>
                <a:uFill>
                  <a:noFill/>
                </a:uFill>
                <a:latin typeface="Arial" pitchFamily="34" charset="0"/>
                <a:ea typeface="Times New Roman"/>
                <a:cs typeface="Arial" pitchFamily="34" charset="0"/>
                <a:sym typeface="Times New Roman"/>
                <a:hlinkClick r:id="rId13"/>
              </a:rPr>
              <a:t> </a:t>
            </a:r>
            <a:r>
              <a:rPr lang="x-none" sz="1600" u="sng">
                <a:solidFill>
                  <a:srgbClr val="FFFFFF"/>
                </a:solidFill>
                <a:latin typeface="Arial" pitchFamily="34" charset="0"/>
                <a:ea typeface="Times New Roman"/>
                <a:cs typeface="Arial" pitchFamily="34" charset="0"/>
                <a:sym typeface="Times New Roman"/>
                <a:hlinkClick r:id="rId13"/>
              </a:rPr>
              <a:t>טרומבון</a:t>
            </a:r>
            <a:r>
              <a:rPr lang="x-none" sz="1600">
                <a:solidFill>
                  <a:srgbClr val="FFFFFF"/>
                </a:solidFill>
                <a:latin typeface="Arial" pitchFamily="34" charset="0"/>
                <a:ea typeface="Times New Roman"/>
                <a:cs typeface="Arial" pitchFamily="34" charset="0"/>
                <a:sym typeface="Times New Roman"/>
              </a:rPr>
              <a:t> ועוד. העיגול הגדול (מצד שמאל) של מפתח הפה מציין את גובה הצליל פה הנמצא בין ה"נקודתיים" שמצדו הימני של המפתח.</a:t>
            </a:r>
            <a:endParaRPr sz="1600"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0"/>
              </a:spcBef>
              <a:spcAft>
                <a:spcPts val="0"/>
              </a:spcAft>
              <a:buNone/>
            </a:pPr>
            <a:r>
              <a:rPr lang="x-none" sz="1600" b="1">
                <a:solidFill>
                  <a:srgbClr val="FFFFFF"/>
                </a:solidFill>
                <a:latin typeface="Arial" pitchFamily="34" charset="0"/>
                <a:ea typeface="Times New Roman"/>
                <a:cs typeface="Arial" pitchFamily="34" charset="0"/>
                <a:sym typeface="Times New Roman"/>
              </a:rPr>
              <a:t>מפתח פה -</a:t>
            </a:r>
            <a:r>
              <a:rPr lang="x-none" sz="1600">
                <a:solidFill>
                  <a:srgbClr val="FFFFFF"/>
                </a:solidFill>
                <a:latin typeface="Arial" pitchFamily="34" charset="0"/>
                <a:ea typeface="Times New Roman"/>
                <a:cs typeface="Arial" pitchFamily="34" charset="0"/>
                <a:sym typeface="Times New Roman"/>
              </a:rPr>
              <a:t> מציין למעשה את גובה </a:t>
            </a:r>
            <a:r>
              <a:rPr lang="x-none" sz="1600" b="1">
                <a:solidFill>
                  <a:srgbClr val="FFFFFF"/>
                </a:solidFill>
                <a:latin typeface="Arial" pitchFamily="34" charset="0"/>
                <a:ea typeface="Times New Roman"/>
                <a:cs typeface="Arial" pitchFamily="34" charset="0"/>
                <a:sym typeface="Times New Roman"/>
              </a:rPr>
              <a:t>הצליל F </a:t>
            </a:r>
            <a:r>
              <a:rPr lang="he-IL" sz="1600" b="1"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באוקטבה </a:t>
            </a:r>
            <a:r>
              <a:rPr lang="x-none" sz="1600">
                <a:solidFill>
                  <a:srgbClr val="FFFFFF"/>
                </a:solidFill>
                <a:latin typeface="Arial" pitchFamily="34" charset="0"/>
                <a:ea typeface="Times New Roman"/>
                <a:cs typeface="Arial" pitchFamily="34" charset="0"/>
                <a:sym typeface="Times New Roman"/>
              </a:rPr>
              <a:t>הקטנה   </a:t>
            </a:r>
            <a:endParaRPr sz="1600" dirty="0">
              <a:solidFill>
                <a:srgbClr val="FFFFFF"/>
              </a:solidFill>
              <a:latin typeface="Arial" pitchFamily="34" charset="0"/>
              <a:ea typeface="Times New Roman"/>
              <a:cs typeface="Arial" pitchFamily="34" charset="0"/>
              <a:sym typeface="Times New Roman"/>
            </a:endParaRPr>
          </a:p>
        </p:txBody>
      </p:sp>
      <p:sp>
        <p:nvSpPr>
          <p:cNvPr id="186" name="Google Shape;186;p2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87" name="Google Shape;187;p24"/>
          <p:cNvPicPr preferRelativeResize="0"/>
          <p:nvPr/>
        </p:nvPicPr>
        <p:blipFill>
          <a:blip r:embed="rId14">
            <a:alphaModFix/>
          </a:blip>
          <a:stretch>
            <a:fillRect/>
          </a:stretch>
        </p:blipFill>
        <p:spPr>
          <a:xfrm>
            <a:off x="3310324" y="296625"/>
            <a:ext cx="845825" cy="988975"/>
          </a:xfrm>
          <a:prstGeom prst="rect">
            <a:avLst/>
          </a:prstGeom>
          <a:noFill/>
          <a:ln>
            <a:noFill/>
          </a:ln>
        </p:spPr>
      </p:pic>
      <p:pic>
        <p:nvPicPr>
          <p:cNvPr id="188" name="Google Shape;188;p24"/>
          <p:cNvPicPr preferRelativeResize="0"/>
          <p:nvPr/>
        </p:nvPicPr>
        <p:blipFill>
          <a:blip r:embed="rId15">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4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סגור/פתוח</a:t>
            </a:r>
            <a:endParaRPr sz="2400" b="1" dirty="0">
              <a:solidFill>
                <a:srgbClr val="FFFF00"/>
              </a:solidFill>
              <a:latin typeface="Times New Roman"/>
              <a:ea typeface="Times New Roman"/>
              <a:cs typeface="Times New Roman"/>
              <a:sym typeface="Times New Roman"/>
            </a:endParaRPr>
          </a:p>
        </p:txBody>
      </p:sp>
      <p:sp>
        <p:nvSpPr>
          <p:cNvPr id="1363" name="Google Shape;1363;p14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64" name="Google Shape;1364;p142"/>
          <p:cNvSpPr txBox="1"/>
          <p:nvPr/>
        </p:nvSpPr>
        <p:spPr>
          <a:xfrm>
            <a:off x="1393375" y="1251288"/>
            <a:ext cx="7161000" cy="23709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b="1" u="sng">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u="sng">
                <a:solidFill>
                  <a:srgbClr val="FFFF00"/>
                </a:solidFill>
              </a:rPr>
              <a:t>אקורד- סגור</a:t>
            </a:r>
            <a:endParaRPr b="1" u="sng">
              <a:solidFill>
                <a:srgbClr val="FFFF00"/>
              </a:solidFill>
            </a:endParaRPr>
          </a:p>
          <a:p>
            <a:pPr marL="0" marR="114300" lvl="0" indent="0" algn="just" rtl="1">
              <a:lnSpc>
                <a:spcPct val="115000"/>
              </a:lnSpc>
              <a:spcBef>
                <a:spcPts val="0"/>
              </a:spcBef>
              <a:spcAft>
                <a:spcPts val="0"/>
              </a:spcAft>
              <a:buNone/>
            </a:pPr>
            <a:r>
              <a:rPr lang="x-none">
                <a:solidFill>
                  <a:srgbClr val="FFFFFF"/>
                </a:solidFill>
              </a:rPr>
              <a:t>אקורד משולש שלא נעשה בו שום היפוך. צליל הבס בו הנו צליל הטוניקה. סימנו 3/5 (טרצה+קוינטה)</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אקורד זה זהה לחלוטין לאקורד בסיסי  בדוגמא  אקורד דו מז'ור: דו מי סול</a:t>
            </a:r>
            <a:endParaRPr>
              <a:solidFill>
                <a:srgbClr val="FFFFFF"/>
              </a:solidFill>
            </a:endParaRPr>
          </a:p>
          <a:p>
            <a:pPr marL="0" lvl="0" indent="0"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r>
              <a:rPr lang="x-none" sz="1200">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a:p>
            <a:pPr marL="0" marR="0" lvl="0" indent="0" algn="just" rtl="1">
              <a:lnSpc>
                <a:spcPct val="115000"/>
              </a:lnSpc>
              <a:spcBef>
                <a:spcPts val="1200"/>
              </a:spcBef>
              <a:spcAft>
                <a:spcPts val="0"/>
              </a:spcAft>
              <a:buNone/>
            </a:pPr>
            <a:endParaRPr b="1" u="sng">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u="sng">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u="sng">
                <a:solidFill>
                  <a:srgbClr val="FFFF00"/>
                </a:solidFill>
              </a:rPr>
              <a:t>אקורד- פתוח</a:t>
            </a:r>
            <a:endParaRPr b="1" u="sng">
              <a:solidFill>
                <a:srgbClr val="FFFF00"/>
              </a:solidFill>
            </a:endParaRPr>
          </a:p>
          <a:p>
            <a:pPr marL="0" marR="114300" lvl="0" indent="0" algn="just" rtl="1">
              <a:lnSpc>
                <a:spcPct val="115000"/>
              </a:lnSpc>
              <a:spcBef>
                <a:spcPts val="0"/>
              </a:spcBef>
              <a:spcAft>
                <a:spcPts val="0"/>
              </a:spcAft>
              <a:buNone/>
            </a:pPr>
            <a:r>
              <a:rPr lang="x-none">
                <a:solidFill>
                  <a:srgbClr val="FFFFFF"/>
                </a:solidFill>
              </a:rPr>
              <a:t>אקורד משולש אשר בין שלושת צליליו ניתן להוסיף לפחות שני צלילים השייכים לאותו סולם</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בדוגמא -סולם דו מז'ור פתוח. (קוינטה +סקסטה)</a:t>
            </a:r>
            <a:endParaRPr>
              <a:solidFill>
                <a:srgbClr val="FFFFFF"/>
              </a:solidFill>
            </a:endParaRPr>
          </a:p>
        </p:txBody>
      </p:sp>
      <p:pic>
        <p:nvPicPr>
          <p:cNvPr id="1365" name="Google Shape;1365;p142"/>
          <p:cNvPicPr preferRelativeResize="0"/>
          <p:nvPr/>
        </p:nvPicPr>
        <p:blipFill>
          <a:blip r:embed="rId3">
            <a:alphaModFix/>
          </a:blip>
          <a:stretch>
            <a:fillRect/>
          </a:stretch>
        </p:blipFill>
        <p:spPr>
          <a:xfrm>
            <a:off x="4322613" y="2123375"/>
            <a:ext cx="1836900" cy="730500"/>
          </a:xfrm>
          <a:prstGeom prst="rect">
            <a:avLst/>
          </a:prstGeom>
          <a:noFill/>
          <a:ln>
            <a:noFill/>
          </a:ln>
        </p:spPr>
      </p:pic>
      <p:pic>
        <p:nvPicPr>
          <p:cNvPr id="1366" name="Google Shape;1366;p142"/>
          <p:cNvPicPr preferRelativeResize="0"/>
          <p:nvPr/>
        </p:nvPicPr>
        <p:blipFill>
          <a:blip r:embed="rId4">
            <a:alphaModFix/>
          </a:blip>
          <a:stretch>
            <a:fillRect/>
          </a:stretch>
        </p:blipFill>
        <p:spPr>
          <a:xfrm>
            <a:off x="4522525" y="3974300"/>
            <a:ext cx="1685925" cy="733425"/>
          </a:xfrm>
          <a:prstGeom prst="rect">
            <a:avLst/>
          </a:prstGeom>
          <a:noFill/>
          <a:ln>
            <a:noFill/>
          </a:ln>
        </p:spPr>
      </p:pic>
      <p:pic>
        <p:nvPicPr>
          <p:cNvPr id="1367" name="Google Shape;1367;p142"/>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368" name="Google Shape;1368;p142"/>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14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מפורק/בלתי מפורק</a:t>
            </a:r>
            <a:endParaRPr sz="2400" b="1" dirty="0">
              <a:solidFill>
                <a:srgbClr val="FFFF00"/>
              </a:solidFill>
              <a:latin typeface="Times New Roman"/>
              <a:ea typeface="Times New Roman"/>
              <a:cs typeface="Times New Roman"/>
              <a:sym typeface="Times New Roman"/>
            </a:endParaRPr>
          </a:p>
        </p:txBody>
      </p:sp>
      <p:sp>
        <p:nvSpPr>
          <p:cNvPr id="1374" name="Google Shape;1374;p14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75" name="Google Shape;1375;p143"/>
          <p:cNvSpPr txBox="1"/>
          <p:nvPr/>
        </p:nvSpPr>
        <p:spPr>
          <a:xfrm>
            <a:off x="1393375" y="689650"/>
            <a:ext cx="7161000" cy="34896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b="1">
                <a:solidFill>
                  <a:srgbClr val="FFFF00"/>
                </a:solidFill>
              </a:rPr>
              <a:t>אקורד- מפורק/בלתי מפורק</a:t>
            </a:r>
            <a:endParaRPr b="1">
              <a:solidFill>
                <a:srgbClr val="FFFF00"/>
              </a:solidFill>
            </a:endParaRPr>
          </a:p>
          <a:p>
            <a:pPr marL="0" marR="114300" lvl="0" indent="0" algn="just" rtl="1">
              <a:lnSpc>
                <a:spcPct val="115000"/>
              </a:lnSpc>
              <a:spcBef>
                <a:spcPts val="0"/>
              </a:spcBef>
              <a:spcAft>
                <a:spcPts val="0"/>
              </a:spcAft>
              <a:buNone/>
            </a:pPr>
            <a:r>
              <a:rPr lang="x-none">
                <a:solidFill>
                  <a:srgbClr val="FFFFFF"/>
                </a:solidFill>
              </a:rPr>
              <a:t>שלושה צלילים או יותר אשר מרכיבים את האקורד יכולים להופיע בשני מצבים: במצב של אקורד מפורק –כאשר שלושה צלילים או יותר מנוגנים או מושרים בזה אחר זה ולא בבת אחת.  ובמצב של אקורד שלם- בלתי מפורק – כאשר שלושה צלילים או יותר מנוגנים יחד בו זמנית ובמצב אנכי.  השוואת האקורד המפורק לאקורד השלם הבלתי מפורק, דומה להשוואת המרווח המלודי למרווח ההרמוני. כאשר אנו שרים אקורד מפורק הצלילים מצטרפים במוחנו לכדי אקורד שלם בלתי מפורק. אם כי אין ספק שקיים הבדל בין הופעה בו זמנית להופעה מפורקת של אותם הצלילים. כמובן שקול האדם, יכול לבצע אקורד רק בצורתו המפורקת.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בדוגמאות – אקורד מפורק,                                       ואקורד לא מפורק </a:t>
            </a:r>
            <a:endParaRPr>
              <a:solidFill>
                <a:srgbClr val="FFFFFF"/>
              </a:solidFill>
            </a:endParaRPr>
          </a:p>
          <a:p>
            <a:pPr marL="0" marR="114300" lvl="0" indent="0" algn="just" rtl="1">
              <a:lnSpc>
                <a:spcPct val="115000"/>
              </a:lnSpc>
              <a:spcBef>
                <a:spcPts val="0"/>
              </a:spcBef>
              <a:spcAft>
                <a:spcPts val="0"/>
              </a:spcAft>
              <a:buNone/>
            </a:pPr>
            <a:endParaRPr>
              <a:solidFill>
                <a:srgbClr val="FFFFFF"/>
              </a:solidFill>
              <a:latin typeface="Times New Roman"/>
              <a:ea typeface="Times New Roman"/>
              <a:cs typeface="Times New Roman"/>
              <a:sym typeface="Times New Roman"/>
            </a:endParaRPr>
          </a:p>
        </p:txBody>
      </p:sp>
      <p:pic>
        <p:nvPicPr>
          <p:cNvPr id="1376" name="Google Shape;1376;p143"/>
          <p:cNvPicPr preferRelativeResize="0"/>
          <p:nvPr/>
        </p:nvPicPr>
        <p:blipFill>
          <a:blip r:embed="rId3">
            <a:alphaModFix/>
          </a:blip>
          <a:stretch>
            <a:fillRect/>
          </a:stretch>
        </p:blipFill>
        <p:spPr>
          <a:xfrm>
            <a:off x="6152425" y="3537325"/>
            <a:ext cx="1761500" cy="559729"/>
          </a:xfrm>
          <a:prstGeom prst="rect">
            <a:avLst/>
          </a:prstGeom>
          <a:noFill/>
          <a:ln>
            <a:noFill/>
          </a:ln>
        </p:spPr>
      </p:pic>
      <p:pic>
        <p:nvPicPr>
          <p:cNvPr id="1377" name="Google Shape;1377;p143"/>
          <p:cNvPicPr preferRelativeResize="0"/>
          <p:nvPr/>
        </p:nvPicPr>
        <p:blipFill>
          <a:blip r:embed="rId4">
            <a:alphaModFix/>
          </a:blip>
          <a:stretch>
            <a:fillRect/>
          </a:stretch>
        </p:blipFill>
        <p:spPr>
          <a:xfrm>
            <a:off x="3209300" y="3477438"/>
            <a:ext cx="1761500" cy="570390"/>
          </a:xfrm>
          <a:prstGeom prst="rect">
            <a:avLst/>
          </a:prstGeom>
          <a:noFill/>
          <a:ln>
            <a:noFill/>
          </a:ln>
        </p:spPr>
      </p:pic>
      <p:pic>
        <p:nvPicPr>
          <p:cNvPr id="1378" name="Google Shape;1378;p143"/>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379" name="Google Shape;1379;p143"/>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44"/>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מפורק עם שני היפוכיו</a:t>
            </a:r>
            <a:endParaRPr sz="2400" b="1" dirty="0">
              <a:solidFill>
                <a:srgbClr val="FFFF00"/>
              </a:solidFill>
              <a:latin typeface="Times New Roman"/>
              <a:ea typeface="Times New Roman"/>
              <a:cs typeface="Times New Roman"/>
              <a:sym typeface="Times New Roman"/>
            </a:endParaRPr>
          </a:p>
        </p:txBody>
      </p:sp>
      <p:sp>
        <p:nvSpPr>
          <p:cNvPr id="1385" name="Google Shape;1385;p14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386" name="Google Shape;1386;p144"/>
          <p:cNvSpPr txBox="1"/>
          <p:nvPr/>
        </p:nvSpPr>
        <p:spPr>
          <a:xfrm>
            <a:off x="1393375" y="1187525"/>
            <a:ext cx="7161000" cy="25650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b="1">
                <a:solidFill>
                  <a:srgbClr val="FFFF00"/>
                </a:solidFill>
              </a:rPr>
              <a:t>אקורד דו מז'ור מפורק עם שני היפוכיו</a:t>
            </a:r>
            <a:endParaRPr b="1">
              <a:solidFill>
                <a:srgbClr val="FFFF00"/>
              </a:solidFill>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להלן דוגמא של אקורד מפורק דו מז'ור כולל היפוך ראשון והיפוך שני. </a:t>
            </a:r>
            <a:endParaRPr>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תרגיל זה הנו תהליך חובה בשיעורי פיתוח שמיעה. </a:t>
            </a:r>
            <a:endParaRPr>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דוגמא זו מחולקת לשלוש קבוצות : כל קבוצה שרה אקורד אחר. </a:t>
            </a:r>
            <a:endParaRPr>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p:txBody>
      </p:sp>
      <p:pic>
        <p:nvPicPr>
          <p:cNvPr id="1387" name="Google Shape;1387;p144"/>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388" name="Google Shape;1388;p144"/>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1389" name="Google Shape;1389;p144"/>
          <p:cNvPicPr preferRelativeResize="0"/>
          <p:nvPr/>
        </p:nvPicPr>
        <p:blipFill>
          <a:blip r:embed="rId4">
            <a:alphaModFix/>
          </a:blip>
          <a:stretch>
            <a:fillRect/>
          </a:stretch>
        </p:blipFill>
        <p:spPr>
          <a:xfrm>
            <a:off x="3130788" y="3080075"/>
            <a:ext cx="3686175" cy="5715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45"/>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395" name="Google Shape;1395;p145"/>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396" name="Google Shape;1396;p145"/>
          <p:cNvGraphicFramePr/>
          <p:nvPr/>
        </p:nvGraphicFramePr>
        <p:xfrm>
          <a:off x="1438656" y="1174775"/>
          <a:ext cx="4949952" cy="3116809"/>
        </p:xfrm>
        <a:graphic>
          <a:graphicData uri="http://schemas.openxmlformats.org/drawingml/2006/table">
            <a:tbl>
              <a:tblPr>
                <a:noFill/>
                <a:tableStyleId>{D223DBF9-E6C6-4AA8-B193-31598DDAF621}</a:tableStyleId>
              </a:tblPr>
              <a:tblGrid>
                <a:gridCol w="4949952"/>
              </a:tblGrid>
              <a:tr h="3116809">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 12</a:t>
                      </a:r>
                    </a:p>
                    <a:p>
                      <a:pPr marL="0" lvl="0" indent="0" algn="ctr" rtl="1">
                        <a:spcBef>
                          <a:spcPts val="0"/>
                        </a:spcBef>
                        <a:spcAft>
                          <a:spcPts val="0"/>
                        </a:spcAft>
                        <a:buNone/>
                      </a:pPr>
                      <a:endParaRPr dirty="0"/>
                    </a:p>
                    <a:p>
                      <a:pPr marL="0" lvl="0" indent="0" algn="ctr" rtl="1">
                        <a:spcBef>
                          <a:spcPts val="0"/>
                        </a:spcBef>
                        <a:spcAft>
                          <a:spcPts val="0"/>
                        </a:spcAft>
                        <a:buNone/>
                      </a:pPr>
                      <a:endParaRPr dirty="0"/>
                    </a:p>
                    <a:p>
                      <a:pPr marL="0" lvl="0" indent="0" algn="ctr" rtl="1">
                        <a:spcBef>
                          <a:spcPts val="0"/>
                        </a:spcBef>
                        <a:spcAft>
                          <a:spcPts val="0"/>
                        </a:spcAft>
                        <a:buNone/>
                      </a:pPr>
                      <a:r>
                        <a:rPr lang="x-none" sz="1800" b="1" u="sng">
                          <a:solidFill>
                            <a:srgbClr val="FFFF00"/>
                          </a:solidFill>
                        </a:rPr>
                        <a:t>דרגות הסולם</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7 דרגות הסולם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מיקום דרגות הסולם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מיקום דרגות הסולם -המשך</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מיקום דרגות הסולם - המשך</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מדרגות </a:t>
                      </a:r>
                      <a:r>
                        <a:rPr lang="x-none" sz="1800" u="sng" smtClean="0">
                          <a:solidFill>
                            <a:schemeClr val="accent5"/>
                          </a:solidFill>
                          <a:hlinkClick r:id="rId7" action="ppaction://hlinksldjump"/>
                        </a:rPr>
                        <a:t>האקורד</a:t>
                      </a:r>
                      <a:endParaRPr sz="1800" dirty="0">
                        <a:solidFill>
                          <a:schemeClr val="lt1"/>
                        </a:solidFill>
                      </a:endParaRPr>
                    </a:p>
                    <a:p>
                      <a:pPr marL="0" lvl="0" indent="0" algn="ctr" rtl="1">
                        <a:spcBef>
                          <a:spcPts val="0"/>
                        </a:spcBef>
                        <a:spcAft>
                          <a:spcPts val="0"/>
                        </a:spcAft>
                        <a:buNone/>
                      </a:pP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397" name="Google Shape;1397;p145"/>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398" name="Google Shape;1398;p145"/>
          <p:cNvPicPr preferRelativeResize="0"/>
          <p:nvPr/>
        </p:nvPicPr>
        <p:blipFill>
          <a:blip r:embed="rId8">
            <a:alphaModFix/>
          </a:blip>
          <a:stretch>
            <a:fillRect/>
          </a:stretch>
        </p:blipFill>
        <p:spPr>
          <a:xfrm>
            <a:off x="7117400" y="0"/>
            <a:ext cx="2026600" cy="895300"/>
          </a:xfrm>
          <a:prstGeom prst="rect">
            <a:avLst/>
          </a:prstGeom>
          <a:noFill/>
          <a:ln>
            <a:noFill/>
          </a:ln>
        </p:spPr>
      </p:pic>
      <p:pic>
        <p:nvPicPr>
          <p:cNvPr id="1399" name="Google Shape;1399;p145"/>
          <p:cNvPicPr preferRelativeResize="0"/>
          <p:nvPr/>
        </p:nvPicPr>
        <p:blipFill>
          <a:blip r:embed="rId8">
            <a:alphaModFix/>
          </a:blip>
          <a:stretch>
            <a:fillRect/>
          </a:stretch>
        </p:blipFill>
        <p:spPr>
          <a:xfrm>
            <a:off x="6826075" y="0"/>
            <a:ext cx="2317925" cy="895300"/>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46"/>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דרגות</a:t>
            </a:r>
            <a:r>
              <a:rPr lang="x-none" sz="24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האקורד בסולם </a:t>
            </a:r>
            <a:endParaRPr sz="2400" b="1" dirty="0">
              <a:solidFill>
                <a:srgbClr val="FFFF00"/>
              </a:solidFill>
              <a:latin typeface="Times New Roman"/>
              <a:ea typeface="Times New Roman"/>
              <a:cs typeface="Times New Roman"/>
              <a:sym typeface="Times New Roman"/>
            </a:endParaRPr>
          </a:p>
        </p:txBody>
      </p:sp>
      <p:sp>
        <p:nvSpPr>
          <p:cNvPr id="1405" name="Google Shape;1405;p14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406" name="Google Shape;1406;p146"/>
          <p:cNvSpPr txBox="1"/>
          <p:nvPr/>
        </p:nvSpPr>
        <p:spPr>
          <a:xfrm>
            <a:off x="1959425" y="1146850"/>
            <a:ext cx="6595200" cy="12510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בחינת האקורדים המשולשים המתקבלים מעל צליל סולם מז'ור ומינור טבעי מגלה כי:</a:t>
            </a:r>
            <a:endParaRPr>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בשלושת הדרגות הראשיות (טוניקה,סובדומיננטה ודומיננטה) במז'ור האקורדים מז'וריים ובמינור מינוריים אקורד מוקטן מתקבל במז'ור בדרגה שביעית ובמינור בדרגה שנייה. שאר שלושת הדרגות המשנייות מתקבלים במז'ור אקורדים מינוריים ובמינור אקורדים מז'וריים.  </a:t>
            </a:r>
            <a:endParaRPr>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p:txBody>
      </p:sp>
      <p:graphicFrame>
        <p:nvGraphicFramePr>
          <p:cNvPr id="1407" name="Google Shape;1407;p146"/>
          <p:cNvGraphicFramePr/>
          <p:nvPr/>
        </p:nvGraphicFramePr>
        <p:xfrm>
          <a:off x="625925" y="2497025"/>
          <a:ext cx="8070325" cy="2141070"/>
        </p:xfrm>
        <a:graphic>
          <a:graphicData uri="http://schemas.openxmlformats.org/drawingml/2006/table">
            <a:tbl>
              <a:tblPr>
                <a:noFill/>
                <a:tableStyleId>{D223DBF9-E6C6-4AA8-B193-31598DDAF621}</a:tableStyleId>
              </a:tblPr>
              <a:tblGrid>
                <a:gridCol w="1280475"/>
                <a:gridCol w="986150"/>
                <a:gridCol w="940450"/>
                <a:gridCol w="922925"/>
                <a:gridCol w="898175"/>
                <a:gridCol w="1058075"/>
                <a:gridCol w="1032550"/>
                <a:gridCol w="951525"/>
              </a:tblGrid>
              <a:tr h="381000">
                <a:tc>
                  <a:txBody>
                    <a:bodyPr/>
                    <a:lstStyle/>
                    <a:p>
                      <a:pPr marL="292100" lvl="0" indent="0" algn="r" rtl="0">
                        <a:lnSpc>
                          <a:spcPct val="115000"/>
                        </a:lnSpc>
                        <a:spcBef>
                          <a:spcPts val="0"/>
                        </a:spcBef>
                        <a:spcAft>
                          <a:spcPts val="0"/>
                        </a:spcAft>
                        <a:buNone/>
                      </a:pPr>
                      <a:r>
                        <a:rPr lang="x-none" sz="1100" b="1"/>
                        <a:t>  </a:t>
                      </a:r>
                      <a:r>
                        <a:rPr lang="x-none" sz="1100" b="1">
                          <a:solidFill>
                            <a:srgbClr val="FFFF00"/>
                          </a:solidFill>
                        </a:rPr>
                        <a:t> דרגות</a:t>
                      </a:r>
                      <a:endParaRPr sz="1100" b="1">
                        <a:solidFill>
                          <a:srgbClr val="FFFF00"/>
                        </a:solidFill>
                      </a:endParaRPr>
                    </a:p>
                    <a:p>
                      <a:pPr marL="292100" lvl="0" indent="0" rtl="0">
                        <a:lnSpc>
                          <a:spcPct val="115000"/>
                        </a:lnSpc>
                        <a:spcBef>
                          <a:spcPts val="0"/>
                        </a:spcBef>
                        <a:spcAft>
                          <a:spcPts val="0"/>
                        </a:spcAft>
                        <a:buNone/>
                      </a:pPr>
                      <a:r>
                        <a:rPr lang="x-none" sz="1100" b="1">
                          <a:solidFill>
                            <a:srgbClr val="FFFFFF"/>
                          </a:solidFill>
                        </a:rPr>
                        <a:t>    סולם</a:t>
                      </a:r>
                      <a:endParaRPr sz="11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a:t>
                      </a:r>
                      <a:endParaRPr sz="1100" b="1">
                        <a:solidFill>
                          <a:srgbClr val="FFFF00"/>
                        </a:solidFill>
                      </a:endParaRPr>
                    </a:p>
                    <a:p>
                      <a:pPr marL="292100" lvl="0" indent="0" algn="r" rtl="0">
                        <a:lnSpc>
                          <a:spcPct val="115000"/>
                        </a:lnSpc>
                        <a:spcBef>
                          <a:spcPts val="0"/>
                        </a:spcBef>
                        <a:spcAft>
                          <a:spcPts val="0"/>
                        </a:spcAft>
                        <a:buNone/>
                      </a:pPr>
                      <a:r>
                        <a:rPr lang="x-none" sz="1100" b="1">
                          <a:solidFill>
                            <a:srgbClr val="FFFF00"/>
                          </a:solidFill>
                        </a:rPr>
                        <a:t> ראשונה</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a:t>
                      </a:r>
                      <a:endParaRPr sz="1100" b="1">
                        <a:solidFill>
                          <a:srgbClr val="FFFF00"/>
                        </a:solidFill>
                      </a:endParaRPr>
                    </a:p>
                    <a:p>
                      <a:pPr marL="292100" lvl="0" indent="0" algn="r" rtl="0">
                        <a:lnSpc>
                          <a:spcPct val="115000"/>
                        </a:lnSpc>
                        <a:spcBef>
                          <a:spcPts val="0"/>
                        </a:spcBef>
                        <a:spcAft>
                          <a:spcPts val="0"/>
                        </a:spcAft>
                        <a:buNone/>
                      </a:pPr>
                      <a:r>
                        <a:rPr lang="x-none" sz="1100" b="1">
                          <a:solidFill>
                            <a:srgbClr val="FFFF00"/>
                          </a:solidFill>
                        </a:rPr>
                        <a:t>שנייה</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 שלישית</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 רביעית</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a:t>
                      </a:r>
                      <a:endParaRPr sz="1100" b="1">
                        <a:solidFill>
                          <a:srgbClr val="FFFF00"/>
                        </a:solidFill>
                      </a:endParaRPr>
                    </a:p>
                    <a:p>
                      <a:pPr marL="292100" lvl="0" indent="0" algn="r" rtl="0">
                        <a:lnSpc>
                          <a:spcPct val="115000"/>
                        </a:lnSpc>
                        <a:spcBef>
                          <a:spcPts val="0"/>
                        </a:spcBef>
                        <a:spcAft>
                          <a:spcPts val="0"/>
                        </a:spcAft>
                        <a:buNone/>
                      </a:pPr>
                      <a:r>
                        <a:rPr lang="x-none" sz="1100" b="1">
                          <a:solidFill>
                            <a:srgbClr val="FFFF00"/>
                          </a:solidFill>
                        </a:rPr>
                        <a:t>חמישית</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 שישית</a:t>
                      </a:r>
                      <a:endParaRPr sz="11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100" b="1">
                          <a:solidFill>
                            <a:srgbClr val="FFFF00"/>
                          </a:solidFill>
                        </a:rPr>
                        <a:t>דרגה</a:t>
                      </a:r>
                      <a:endParaRPr sz="1100" b="1">
                        <a:solidFill>
                          <a:srgbClr val="FFFF00"/>
                        </a:solidFill>
                      </a:endParaRPr>
                    </a:p>
                    <a:p>
                      <a:pPr marL="292100" lvl="0" indent="0" algn="r" rtl="0">
                        <a:lnSpc>
                          <a:spcPct val="115000"/>
                        </a:lnSpc>
                        <a:spcBef>
                          <a:spcPts val="0"/>
                        </a:spcBef>
                        <a:spcAft>
                          <a:spcPts val="0"/>
                        </a:spcAft>
                        <a:buNone/>
                      </a:pPr>
                      <a:r>
                        <a:rPr lang="x-none" sz="1100" b="1">
                          <a:solidFill>
                            <a:srgbClr val="FFFF00"/>
                          </a:solidFill>
                        </a:rPr>
                        <a:t>שביעית</a:t>
                      </a:r>
                      <a:endParaRPr sz="11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292100" lvl="0" indent="0" algn="r" rtl="0">
                        <a:lnSpc>
                          <a:spcPct val="115000"/>
                        </a:lnSpc>
                        <a:spcBef>
                          <a:spcPts val="0"/>
                        </a:spcBef>
                        <a:spcAft>
                          <a:spcPts val="0"/>
                        </a:spcAft>
                        <a:buNone/>
                      </a:pPr>
                      <a:r>
                        <a:rPr lang="x-none" sz="1100" b="1">
                          <a:solidFill>
                            <a:srgbClr val="FFFFFF"/>
                          </a:solidFill>
                        </a:rPr>
                        <a:t>מז'ור</a:t>
                      </a:r>
                      <a:endParaRPr sz="11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292100" lvl="0" indent="0" algn="r" rtl="0">
                        <a:lnSpc>
                          <a:spcPct val="115000"/>
                        </a:lnSpc>
                        <a:spcBef>
                          <a:spcPts val="0"/>
                        </a:spcBef>
                        <a:spcAft>
                          <a:spcPts val="0"/>
                        </a:spcAft>
                        <a:buNone/>
                      </a:pPr>
                      <a:r>
                        <a:rPr lang="x-none" sz="1100" b="1">
                          <a:solidFill>
                            <a:srgbClr val="FFFFFF"/>
                          </a:solidFill>
                        </a:rPr>
                        <a:t>מינור טבעי</a:t>
                      </a:r>
                      <a:endParaRPr sz="11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292100" lvl="0" indent="0" algn="r" rtl="0">
                        <a:lnSpc>
                          <a:spcPct val="115000"/>
                        </a:lnSpc>
                        <a:spcBef>
                          <a:spcPts val="0"/>
                        </a:spcBef>
                        <a:spcAft>
                          <a:spcPts val="0"/>
                        </a:spcAft>
                        <a:buNone/>
                      </a:pPr>
                      <a:r>
                        <a:rPr lang="x-none" sz="1100" b="1">
                          <a:solidFill>
                            <a:srgbClr val="FFFFFF"/>
                          </a:solidFill>
                        </a:rPr>
                        <a:t>מינור הרמוני</a:t>
                      </a:r>
                      <a:endParaRPr sz="11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מוגדל</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292100" lvl="0" indent="0" algn="r" rtl="0">
                        <a:lnSpc>
                          <a:spcPct val="115000"/>
                        </a:lnSpc>
                        <a:spcBef>
                          <a:spcPts val="0"/>
                        </a:spcBef>
                        <a:spcAft>
                          <a:spcPts val="0"/>
                        </a:spcAft>
                        <a:buNone/>
                      </a:pPr>
                      <a:r>
                        <a:rPr lang="x-none" sz="1100" b="1">
                          <a:solidFill>
                            <a:srgbClr val="FFFFFF"/>
                          </a:solidFill>
                        </a:rPr>
                        <a:t>מינור מלודי</a:t>
                      </a:r>
                      <a:endParaRPr sz="1100" b="1">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מינור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מוגדל</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מז'ור</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r" rtl="0">
                        <a:lnSpc>
                          <a:spcPct val="115000"/>
                        </a:lnSpc>
                        <a:spcBef>
                          <a:spcPts val="0"/>
                        </a:spcBef>
                        <a:spcAft>
                          <a:spcPts val="0"/>
                        </a:spcAft>
                        <a:buNone/>
                      </a:pPr>
                      <a:r>
                        <a:rPr lang="x-none" sz="1200">
                          <a:solidFill>
                            <a:srgbClr val="FFFFFF"/>
                          </a:solidFill>
                        </a:rPr>
                        <a:t>מוקטן</a:t>
                      </a:r>
                      <a:endParaRPr sz="1200">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1408" name="Google Shape;1408;p146"/>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1409" name="Google Shape;1409;p146"/>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47"/>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סקסט</a:t>
            </a:r>
            <a:r>
              <a:rPr lang="x-none" sz="24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a:t>
            </a:r>
            <a:endParaRPr sz="2400" b="1" dirty="0">
              <a:solidFill>
                <a:srgbClr val="FFFF00"/>
              </a:solidFill>
              <a:latin typeface="Times New Roman"/>
              <a:ea typeface="Times New Roman"/>
              <a:cs typeface="Times New Roman"/>
              <a:sym typeface="Times New Roman"/>
            </a:endParaRPr>
          </a:p>
        </p:txBody>
      </p:sp>
      <p:sp>
        <p:nvSpPr>
          <p:cNvPr id="1415" name="Google Shape;1415;p14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416" name="Google Shape;1416;p147"/>
          <p:cNvSpPr txBox="1"/>
          <p:nvPr/>
        </p:nvSpPr>
        <p:spPr>
          <a:xfrm>
            <a:off x="1353525" y="1146850"/>
            <a:ext cx="7141500" cy="37221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סקסט אקורד</a:t>
            </a: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הנו </a:t>
            </a:r>
            <a:r>
              <a:rPr lang="x-none">
                <a:solidFill>
                  <a:srgbClr val="FFFF00"/>
                </a:solidFill>
                <a:latin typeface="Times New Roman"/>
                <a:ea typeface="Times New Roman"/>
                <a:cs typeface="Times New Roman"/>
                <a:sym typeface="Times New Roman"/>
              </a:rPr>
              <a:t>היפוך ראשו</a:t>
            </a:r>
            <a:r>
              <a:rPr lang="x-none">
                <a:solidFill>
                  <a:srgbClr val="FFFFFF"/>
                </a:solidFill>
                <a:latin typeface="Times New Roman"/>
                <a:ea typeface="Times New Roman"/>
                <a:cs typeface="Times New Roman"/>
                <a:sym typeface="Times New Roman"/>
              </a:rPr>
              <a:t>ן של אקורד משולש והוא מכיל 3 צלילים : </a:t>
            </a:r>
            <a:r>
              <a:rPr lang="x-none">
                <a:solidFill>
                  <a:srgbClr val="FFFF00"/>
                </a:solidFill>
                <a:latin typeface="Times New Roman"/>
                <a:ea typeface="Times New Roman"/>
                <a:cs typeface="Times New Roman"/>
                <a:sym typeface="Times New Roman"/>
              </a:rPr>
              <a:t>טרצה, קוינטה, טוניקה</a:t>
            </a:r>
            <a:r>
              <a:rPr lang="x-none">
                <a:solidFill>
                  <a:srgbClr val="FFFFFF"/>
                </a:solidFill>
                <a:latin typeface="Times New Roman"/>
                <a:ea typeface="Times New Roman"/>
                <a:cs typeface="Times New Roman"/>
                <a:sym typeface="Times New Roman"/>
              </a:rPr>
              <a:t>. מתוך האקורד המשולש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המונח </a:t>
            </a:r>
            <a:r>
              <a:rPr lang="x-none">
                <a:solidFill>
                  <a:srgbClr val="FFFF00"/>
                </a:solidFill>
                <a:latin typeface="Times New Roman"/>
                <a:ea typeface="Times New Roman"/>
                <a:cs typeface="Times New Roman"/>
                <a:sym typeface="Times New Roman"/>
              </a:rPr>
              <a:t>סקסט אקורד</a:t>
            </a:r>
            <a:r>
              <a:rPr lang="x-none">
                <a:solidFill>
                  <a:srgbClr val="FFFFFF"/>
                </a:solidFill>
                <a:latin typeface="Times New Roman"/>
                <a:ea typeface="Times New Roman"/>
                <a:cs typeface="Times New Roman"/>
                <a:sym typeface="Times New Roman"/>
              </a:rPr>
              <a:t> נובע מהמרווח של</a:t>
            </a:r>
            <a:r>
              <a:rPr lang="x-none">
                <a:solidFill>
                  <a:srgbClr val="FFFF00"/>
                </a:solidFill>
                <a:latin typeface="Times New Roman"/>
                <a:ea typeface="Times New Roman"/>
                <a:cs typeface="Times New Roman"/>
                <a:sym typeface="Times New Roman"/>
              </a:rPr>
              <a:t>סקסטה</a:t>
            </a:r>
            <a:r>
              <a:rPr lang="x-none">
                <a:solidFill>
                  <a:srgbClr val="FFFFFF"/>
                </a:solidFill>
                <a:latin typeface="Times New Roman"/>
                <a:ea typeface="Times New Roman"/>
                <a:cs typeface="Times New Roman"/>
                <a:sym typeface="Times New Roman"/>
              </a:rPr>
              <a:t> אשר נוצר לאור ההיפוך הראשון  וסימנו </a:t>
            </a:r>
            <a:r>
              <a:rPr lang="x-none">
                <a:solidFill>
                  <a:srgbClr val="FFFF00"/>
                </a:solidFill>
                <a:latin typeface="David"/>
                <a:ea typeface="David"/>
                <a:cs typeface="David"/>
                <a:sym typeface="David"/>
              </a:rPr>
              <a:t>3/6</a:t>
            </a:r>
            <a:r>
              <a:rPr lang="x-none">
                <a:solidFill>
                  <a:srgbClr val="FFFFFF"/>
                </a:solidFill>
                <a:latin typeface="Times New Roman"/>
                <a:ea typeface="Times New Roman"/>
                <a:cs typeface="Times New Roman"/>
                <a:sym typeface="Times New Roman"/>
              </a:rPr>
              <a:t>.</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היפוך זה ניתן לבצע בארבע סוגי האקורדים: </a:t>
            </a:r>
            <a:r>
              <a:rPr lang="x-none">
                <a:solidFill>
                  <a:srgbClr val="FFFF00"/>
                </a:solidFill>
                <a:latin typeface="Times New Roman"/>
                <a:ea typeface="Times New Roman"/>
                <a:cs typeface="Times New Roman"/>
                <a:sym typeface="Times New Roman"/>
              </a:rPr>
              <a:t>מז'ור /מינור/ מוקטן/ מוגדל</a:t>
            </a:r>
            <a:r>
              <a:rPr lang="x-none">
                <a:solidFill>
                  <a:srgbClr val="FFFFFF"/>
                </a:solidFill>
                <a:latin typeface="Times New Roman"/>
                <a:ea typeface="Times New Roman"/>
                <a:cs typeface="Times New Roman"/>
                <a:sym typeface="Times New Roman"/>
              </a:rPr>
              <a:t>.. היפוכים אלו נועדו כדי להעשיר את  ההרמוניה.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לדוגמא : </a:t>
            </a:r>
            <a:r>
              <a:rPr lang="x-none">
                <a:solidFill>
                  <a:srgbClr val="FFFF00"/>
                </a:solidFill>
                <a:latin typeface="Times New Roman"/>
                <a:ea typeface="Times New Roman"/>
                <a:cs typeface="Times New Roman"/>
                <a:sym typeface="Times New Roman"/>
              </a:rPr>
              <a:t>אקורד משולש</a:t>
            </a:r>
            <a:r>
              <a:rPr lang="x-none">
                <a:solidFill>
                  <a:srgbClr val="FFFFFF"/>
                </a:solidFill>
                <a:latin typeface="Times New Roman"/>
                <a:ea typeface="Times New Roman"/>
                <a:cs typeface="Times New Roman"/>
                <a:sym typeface="Times New Roman"/>
              </a:rPr>
              <a:t> דו מז'ור: מכיל את הצלילים: </a:t>
            </a:r>
            <a:r>
              <a:rPr lang="x-none" b="1" u="sng">
                <a:solidFill>
                  <a:srgbClr val="FFFFFF"/>
                </a:solidFill>
                <a:latin typeface="Times New Roman"/>
                <a:ea typeface="Times New Roman"/>
                <a:cs typeface="Times New Roman"/>
                <a:sym typeface="Times New Roman"/>
              </a:rPr>
              <a:t>דו, מי, סול</a:t>
            </a:r>
            <a:endParaRPr b="1" u="sng"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r" rtl="1">
              <a:lnSpc>
                <a:spcPct val="115000"/>
              </a:lnSpc>
              <a:spcBef>
                <a:spcPts val="1200"/>
              </a:spcBef>
              <a:spcAft>
                <a:spcPts val="1200"/>
              </a:spcAft>
              <a:buNone/>
            </a:pPr>
            <a:r>
              <a:rPr lang="x-none" sz="1800">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סקסט אקורד</a:t>
            </a:r>
            <a:r>
              <a:rPr lang="x-none">
                <a:solidFill>
                  <a:srgbClr val="FFFFFF"/>
                </a:solidFill>
                <a:latin typeface="Times New Roman"/>
                <a:ea typeface="Times New Roman"/>
                <a:cs typeface="Times New Roman"/>
                <a:sym typeface="Times New Roman"/>
              </a:rPr>
              <a:t> דו מז'ור מכיל את הצלילים: </a:t>
            </a:r>
            <a:r>
              <a:rPr lang="x-none" b="1" u="sng">
                <a:solidFill>
                  <a:srgbClr val="FFFFFF"/>
                </a:solidFill>
                <a:latin typeface="Times New Roman"/>
                <a:ea typeface="Times New Roman"/>
                <a:cs typeface="Times New Roman"/>
                <a:sym typeface="Times New Roman"/>
              </a:rPr>
              <a:t>מי, סול ,דו   </a:t>
            </a:r>
            <a:endParaRPr b="1" u="sng" dirty="0">
              <a:solidFill>
                <a:srgbClr val="FFFFFF"/>
              </a:solidFill>
              <a:latin typeface="Times New Roman"/>
              <a:ea typeface="Times New Roman"/>
              <a:cs typeface="Times New Roman"/>
              <a:sym typeface="Times New Roman"/>
            </a:endParaRPr>
          </a:p>
        </p:txBody>
      </p:sp>
      <p:pic>
        <p:nvPicPr>
          <p:cNvPr id="1417" name="Google Shape;1417;p147"/>
          <p:cNvPicPr preferRelativeResize="0"/>
          <p:nvPr/>
        </p:nvPicPr>
        <p:blipFill>
          <a:blip r:embed="rId3">
            <a:alphaModFix/>
          </a:blip>
          <a:stretch>
            <a:fillRect/>
          </a:stretch>
        </p:blipFill>
        <p:spPr>
          <a:xfrm>
            <a:off x="1804416" y="3885350"/>
            <a:ext cx="2657856" cy="967066"/>
          </a:xfrm>
          <a:prstGeom prst="rect">
            <a:avLst/>
          </a:prstGeom>
          <a:noFill/>
          <a:ln>
            <a:noFill/>
          </a:ln>
        </p:spPr>
      </p:pic>
      <p:pic>
        <p:nvPicPr>
          <p:cNvPr id="1418" name="Google Shape;1418;p147"/>
          <p:cNvPicPr preferRelativeResize="0"/>
          <p:nvPr/>
        </p:nvPicPr>
        <p:blipFill>
          <a:blip r:embed="rId4">
            <a:alphaModFix/>
          </a:blip>
          <a:stretch>
            <a:fillRect/>
          </a:stretch>
        </p:blipFill>
        <p:spPr>
          <a:xfrm>
            <a:off x="1945600" y="3185100"/>
            <a:ext cx="2406579" cy="647925"/>
          </a:xfrm>
          <a:prstGeom prst="rect">
            <a:avLst/>
          </a:prstGeom>
          <a:noFill/>
          <a:ln>
            <a:noFill/>
          </a:ln>
        </p:spPr>
      </p:pic>
      <p:pic>
        <p:nvPicPr>
          <p:cNvPr id="1419" name="Google Shape;1419;p147"/>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420" name="Google Shape;1420;p147"/>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14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קוורט </a:t>
            </a:r>
            <a:r>
              <a:rPr lang="x-none" sz="2400" b="1">
                <a:solidFill>
                  <a:srgbClr val="FFFF00"/>
                </a:solidFill>
                <a:latin typeface="Times New Roman"/>
                <a:ea typeface="Times New Roman"/>
                <a:cs typeface="Times New Roman"/>
                <a:sym typeface="Times New Roman"/>
              </a:rPr>
              <a:t>סקסט</a:t>
            </a:r>
            <a:r>
              <a:rPr lang="x-none" sz="24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אקורד </a:t>
            </a:r>
            <a:endParaRPr sz="2400" b="1" dirty="0">
              <a:solidFill>
                <a:srgbClr val="FFFF00"/>
              </a:solidFill>
              <a:latin typeface="Times New Roman"/>
              <a:ea typeface="Times New Roman"/>
              <a:cs typeface="Times New Roman"/>
              <a:sym typeface="Times New Roman"/>
            </a:endParaRPr>
          </a:p>
        </p:txBody>
      </p:sp>
      <p:sp>
        <p:nvSpPr>
          <p:cNvPr id="1426" name="Google Shape;1426;p14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427" name="Google Shape;1427;p148"/>
          <p:cNvSpPr txBox="1"/>
          <p:nvPr/>
        </p:nvSpPr>
        <p:spPr>
          <a:xfrm>
            <a:off x="1412900" y="1123100"/>
            <a:ext cx="7141500" cy="37221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קוורט סקסט אקורד</a:t>
            </a: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 הנו </a:t>
            </a:r>
            <a:r>
              <a:rPr lang="x-none">
                <a:solidFill>
                  <a:srgbClr val="FFFF00"/>
                </a:solidFill>
                <a:latin typeface="Times New Roman"/>
                <a:ea typeface="Times New Roman"/>
                <a:cs typeface="Times New Roman"/>
                <a:sym typeface="Times New Roman"/>
              </a:rPr>
              <a:t>היפוך שני</a:t>
            </a:r>
            <a:r>
              <a:rPr lang="x-none">
                <a:solidFill>
                  <a:srgbClr val="FFFFFF"/>
                </a:solidFill>
                <a:latin typeface="Times New Roman"/>
                <a:ea typeface="Times New Roman"/>
                <a:cs typeface="Times New Roman"/>
                <a:sym typeface="Times New Roman"/>
              </a:rPr>
              <a:t>ן של אקורד משולש והוא מכיל 3 צלילים : </a:t>
            </a:r>
            <a:r>
              <a:rPr lang="x-none">
                <a:solidFill>
                  <a:srgbClr val="FFFF00"/>
                </a:solidFill>
                <a:latin typeface="Times New Roman"/>
                <a:ea typeface="Times New Roman"/>
                <a:cs typeface="Times New Roman"/>
                <a:sym typeface="Times New Roman"/>
              </a:rPr>
              <a:t>קוינטה, טוניקה, טרצה</a:t>
            </a:r>
            <a:r>
              <a:rPr lang="x-none">
                <a:solidFill>
                  <a:srgbClr val="FFFFFF"/>
                </a:solidFill>
                <a:latin typeface="Times New Roman"/>
                <a:ea typeface="Times New Roman"/>
                <a:cs typeface="Times New Roman"/>
                <a:sym typeface="Times New Roman"/>
              </a:rPr>
              <a:t>. מתוך האקורד המשולש היסודי.</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המונח </a:t>
            </a:r>
            <a:r>
              <a:rPr lang="x-none">
                <a:solidFill>
                  <a:srgbClr val="FFFF00"/>
                </a:solidFill>
                <a:latin typeface="Times New Roman"/>
                <a:ea typeface="Times New Roman"/>
                <a:cs typeface="Times New Roman"/>
                <a:sym typeface="Times New Roman"/>
              </a:rPr>
              <a:t>קוורט סקסט אקורד</a:t>
            </a:r>
            <a:r>
              <a:rPr lang="x-none">
                <a:solidFill>
                  <a:srgbClr val="FFFFFF"/>
                </a:solidFill>
                <a:latin typeface="Times New Roman"/>
                <a:ea typeface="Times New Roman"/>
                <a:cs typeface="Times New Roman"/>
                <a:sym typeface="Times New Roman"/>
              </a:rPr>
              <a:t> נובע מהמרווח של </a:t>
            </a:r>
            <a:r>
              <a:rPr lang="x-none">
                <a:solidFill>
                  <a:srgbClr val="FFFF00"/>
                </a:solidFill>
                <a:latin typeface="Times New Roman"/>
                <a:ea typeface="Times New Roman"/>
                <a:cs typeface="Times New Roman"/>
                <a:sym typeface="Times New Roman"/>
              </a:rPr>
              <a:t>קוורטה וסקסטה</a:t>
            </a:r>
            <a:r>
              <a:rPr lang="x-none">
                <a:solidFill>
                  <a:srgbClr val="FFFFFF"/>
                </a:solidFill>
                <a:latin typeface="Times New Roman"/>
                <a:ea typeface="Times New Roman"/>
                <a:cs typeface="Times New Roman"/>
                <a:sym typeface="Times New Roman"/>
              </a:rPr>
              <a:t> אשר נוצרו לאור ההיפוך השני  וסימנו </a:t>
            </a:r>
            <a:r>
              <a:rPr lang="x-none">
                <a:solidFill>
                  <a:srgbClr val="FFFF00"/>
                </a:solidFill>
                <a:latin typeface="David"/>
                <a:ea typeface="David"/>
                <a:cs typeface="David"/>
                <a:sym typeface="David"/>
              </a:rPr>
              <a:t>4/6</a:t>
            </a:r>
            <a:r>
              <a:rPr lang="x-none">
                <a:solidFill>
                  <a:srgbClr val="FFFFFF"/>
                </a:solidFill>
                <a:latin typeface="Times New Roman"/>
                <a:ea typeface="Times New Roman"/>
                <a:cs typeface="Times New Roman"/>
                <a:sym typeface="Times New Roman"/>
              </a:rPr>
              <a:t>.</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היפוך זה ניתן לבצע בארבע סוגי האקורדים: </a:t>
            </a:r>
            <a:r>
              <a:rPr lang="x-none">
                <a:solidFill>
                  <a:srgbClr val="FFFF00"/>
                </a:solidFill>
                <a:latin typeface="Times New Roman"/>
                <a:ea typeface="Times New Roman"/>
                <a:cs typeface="Times New Roman"/>
                <a:sym typeface="Times New Roman"/>
              </a:rPr>
              <a:t>מז'ור /מינור/ מוקטן/ מוגדל</a:t>
            </a:r>
            <a:r>
              <a:rPr lang="x-none">
                <a:solidFill>
                  <a:srgbClr val="FFFFFF"/>
                </a:solidFill>
                <a:latin typeface="Times New Roman"/>
                <a:ea typeface="Times New Roman"/>
                <a:cs typeface="Times New Roman"/>
                <a:sym typeface="Times New Roman"/>
              </a:rPr>
              <a:t>.. היפוכים אלו נועדו כדי להעשיר את  ההרמוניה.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200" dirty="0">
              <a:solidFill>
                <a:srgbClr val="FFFFFF"/>
              </a:solidFill>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לדוגמא : </a:t>
            </a:r>
            <a:r>
              <a:rPr lang="x-none">
                <a:solidFill>
                  <a:srgbClr val="FFFF00"/>
                </a:solidFill>
                <a:latin typeface="Times New Roman"/>
                <a:ea typeface="Times New Roman"/>
                <a:cs typeface="Times New Roman"/>
                <a:sym typeface="Times New Roman"/>
              </a:rPr>
              <a:t>אקורד משולש</a:t>
            </a:r>
            <a:r>
              <a:rPr lang="x-none">
                <a:solidFill>
                  <a:srgbClr val="FFFFFF"/>
                </a:solidFill>
                <a:latin typeface="Times New Roman"/>
                <a:ea typeface="Times New Roman"/>
                <a:cs typeface="Times New Roman"/>
                <a:sym typeface="Times New Roman"/>
              </a:rPr>
              <a:t> דו מז'ור: מכיל את הצלילים: </a:t>
            </a:r>
            <a:r>
              <a:rPr lang="x-none" b="1" u="sng">
                <a:solidFill>
                  <a:srgbClr val="FFFFFF"/>
                </a:solidFill>
                <a:latin typeface="Times New Roman"/>
                <a:ea typeface="Times New Roman"/>
                <a:cs typeface="Times New Roman"/>
                <a:sym typeface="Times New Roman"/>
              </a:rPr>
              <a:t>דו, מי, סול</a:t>
            </a:r>
            <a:endParaRPr b="1" u="sng"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r" rtl="1">
              <a:lnSpc>
                <a:spcPct val="115000"/>
              </a:lnSpc>
              <a:spcBef>
                <a:spcPts val="1200"/>
              </a:spcBef>
              <a:spcAft>
                <a:spcPts val="1200"/>
              </a:spcAft>
              <a:buNone/>
            </a:pPr>
            <a:r>
              <a:rPr lang="x-none" sz="1800">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קוורט סקסט אקורד</a:t>
            </a:r>
            <a:r>
              <a:rPr lang="x-none">
                <a:solidFill>
                  <a:srgbClr val="FFFFFF"/>
                </a:solidFill>
                <a:latin typeface="Times New Roman"/>
                <a:ea typeface="Times New Roman"/>
                <a:cs typeface="Times New Roman"/>
                <a:sym typeface="Times New Roman"/>
              </a:rPr>
              <a:t> דו מז'ור מכיל את הצלילים: </a:t>
            </a:r>
            <a:r>
              <a:rPr lang="x-none" b="1" u="sng">
                <a:solidFill>
                  <a:srgbClr val="FFFFFF"/>
                </a:solidFill>
                <a:latin typeface="Times New Roman"/>
                <a:ea typeface="Times New Roman"/>
                <a:cs typeface="Times New Roman"/>
                <a:sym typeface="Times New Roman"/>
              </a:rPr>
              <a:t>סול, דו ,מי   </a:t>
            </a:r>
            <a:endParaRPr b="1" u="sng" dirty="0">
              <a:solidFill>
                <a:srgbClr val="FFFFFF"/>
              </a:solidFill>
              <a:latin typeface="Times New Roman"/>
              <a:ea typeface="Times New Roman"/>
              <a:cs typeface="Times New Roman"/>
              <a:sym typeface="Times New Roman"/>
            </a:endParaRPr>
          </a:p>
        </p:txBody>
      </p:sp>
      <p:pic>
        <p:nvPicPr>
          <p:cNvPr id="1428" name="Google Shape;1428;p148"/>
          <p:cNvPicPr preferRelativeResize="0"/>
          <p:nvPr/>
        </p:nvPicPr>
        <p:blipFill>
          <a:blip r:embed="rId3">
            <a:alphaModFix/>
          </a:blip>
          <a:stretch>
            <a:fillRect/>
          </a:stretch>
        </p:blipFill>
        <p:spPr>
          <a:xfrm>
            <a:off x="1632975" y="3679350"/>
            <a:ext cx="2406600" cy="590550"/>
          </a:xfrm>
          <a:prstGeom prst="rect">
            <a:avLst/>
          </a:prstGeom>
          <a:noFill/>
          <a:ln>
            <a:noFill/>
          </a:ln>
        </p:spPr>
      </p:pic>
      <p:pic>
        <p:nvPicPr>
          <p:cNvPr id="1429" name="Google Shape;1429;p148"/>
          <p:cNvPicPr preferRelativeResize="0"/>
          <p:nvPr/>
        </p:nvPicPr>
        <p:blipFill>
          <a:blip r:embed="rId4">
            <a:alphaModFix/>
          </a:blip>
          <a:stretch>
            <a:fillRect/>
          </a:stretch>
        </p:blipFill>
        <p:spPr>
          <a:xfrm>
            <a:off x="1632975" y="2828819"/>
            <a:ext cx="2406600" cy="647931"/>
          </a:xfrm>
          <a:prstGeom prst="rect">
            <a:avLst/>
          </a:prstGeom>
          <a:noFill/>
          <a:ln>
            <a:noFill/>
          </a:ln>
        </p:spPr>
      </p:pic>
      <p:pic>
        <p:nvPicPr>
          <p:cNvPr id="1430" name="Google Shape;1430;p148"/>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431" name="Google Shape;1431;p148"/>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49"/>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ספט </a:t>
            </a:r>
            <a:r>
              <a:rPr lang="x-none" sz="2400" b="1">
                <a:solidFill>
                  <a:srgbClr val="FFFF00"/>
                </a:solidFill>
                <a:latin typeface="Times New Roman"/>
                <a:ea typeface="Times New Roman"/>
                <a:cs typeface="Times New Roman"/>
                <a:sym typeface="Times New Roman"/>
              </a:rPr>
              <a:t>אקורד </a:t>
            </a:r>
            <a:endParaRPr sz="2400" b="1" dirty="0">
              <a:solidFill>
                <a:srgbClr val="FFFF00"/>
              </a:solidFill>
              <a:latin typeface="Times New Roman"/>
              <a:ea typeface="Times New Roman"/>
              <a:cs typeface="Times New Roman"/>
              <a:sym typeface="Times New Roman"/>
            </a:endParaRPr>
          </a:p>
        </p:txBody>
      </p:sp>
      <p:sp>
        <p:nvSpPr>
          <p:cNvPr id="1437" name="Google Shape;1437;p14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438" name="Google Shape;1438;p149"/>
          <p:cNvSpPr txBox="1"/>
          <p:nvPr/>
        </p:nvSpPr>
        <p:spPr>
          <a:xfrm>
            <a:off x="1412900" y="1123100"/>
            <a:ext cx="7141500" cy="37221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ספט אקורד</a:t>
            </a:r>
            <a:r>
              <a:rPr lang="x-none" sz="1800">
                <a:solidFill>
                  <a:srgbClr val="FFFFFF"/>
                </a:solidFill>
                <a:latin typeface="Times New Roman"/>
                <a:ea typeface="Times New Roman"/>
                <a:cs typeface="Times New Roman"/>
                <a:sym typeface="Times New Roman"/>
              </a:rPr>
              <a:t>- זהו אקורד המכיל 4 צלילים היוצרים מרווח של ספטימה קטנה או גדולה ומכאן שמו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ספט האקורד מכיל את צליל הבס, שמעליו טרצה קטנה/גדולה, שמעליה טרצה קטנה/גדולה, שמעליה טרצה קטנה/ גדולה. למעשה מדובר בתוספת של טרצה קטנה או גדולה לאקורד המשולש. ספט האקורד יכול להופיע ב-4 מצבים: מז'ור/ מינור/מוקטן/ מוגדל.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שמו של ספט האקורד נקבע על פי 3 הצלילים הראשונים המרכיבים את ספט האקורד מצליל הבס והוא מכיל למעשה 7 סוגים של ספט אקורד , כאשר לכל סוג ספט אקורד ישנם 7 דרגות הסולם .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לדוגמא- ספט אקורד בדו מז'ור גדול יסומן C/M/</a:t>
            </a:r>
            <a:r>
              <a:rPr lang="x-none" sz="1000">
                <a:solidFill>
                  <a:srgbClr val="FFFFFF"/>
                </a:solidFill>
                <a:latin typeface="Times New Roman"/>
                <a:ea typeface="Times New Roman"/>
                <a:cs typeface="Times New Roman"/>
                <a:sym typeface="Times New Roman"/>
              </a:rPr>
              <a:t>M7    </a:t>
            </a:r>
            <a:endParaRPr sz="1000">
              <a:solidFill>
                <a:srgbClr val="FFFFFF"/>
              </a:solidFill>
              <a:latin typeface="Times New Roman"/>
              <a:ea typeface="Times New Roman"/>
              <a:cs typeface="Times New Roman"/>
              <a:sym typeface="Times New Roman"/>
            </a:endParaRPr>
          </a:p>
        </p:txBody>
      </p:sp>
      <p:pic>
        <p:nvPicPr>
          <p:cNvPr id="1439" name="Google Shape;1439;p149"/>
          <p:cNvPicPr preferRelativeResize="0"/>
          <p:nvPr/>
        </p:nvPicPr>
        <p:blipFill>
          <a:blip r:embed="rId3">
            <a:alphaModFix/>
          </a:blip>
          <a:stretch>
            <a:fillRect/>
          </a:stretch>
        </p:blipFill>
        <p:spPr>
          <a:xfrm>
            <a:off x="1579425" y="3883600"/>
            <a:ext cx="2590775" cy="730500"/>
          </a:xfrm>
          <a:prstGeom prst="rect">
            <a:avLst/>
          </a:prstGeom>
          <a:noFill/>
          <a:ln>
            <a:noFill/>
          </a:ln>
        </p:spPr>
      </p:pic>
      <p:pic>
        <p:nvPicPr>
          <p:cNvPr id="1440" name="Google Shape;1440;p149"/>
          <p:cNvPicPr preferRelativeResize="0"/>
          <p:nvPr/>
        </p:nvPicPr>
        <p:blipFill>
          <a:blip r:embed="rId4">
            <a:alphaModFix/>
          </a:blip>
          <a:stretch>
            <a:fillRect/>
          </a:stretch>
        </p:blipFill>
        <p:spPr>
          <a:xfrm>
            <a:off x="8191500" y="0"/>
            <a:ext cx="952500" cy="895300"/>
          </a:xfrm>
          <a:prstGeom prst="rect">
            <a:avLst/>
          </a:prstGeom>
          <a:noFill/>
          <a:ln>
            <a:noFill/>
          </a:ln>
        </p:spPr>
      </p:pic>
      <p:pic>
        <p:nvPicPr>
          <p:cNvPr id="1441" name="Google Shape;1441;p149"/>
          <p:cNvPicPr preferRelativeResize="0"/>
          <p:nvPr/>
        </p:nvPicPr>
        <p:blipFill>
          <a:blip r:embed="rId4">
            <a:alphaModFix/>
          </a:blip>
          <a:stretch>
            <a:fillRect/>
          </a:stretch>
        </p:blipFill>
        <p:spPr>
          <a:xfrm>
            <a:off x="7133625" y="0"/>
            <a:ext cx="2010375" cy="8953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50"/>
          <p:cNvSpPr txBox="1">
            <a:spLocks noGrp="1"/>
          </p:cNvSpPr>
          <p:nvPr>
            <p:ph type="ctrTitle"/>
          </p:nvPr>
        </p:nvSpPr>
        <p:spPr>
          <a:xfrm>
            <a:off x="3537000" y="311725"/>
            <a:ext cx="5017500" cy="845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דרגות הסולם</a:t>
            </a:r>
            <a:endParaRPr sz="2400" b="1" dirty="0">
              <a:solidFill>
                <a:srgbClr val="FFFF00"/>
              </a:solidFill>
              <a:latin typeface="Times New Roman"/>
              <a:ea typeface="Times New Roman"/>
              <a:cs typeface="Times New Roman"/>
              <a:sym typeface="Times New Roman"/>
            </a:endParaRPr>
          </a:p>
        </p:txBody>
      </p:sp>
      <p:sp>
        <p:nvSpPr>
          <p:cNvPr id="1447" name="Google Shape;1447;p150"/>
          <p:cNvSpPr txBox="1">
            <a:spLocks noGrp="1"/>
          </p:cNvSpPr>
          <p:nvPr>
            <p:ph type="subTitle" idx="1"/>
          </p:nvPr>
        </p:nvSpPr>
        <p:spPr>
          <a:xfrm>
            <a:off x="1341900" y="1157125"/>
            <a:ext cx="7212600" cy="3986400"/>
          </a:xfrm>
          <a:prstGeom prst="rect">
            <a:avLst/>
          </a:prstGeom>
        </p:spPr>
        <p:txBody>
          <a:bodyPr spcFirstLastPara="1" wrap="square" lIns="91425" tIns="91425" rIns="91425" bIns="91425" anchor="t" anchorCtr="0">
            <a:noAutofit/>
          </a:bodyPr>
          <a:lstStyle/>
          <a:p>
            <a:pPr marL="0" marR="114300" lvl="0" indent="0" algn="r" rtl="1">
              <a:lnSpc>
                <a:spcPct val="115000"/>
              </a:lnSpc>
              <a:spcBef>
                <a:spcPts val="0"/>
              </a:spcBef>
              <a:spcAft>
                <a:spcPts val="0"/>
              </a:spcAft>
              <a:buNone/>
            </a:pPr>
            <a:r>
              <a:rPr lang="x-none" sz="1100">
                <a:solidFill>
                  <a:srgbClr val="000000"/>
                </a:solidFill>
                <a:highlight>
                  <a:srgbClr val="FFFFFF"/>
                </a:highlight>
                <a:latin typeface="Arial"/>
                <a:ea typeface="Arial"/>
                <a:cs typeface="Arial"/>
                <a:sym typeface="Arial"/>
              </a:rPr>
              <a:t> </a:t>
            </a:r>
            <a:r>
              <a:rPr lang="x-none" sz="1800">
                <a:solidFill>
                  <a:srgbClr val="FFFF00"/>
                </a:solidFill>
                <a:latin typeface="Arial"/>
                <a:ea typeface="Arial"/>
                <a:cs typeface="Arial"/>
                <a:sym typeface="Arial"/>
              </a:rPr>
              <a:t>דרגה בסולם מוזיקלי</a:t>
            </a:r>
            <a:r>
              <a:rPr lang="x-none" sz="1800">
                <a:solidFill>
                  <a:srgbClr val="FFFFFF"/>
                </a:solidFill>
                <a:latin typeface="Times New Roman"/>
                <a:ea typeface="Times New Roman"/>
                <a:cs typeface="Times New Roman"/>
                <a:sym typeface="Times New Roman"/>
              </a:rPr>
              <a:t>-</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מיקום מספרי של תו בסולם בהתאם לגובהו. </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בכל סולם ישנם 7 דרגות אשר מרכיבות את הסולם. כל דרגה בסולם מזהה את מיקומו של הצליל בסולם. </a:t>
            </a:r>
            <a:endParaRPr sz="14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ולכל דרגה תפקיד יחודי בסולם. דרגות אלו יכולות להופיע בצורה מלודית או בצורה הרמונית. </a:t>
            </a:r>
            <a:endParaRPr sz="14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נציין כי בסולמות דיאטוניים, כל יצירה מסתיימת על אקורד הטוניקה והדרגה החמישית היא אשר מובילה לאקורד סיום זה. כך שכל יצירה בנויה על שלושה דרגות עיקריות : הטוניקה- שהיא הדרגה הראשונה, הסוב דומיננטה שהיא הדרגה הרביעית והדומיננטה שהיא הדרגה החמישית. </a:t>
            </a:r>
            <a:endParaRPr sz="14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להלן שמות 7 הדרגות: כל צליל בסולם המז'ורי או המינורי נקרא בשם דרגה אחרת:</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1 – טוניקה</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2 – סופר טוניקה  </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3 – מדיאנטה</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4 – סוב-דומיננטה</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5–  דומיננטה</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6 – סוב-מדיאנטה</a:t>
            </a:r>
            <a:endParaRPr sz="1400" dirty="0">
              <a:solidFill>
                <a:srgbClr val="FFFFFF"/>
              </a:solidFill>
              <a:latin typeface="Times New Roman"/>
              <a:ea typeface="Times New Roman"/>
              <a:cs typeface="Times New Roman"/>
              <a:sym typeface="Times New Roman"/>
            </a:endParaRPr>
          </a:p>
          <a:p>
            <a:pPr marL="0" lvl="0" indent="11430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דרגה  7–  טון מוביל</a:t>
            </a:r>
            <a:endParaRPr sz="1400" dirty="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100" b="1" dirty="0">
              <a:solidFill>
                <a:srgbClr val="000000"/>
              </a:solidFill>
              <a:highlight>
                <a:srgbClr val="FFFFFF"/>
              </a:highlight>
              <a:latin typeface="Arial"/>
              <a:ea typeface="Arial"/>
              <a:cs typeface="Arial"/>
              <a:sym typeface="Arial"/>
            </a:endParaRPr>
          </a:p>
          <a:p>
            <a:pPr marL="0" lvl="0" indent="0" rtl="1">
              <a:spcBef>
                <a:spcPts val="0"/>
              </a:spcBef>
              <a:spcAft>
                <a:spcPts val="0"/>
              </a:spcAft>
              <a:buNone/>
            </a:pPr>
            <a:endParaRPr sz="1800" u="sng" dirty="0">
              <a:solidFill>
                <a:srgbClr val="FFFFFF"/>
              </a:solidFill>
              <a:latin typeface="Times New Roman"/>
              <a:ea typeface="Times New Roman"/>
              <a:cs typeface="Times New Roman"/>
              <a:sym typeface="Times New Roman"/>
            </a:endParaRPr>
          </a:p>
        </p:txBody>
      </p:sp>
      <p:sp>
        <p:nvSpPr>
          <p:cNvPr id="1448" name="Google Shape;1448;p15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449" name="Google Shape;1449;p150"/>
          <p:cNvPicPr preferRelativeResize="0"/>
          <p:nvPr/>
        </p:nvPicPr>
        <p:blipFill>
          <a:blip r:embed="rId3">
            <a:alphaModFix/>
          </a:blip>
          <a:stretch>
            <a:fillRect/>
          </a:stretch>
        </p:blipFill>
        <p:spPr>
          <a:xfrm>
            <a:off x="1115525" y="3067050"/>
            <a:ext cx="5295900" cy="2000250"/>
          </a:xfrm>
          <a:prstGeom prst="rect">
            <a:avLst/>
          </a:prstGeom>
          <a:noFill/>
          <a:ln>
            <a:noFill/>
          </a:ln>
        </p:spPr>
      </p:pic>
      <p:pic>
        <p:nvPicPr>
          <p:cNvPr id="1450" name="Google Shape;1450;p150"/>
          <p:cNvPicPr preferRelativeResize="0"/>
          <p:nvPr/>
        </p:nvPicPr>
        <p:blipFill>
          <a:blip r:embed="rId4">
            <a:alphaModFix/>
          </a:blip>
          <a:stretch>
            <a:fillRect/>
          </a:stretch>
        </p:blipFill>
        <p:spPr>
          <a:xfrm>
            <a:off x="8191500" y="0"/>
            <a:ext cx="952500" cy="895300"/>
          </a:xfrm>
          <a:prstGeom prst="rect">
            <a:avLst/>
          </a:prstGeom>
          <a:noFill/>
          <a:ln>
            <a:noFill/>
          </a:ln>
        </p:spPr>
      </p:pic>
      <p:pic>
        <p:nvPicPr>
          <p:cNvPr id="1451" name="Google Shape;1451;p150"/>
          <p:cNvPicPr preferRelativeResize="0"/>
          <p:nvPr/>
        </p:nvPicPr>
        <p:blipFill>
          <a:blip r:embed="rId4">
            <a:alphaModFix/>
          </a:blip>
          <a:stretch>
            <a:fillRect/>
          </a:stretch>
        </p:blipFill>
        <p:spPr>
          <a:xfrm>
            <a:off x="7133625" y="0"/>
            <a:ext cx="2010375" cy="8953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51"/>
          <p:cNvSpPr txBox="1">
            <a:spLocks noGrp="1"/>
          </p:cNvSpPr>
          <p:nvPr>
            <p:ph type="ctrTitle"/>
          </p:nvPr>
        </p:nvSpPr>
        <p:spPr>
          <a:xfrm>
            <a:off x="2699657" y="311725"/>
            <a:ext cx="4234543" cy="8454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מיקום</a:t>
            </a:r>
            <a:r>
              <a:rPr lang="x-none" sz="24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דרגות הסולם</a:t>
            </a:r>
            <a:endParaRPr sz="2400" b="1" dirty="0">
              <a:solidFill>
                <a:srgbClr val="FFFF00"/>
              </a:solidFill>
              <a:latin typeface="Times New Roman"/>
              <a:ea typeface="Times New Roman"/>
              <a:cs typeface="Times New Roman"/>
              <a:sym typeface="Times New Roman"/>
            </a:endParaRPr>
          </a:p>
        </p:txBody>
      </p:sp>
      <p:sp>
        <p:nvSpPr>
          <p:cNvPr id="1457" name="Google Shape;1457;p151"/>
          <p:cNvSpPr txBox="1">
            <a:spLocks noGrp="1"/>
          </p:cNvSpPr>
          <p:nvPr>
            <p:ph type="subTitle" idx="1"/>
          </p:nvPr>
        </p:nvSpPr>
        <p:spPr>
          <a:xfrm>
            <a:off x="1341900" y="1290450"/>
            <a:ext cx="7212600" cy="38532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FF"/>
                </a:solidFill>
                <a:highlight>
                  <a:srgbClr val="FFFFFF"/>
                </a:highlight>
                <a:latin typeface="Arial"/>
                <a:ea typeface="Arial"/>
                <a:cs typeface="Arial"/>
                <a:sym typeface="Arial"/>
              </a:rPr>
              <a:t> </a:t>
            </a:r>
            <a:r>
              <a:rPr lang="x-none" sz="1400" b="1" u="sng" smtClean="0">
                <a:solidFill>
                  <a:srgbClr val="FFFF00"/>
                </a:solidFill>
                <a:latin typeface="Arial"/>
                <a:ea typeface="Arial"/>
                <a:cs typeface="Arial"/>
                <a:sym typeface="Arial"/>
              </a:rPr>
              <a:t>דרגה</a:t>
            </a:r>
            <a:r>
              <a:rPr lang="he-IL" sz="1400" b="1" u="sng" dirty="0" smtClean="0">
                <a:solidFill>
                  <a:srgbClr val="FFFF00"/>
                </a:solidFill>
                <a:latin typeface="Arial"/>
                <a:ea typeface="Arial"/>
                <a:cs typeface="Arial"/>
                <a:sym typeface="Arial"/>
              </a:rPr>
              <a:t> 1</a:t>
            </a:r>
            <a:r>
              <a:rPr lang="x-none" sz="1400" b="1" u="sng" smtClean="0">
                <a:solidFill>
                  <a:srgbClr val="FFFF00"/>
                </a:solidFill>
                <a:latin typeface="Arial"/>
                <a:ea typeface="Arial"/>
                <a:cs typeface="Arial"/>
                <a:sym typeface="Arial"/>
              </a:rPr>
              <a:t> </a:t>
            </a:r>
            <a:r>
              <a:rPr lang="he-IL" sz="1400" b="1" u="sng" dirty="0" smtClean="0">
                <a:solidFill>
                  <a:srgbClr val="FFFF00"/>
                </a:solidFill>
                <a:latin typeface="Arial"/>
                <a:ea typeface="Arial"/>
                <a:cs typeface="Arial"/>
                <a:sym typeface="Arial"/>
              </a:rPr>
              <a:t>- </a:t>
            </a:r>
            <a:r>
              <a:rPr lang="x-none" sz="1400" b="1" u="sng" smtClean="0">
                <a:solidFill>
                  <a:srgbClr val="FFFF00"/>
                </a:solidFill>
                <a:latin typeface="Arial"/>
                <a:ea typeface="Arial"/>
                <a:cs typeface="Arial"/>
                <a:sym typeface="Arial"/>
              </a:rPr>
              <a:t>טוניקה</a:t>
            </a:r>
            <a:endParaRPr sz="1400" b="1" u="sng" dirty="0">
              <a:solidFill>
                <a:srgbClr val="FFFF00"/>
              </a:solidFill>
              <a:latin typeface="Arial"/>
              <a:ea typeface="Arial"/>
              <a:cs typeface="Arial"/>
              <a:sym typeface="Arial"/>
            </a:endParaRPr>
          </a:p>
          <a:p>
            <a:pPr marL="0" marR="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הצליל היסודי הראשון בסולם על פיו נקבע שם הסולם.</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דרגת הטוניקה,  הדרגה הראשונה של הסולם . הצליל הראשון שבו מתחיל ומסתיים הסולם. ומזוהה בספרות הרומיות </a:t>
            </a:r>
            <a:r>
              <a:rPr lang="x-none" sz="1400">
                <a:solidFill>
                  <a:srgbClr val="FFFF00"/>
                </a:solidFill>
                <a:latin typeface="Arial" pitchFamily="34" charset="0"/>
                <a:ea typeface="Times New Roman"/>
                <a:cs typeface="Arial" pitchFamily="34" charset="0"/>
                <a:sym typeface="Times New Roman"/>
              </a:rPr>
              <a:t>I</a:t>
            </a:r>
            <a:endParaRPr sz="1400" dirty="0">
              <a:solidFill>
                <a:srgbClr val="FFFF00"/>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לדוגמא – צליל ה-טוניקה בסולם סול מז'ור הוא הצליל סול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מסומן באדום </a:t>
            </a:r>
            <a:r>
              <a:rPr lang="x-none" sz="1400">
                <a:solidFill>
                  <a:srgbClr val="FFFFFF"/>
                </a:solidFill>
                <a:latin typeface="Arial" pitchFamily="34" charset="0"/>
                <a:ea typeface="Times New Roman"/>
                <a:cs typeface="Arial" pitchFamily="34" charset="0"/>
                <a:sym typeface="Times New Roman"/>
              </a:rPr>
              <a:t>.  </a:t>
            </a:r>
            <a:endParaRPr sz="1400" dirty="0">
              <a:solidFill>
                <a:srgbClr val="FFFFFF"/>
              </a:solidFill>
              <a:latin typeface="Arial" pitchFamily="34" charset="0"/>
              <a:ea typeface="Times New Roman"/>
              <a:cs typeface="Arial" pitchFamily="34" charset="0"/>
              <a:sym typeface="Times New Roman"/>
            </a:endParaRPr>
          </a:p>
          <a:p>
            <a:pPr marL="0" lvl="0" indent="0" rtl="0">
              <a:lnSpc>
                <a:spcPct val="115000"/>
              </a:lnSpc>
              <a:spcBef>
                <a:spcPts val="0"/>
              </a:spcBef>
              <a:spcAft>
                <a:spcPts val="0"/>
              </a:spcAft>
              <a:buNone/>
            </a:pPr>
            <a:endParaRPr sz="1100" b="1" dirty="0">
              <a:solidFill>
                <a:srgbClr val="FFFFFF"/>
              </a:solidFill>
              <a:highlight>
                <a:srgbClr val="FFFFFF"/>
              </a:highlight>
              <a:latin typeface="Arial"/>
              <a:ea typeface="Arial"/>
              <a:cs typeface="Arial"/>
              <a:sym typeface="Arial"/>
            </a:endParaRPr>
          </a:p>
          <a:p>
            <a:pPr marL="0" marR="0" lvl="0" indent="0" algn="just" rtl="1">
              <a:lnSpc>
                <a:spcPct val="115000"/>
              </a:lnSpc>
              <a:spcBef>
                <a:spcPts val="0"/>
              </a:spcBef>
              <a:spcAft>
                <a:spcPts val="0"/>
              </a:spcAft>
              <a:buNone/>
            </a:pPr>
            <a:endParaRPr sz="1400" b="1" u="sng" dirty="0">
              <a:solidFill>
                <a:srgbClr val="FF0000"/>
              </a:solidFill>
              <a:latin typeface="Arial"/>
              <a:ea typeface="Arial"/>
              <a:cs typeface="Arial"/>
              <a:sym typeface="Arial"/>
            </a:endParaRPr>
          </a:p>
          <a:p>
            <a:pPr marL="0" marR="0" lvl="0" indent="0" algn="just" rtl="1">
              <a:lnSpc>
                <a:spcPct val="115000"/>
              </a:lnSpc>
              <a:spcBef>
                <a:spcPts val="0"/>
              </a:spcBef>
              <a:spcAft>
                <a:spcPts val="0"/>
              </a:spcAft>
              <a:buNone/>
            </a:pPr>
            <a:endParaRPr sz="1400" b="1" u="sng" dirty="0">
              <a:solidFill>
                <a:srgbClr val="FF0000"/>
              </a:solidFill>
              <a:latin typeface="Arial"/>
              <a:ea typeface="Arial"/>
              <a:cs typeface="Arial"/>
              <a:sym typeface="Arial"/>
            </a:endParaRPr>
          </a:p>
          <a:p>
            <a:pPr marL="0" marR="0" lvl="0" indent="0" algn="just" rtl="1">
              <a:lnSpc>
                <a:spcPct val="115000"/>
              </a:lnSpc>
              <a:spcBef>
                <a:spcPts val="0"/>
              </a:spcBef>
              <a:spcAft>
                <a:spcPts val="0"/>
              </a:spcAft>
              <a:buNone/>
            </a:pPr>
            <a:r>
              <a:rPr lang="x-none" sz="1400" b="1" u="sng" smtClean="0">
                <a:solidFill>
                  <a:srgbClr val="FFFF00"/>
                </a:solidFill>
                <a:latin typeface="Arial" pitchFamily="34" charset="0"/>
                <a:ea typeface="Arial"/>
                <a:cs typeface="Arial" pitchFamily="34" charset="0"/>
                <a:sym typeface="Arial"/>
              </a:rPr>
              <a:t>דרגה </a:t>
            </a:r>
            <a:r>
              <a:rPr lang="he-IL" sz="1400" b="1" u="sng" dirty="0" smtClean="0">
                <a:solidFill>
                  <a:srgbClr val="FFFF00"/>
                </a:solidFill>
                <a:latin typeface="Arial" pitchFamily="34" charset="0"/>
                <a:ea typeface="Arial"/>
                <a:cs typeface="Arial" pitchFamily="34" charset="0"/>
                <a:sym typeface="Arial"/>
              </a:rPr>
              <a:t>2</a:t>
            </a:r>
            <a:r>
              <a:rPr lang="x-none" sz="1400" b="1" u="sng" smtClean="0">
                <a:solidFill>
                  <a:srgbClr val="FFFF00"/>
                </a:solidFill>
                <a:latin typeface="Arial" pitchFamily="34" charset="0"/>
                <a:ea typeface="Arial"/>
                <a:cs typeface="Arial" pitchFamily="34" charset="0"/>
                <a:sym typeface="Arial"/>
              </a:rPr>
              <a:t> </a:t>
            </a:r>
            <a:r>
              <a:rPr lang="he-IL" sz="1400" b="1" u="sng" dirty="0" smtClean="0">
                <a:solidFill>
                  <a:srgbClr val="FFFF00"/>
                </a:solidFill>
                <a:latin typeface="Arial" pitchFamily="34" charset="0"/>
                <a:ea typeface="Arial"/>
                <a:cs typeface="Arial" pitchFamily="34" charset="0"/>
                <a:sym typeface="Arial"/>
              </a:rPr>
              <a:t>- </a:t>
            </a:r>
            <a:r>
              <a:rPr lang="x-none" sz="1400" b="1" u="sng" smtClean="0">
                <a:solidFill>
                  <a:srgbClr val="FFFF00"/>
                </a:solidFill>
                <a:latin typeface="Arial" pitchFamily="34" charset="0"/>
                <a:ea typeface="Arial"/>
                <a:cs typeface="Arial" pitchFamily="34" charset="0"/>
                <a:sym typeface="Arial"/>
              </a:rPr>
              <a:t>סופר </a:t>
            </a:r>
            <a:r>
              <a:rPr lang="x-none" sz="1400" b="1" u="sng">
                <a:solidFill>
                  <a:srgbClr val="FFFF00"/>
                </a:solidFill>
                <a:latin typeface="Arial" pitchFamily="34" charset="0"/>
                <a:ea typeface="Arial"/>
                <a:cs typeface="Arial" pitchFamily="34" charset="0"/>
                <a:sym typeface="Arial"/>
              </a:rPr>
              <a:t>טוניקה</a:t>
            </a:r>
            <a:endParaRPr sz="1400" b="1" u="sng" dirty="0">
              <a:solidFill>
                <a:srgbClr val="FFFF00"/>
              </a:solidFill>
              <a:latin typeface="Arial" pitchFamily="34" charset="0"/>
              <a:ea typeface="Arial"/>
              <a:cs typeface="Arial" pitchFamily="34" charset="0"/>
              <a:sym typeface="Arial"/>
            </a:endParaRPr>
          </a:p>
          <a:p>
            <a:pPr marL="0" marR="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הצליל </a:t>
            </a:r>
            <a:r>
              <a:rPr lang="x-none" sz="1400">
                <a:solidFill>
                  <a:srgbClr val="FFFFFF"/>
                </a:solidFill>
                <a:latin typeface="Arial" pitchFamily="34" charset="0"/>
                <a:ea typeface="Times New Roman"/>
                <a:cs typeface="Arial" pitchFamily="34" charset="0"/>
                <a:sym typeface="Times New Roman"/>
              </a:rPr>
              <a:t>השני  בסולם , זהו הצליל שמעל הטוניקה. </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דרגת הסופר טוניקה,  זו הדרגה השניה של הסולם. ומזוהה בספרות הרומיות </a:t>
            </a:r>
            <a:r>
              <a:rPr lang="x-none" sz="1400">
                <a:solidFill>
                  <a:srgbClr val="FFFF00"/>
                </a:solidFill>
                <a:latin typeface="Arial" pitchFamily="34" charset="0"/>
                <a:ea typeface="Times New Roman"/>
                <a:cs typeface="Arial" pitchFamily="34" charset="0"/>
                <a:sym typeface="Times New Roman"/>
              </a:rPr>
              <a:t>II</a:t>
            </a:r>
            <a:endParaRPr sz="1400" dirty="0">
              <a:solidFill>
                <a:srgbClr val="FFFF00"/>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לדוגמא – צליל ה-סופר טוניקה בסולם סול מז'ור הינו הצליל לה.(מסומן </a:t>
            </a:r>
            <a:r>
              <a:rPr lang="x-none" sz="1400" smtClean="0">
                <a:solidFill>
                  <a:srgbClr val="FFFFFF"/>
                </a:solidFill>
                <a:latin typeface="Arial" pitchFamily="34" charset="0"/>
                <a:ea typeface="Times New Roman"/>
                <a:cs typeface="Arial" pitchFamily="34" charset="0"/>
                <a:sym typeface="Times New Roman"/>
              </a:rPr>
              <a:t>באדום</a:t>
            </a:r>
            <a:endParaRPr sz="1400" dirty="0">
              <a:solidFill>
                <a:srgbClr val="FFFFFF"/>
              </a:solidFill>
              <a:latin typeface="Arial" pitchFamily="34" charset="0"/>
              <a:ea typeface="Times New Roman"/>
              <a:cs typeface="Arial" pitchFamily="34" charset="0"/>
              <a:sym typeface="Times New Roman"/>
            </a:endParaRPr>
          </a:p>
          <a:p>
            <a:pPr marL="0" lvl="0" indent="0" rtl="1">
              <a:spcBef>
                <a:spcPts val="0"/>
              </a:spcBef>
              <a:spcAft>
                <a:spcPts val="0"/>
              </a:spcAft>
              <a:buNone/>
            </a:pPr>
            <a:endParaRPr sz="1200" u="sng" dirty="0">
              <a:solidFill>
                <a:srgbClr val="FFFFFF"/>
              </a:solidFill>
              <a:latin typeface="Times New Roman"/>
              <a:ea typeface="Times New Roman"/>
              <a:cs typeface="Times New Roman"/>
              <a:sym typeface="Times New Roman"/>
            </a:endParaRPr>
          </a:p>
        </p:txBody>
      </p:sp>
      <p:sp>
        <p:nvSpPr>
          <p:cNvPr id="1458" name="Google Shape;1458;p15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459" name="Google Shape;1459;p151"/>
          <p:cNvPicPr preferRelativeResize="0"/>
          <p:nvPr/>
        </p:nvPicPr>
        <p:blipFill>
          <a:blip r:embed="rId3">
            <a:alphaModFix/>
          </a:blip>
          <a:stretch>
            <a:fillRect/>
          </a:stretch>
        </p:blipFill>
        <p:spPr>
          <a:xfrm>
            <a:off x="2490775" y="2660142"/>
            <a:ext cx="4162425" cy="685800"/>
          </a:xfrm>
          <a:prstGeom prst="rect">
            <a:avLst/>
          </a:prstGeom>
          <a:noFill/>
          <a:ln>
            <a:noFill/>
          </a:ln>
        </p:spPr>
      </p:pic>
      <p:pic>
        <p:nvPicPr>
          <p:cNvPr id="1460" name="Google Shape;1460;p151"/>
          <p:cNvPicPr preferRelativeResize="0"/>
          <p:nvPr/>
        </p:nvPicPr>
        <p:blipFill>
          <a:blip r:embed="rId4">
            <a:alphaModFix/>
          </a:blip>
          <a:stretch>
            <a:fillRect/>
          </a:stretch>
        </p:blipFill>
        <p:spPr>
          <a:xfrm>
            <a:off x="2490788" y="4330525"/>
            <a:ext cx="4162425" cy="631500"/>
          </a:xfrm>
          <a:prstGeom prst="rect">
            <a:avLst/>
          </a:prstGeom>
          <a:noFill/>
          <a:ln>
            <a:noFill/>
          </a:ln>
        </p:spPr>
      </p:pic>
      <p:pic>
        <p:nvPicPr>
          <p:cNvPr id="1461" name="Google Shape;1461;p151"/>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462" name="Google Shape;1462;p151"/>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ctrTitle"/>
          </p:nvPr>
        </p:nvSpPr>
        <p:spPr>
          <a:xfrm>
            <a:off x="4100513" y="340150"/>
            <a:ext cx="2900362"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מפתח </a:t>
            </a:r>
            <a:r>
              <a:rPr lang="x-none" sz="2400" b="1">
                <a:solidFill>
                  <a:srgbClr val="FFFF00"/>
                </a:solidFill>
                <a:latin typeface="Arial" pitchFamily="34" charset="0"/>
                <a:ea typeface="Times New Roman"/>
                <a:cs typeface="Arial" pitchFamily="34" charset="0"/>
                <a:sym typeface="Times New Roman"/>
              </a:rPr>
              <a:t>דו</a:t>
            </a:r>
            <a:r>
              <a:rPr lang="x-none" sz="2400" b="1">
                <a:solidFill>
                  <a:srgbClr val="FFFFFF"/>
                </a:solidFill>
                <a:latin typeface="Arial" pitchFamily="34" charset="0"/>
                <a:ea typeface="David"/>
                <a:cs typeface="Arial" pitchFamily="34" charset="0"/>
                <a:sym typeface="David"/>
              </a:rPr>
              <a:t> </a:t>
            </a:r>
            <a:endParaRPr sz="2400" b="1" dirty="0">
              <a:solidFill>
                <a:srgbClr val="FFFFFF"/>
              </a:solidFill>
              <a:latin typeface="Arial" pitchFamily="34" charset="0"/>
              <a:ea typeface="David"/>
              <a:cs typeface="Arial" pitchFamily="34" charset="0"/>
              <a:sym typeface="David"/>
            </a:endParaRPr>
          </a:p>
        </p:txBody>
      </p:sp>
      <p:sp>
        <p:nvSpPr>
          <p:cNvPr id="194" name="Google Shape;194;p25"/>
          <p:cNvSpPr txBox="1">
            <a:spLocks noGrp="1"/>
          </p:cNvSpPr>
          <p:nvPr>
            <p:ph type="subTitle" idx="1"/>
          </p:nvPr>
        </p:nvSpPr>
        <p:spPr>
          <a:xfrm>
            <a:off x="342900" y="1195880"/>
            <a:ext cx="8572500" cy="34656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a:t>
            </a:r>
            <a:r>
              <a:rPr lang="x-none" sz="1600" u="sng">
                <a:solidFill>
                  <a:srgbClr val="FFFFFF"/>
                </a:solidFill>
                <a:latin typeface="Arial" pitchFamily="34" charset="0"/>
                <a:ea typeface="Times New Roman"/>
                <a:cs typeface="Arial" pitchFamily="34" charset="0"/>
                <a:sym typeface="Times New Roman"/>
                <a:hlinkClick r:id="rId3"/>
              </a:rPr>
              <a:t>מוזיקה</a:t>
            </a:r>
            <a:r>
              <a:rPr lang="x-none" sz="1600">
                <a:solidFill>
                  <a:srgbClr val="FFFFFF"/>
                </a:solidFill>
                <a:latin typeface="Arial" pitchFamily="34" charset="0"/>
                <a:ea typeface="Times New Roman"/>
                <a:cs typeface="Arial" pitchFamily="34" charset="0"/>
                <a:sym typeface="Times New Roman"/>
              </a:rPr>
              <a:t>, </a:t>
            </a:r>
            <a:r>
              <a:rPr lang="x-none" sz="1600" b="1">
                <a:solidFill>
                  <a:srgbClr val="FFFF00"/>
                </a:solidFill>
                <a:latin typeface="Arial" pitchFamily="34" charset="0"/>
                <a:ea typeface="Arial"/>
                <a:cs typeface="Arial" pitchFamily="34" charset="0"/>
                <a:sym typeface="Arial"/>
              </a:rPr>
              <a:t>מפתח דו</a:t>
            </a:r>
            <a:r>
              <a:rPr lang="x-none" sz="1600">
                <a:solidFill>
                  <a:srgbClr val="FFFFFF"/>
                </a:solidFill>
                <a:latin typeface="Arial" pitchFamily="34" charset="0"/>
                <a:ea typeface="Times New Roman"/>
                <a:cs typeface="Arial" pitchFamily="34" charset="0"/>
                <a:sym typeface="Times New Roman"/>
              </a:rPr>
              <a:t> משמש לצורך ניגון על כלים מוזיקליים בלבד, במפתח דו קיימים 5 סוגי מפתחות. כל מפתח יכול להיות ממוקם על כל אחד מתוך 5 קווי המָחְמוֹשֶת.</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לא תמיד התו בחמשה הוא אותו התו לכל כלי הנגינה: לדוגמה, אם ייתבקשו נגן</a:t>
            </a:r>
            <a:r>
              <a:rPr lang="x-none" sz="1600">
                <a:solidFill>
                  <a:srgbClr val="FFFFFF"/>
                </a:solidFill>
                <a:uFill>
                  <a:noFill/>
                </a:uFill>
                <a:latin typeface="Arial" pitchFamily="34" charset="0"/>
                <a:ea typeface="Times New Roman"/>
                <a:cs typeface="Arial" pitchFamily="34" charset="0"/>
                <a:sym typeface="Times New Roman"/>
                <a:hlinkClick r:id="rId4"/>
              </a:rPr>
              <a:t> </a:t>
            </a:r>
            <a:r>
              <a:rPr lang="x-none" sz="1600" u="sng">
                <a:solidFill>
                  <a:srgbClr val="FFFFFF"/>
                </a:solidFill>
                <a:latin typeface="Arial" pitchFamily="34" charset="0"/>
                <a:ea typeface="Times New Roman"/>
                <a:cs typeface="Arial" pitchFamily="34" charset="0"/>
                <a:sym typeface="Times New Roman"/>
                <a:hlinkClick r:id="rId4"/>
              </a:rPr>
              <a:t>צ'לו</a:t>
            </a:r>
            <a:r>
              <a:rPr lang="x-none" sz="1600">
                <a:solidFill>
                  <a:srgbClr val="FFFFFF"/>
                </a:solidFill>
                <a:latin typeface="Arial" pitchFamily="34" charset="0"/>
                <a:ea typeface="Times New Roman"/>
                <a:cs typeface="Arial" pitchFamily="34" charset="0"/>
                <a:sym typeface="Times New Roman"/>
              </a:rPr>
              <a:t> ונגן</a:t>
            </a:r>
            <a:r>
              <a:rPr lang="x-none" sz="1600">
                <a:solidFill>
                  <a:srgbClr val="FFFFFF"/>
                </a:solidFill>
                <a:uFill>
                  <a:noFill/>
                </a:uFill>
                <a:latin typeface="Arial" pitchFamily="34" charset="0"/>
                <a:ea typeface="Times New Roman"/>
                <a:cs typeface="Arial" pitchFamily="34" charset="0"/>
                <a:sym typeface="Times New Roman"/>
                <a:hlinkClick r:id="rId5"/>
              </a:rPr>
              <a:t> </a:t>
            </a:r>
            <a:r>
              <a:rPr lang="x-none" sz="1600" u="sng">
                <a:solidFill>
                  <a:srgbClr val="FFFFFF"/>
                </a:solidFill>
                <a:latin typeface="Arial" pitchFamily="34" charset="0"/>
                <a:ea typeface="Times New Roman"/>
                <a:cs typeface="Arial" pitchFamily="34" charset="0"/>
                <a:sym typeface="Times New Roman"/>
                <a:hlinkClick r:id="rId5"/>
              </a:rPr>
              <a:t>קונטרבס</a:t>
            </a:r>
            <a:r>
              <a:rPr lang="x-none" sz="1600">
                <a:solidFill>
                  <a:srgbClr val="FFFFFF"/>
                </a:solidFill>
                <a:latin typeface="Arial" pitchFamily="34" charset="0"/>
                <a:ea typeface="Times New Roman"/>
                <a:cs typeface="Arial" pitchFamily="34" charset="0"/>
                <a:sym typeface="Times New Roman"/>
              </a:rPr>
              <a:t> לנגן מאותה החמשה את אותו התו, ינגן נגן הקונטרבס את הצליל באוקטבה אחת נמוך יותר מהתו שינגן הצ'לו, למרות שזהו אותו מפתח בדיוק, זאת כדי להקל על הנגן.</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יש כלים כגון</a:t>
            </a:r>
            <a:r>
              <a:rPr lang="x-none" sz="1600">
                <a:solidFill>
                  <a:srgbClr val="FFFFFF"/>
                </a:solidFill>
                <a:uFill>
                  <a:noFill/>
                </a:uFill>
                <a:latin typeface="Arial" pitchFamily="34" charset="0"/>
                <a:ea typeface="Times New Roman"/>
                <a:cs typeface="Arial" pitchFamily="34" charset="0"/>
                <a:sym typeface="Times New Roman"/>
                <a:hlinkClick r:id="rId6"/>
              </a:rPr>
              <a:t> </a:t>
            </a:r>
            <a:r>
              <a:rPr lang="x-none" sz="1600" u="sng">
                <a:solidFill>
                  <a:srgbClr val="FFFFFF"/>
                </a:solidFill>
                <a:latin typeface="Arial" pitchFamily="34" charset="0"/>
                <a:ea typeface="Times New Roman"/>
                <a:cs typeface="Arial" pitchFamily="34" charset="0"/>
                <a:sym typeface="Times New Roman"/>
                <a:hlinkClick r:id="rId6"/>
              </a:rPr>
              <a:t>חצוצרה</a:t>
            </a:r>
            <a:r>
              <a:rPr lang="x-none" sz="1600">
                <a:solidFill>
                  <a:srgbClr val="FFFFFF"/>
                </a:solidFill>
                <a:latin typeface="Arial" pitchFamily="34" charset="0"/>
                <a:ea typeface="Times New Roman"/>
                <a:cs typeface="Arial" pitchFamily="34" charset="0"/>
                <a:sym typeface="Times New Roman"/>
              </a:rPr>
              <a:t>, או</a:t>
            </a:r>
            <a:r>
              <a:rPr lang="x-none" sz="1600">
                <a:solidFill>
                  <a:srgbClr val="FFFFFF"/>
                </a:solidFill>
                <a:uFill>
                  <a:noFill/>
                </a:uFill>
                <a:latin typeface="Arial" pitchFamily="34" charset="0"/>
                <a:ea typeface="Times New Roman"/>
                <a:cs typeface="Arial" pitchFamily="34" charset="0"/>
                <a:sym typeface="Times New Roman"/>
                <a:hlinkClick r:id="rId7"/>
              </a:rPr>
              <a:t> </a:t>
            </a:r>
            <a:r>
              <a:rPr lang="x-none" sz="1600" u="sng">
                <a:solidFill>
                  <a:srgbClr val="FFFFFF"/>
                </a:solidFill>
                <a:latin typeface="Arial" pitchFamily="34" charset="0"/>
                <a:ea typeface="Times New Roman"/>
                <a:cs typeface="Arial" pitchFamily="34" charset="0"/>
                <a:sym typeface="Times New Roman"/>
                <a:hlinkClick r:id="rId7"/>
              </a:rPr>
              <a:t>קלרינט</a:t>
            </a:r>
            <a:r>
              <a:rPr lang="x-none" sz="1600">
                <a:solidFill>
                  <a:srgbClr val="FFFFFF"/>
                </a:solidFill>
                <a:latin typeface="Arial" pitchFamily="34" charset="0"/>
                <a:ea typeface="Times New Roman"/>
                <a:cs typeface="Arial" pitchFamily="34" charset="0"/>
                <a:sym typeface="Times New Roman"/>
              </a:rPr>
              <a:t> המנגנים ב</a:t>
            </a:r>
            <a:r>
              <a:rPr lang="x-none" sz="1600" u="sng">
                <a:solidFill>
                  <a:srgbClr val="FFFFFF"/>
                </a:solidFill>
                <a:latin typeface="Arial" pitchFamily="34" charset="0"/>
                <a:ea typeface="Times New Roman"/>
                <a:cs typeface="Arial" pitchFamily="34" charset="0"/>
                <a:sym typeface="Times New Roman"/>
                <a:hlinkClick r:id="rId8"/>
              </a:rPr>
              <a:t>טרנספוזיציה</a:t>
            </a:r>
            <a:r>
              <a:rPr lang="x-none" sz="1600">
                <a:solidFill>
                  <a:srgbClr val="FFFFFF"/>
                </a:solidFill>
                <a:latin typeface="Arial" pitchFamily="34" charset="0"/>
                <a:ea typeface="Times New Roman"/>
                <a:cs typeface="Arial" pitchFamily="34" charset="0"/>
                <a:sym typeface="Times New Roman"/>
              </a:rPr>
              <a:t>, כלומר שהתו דו שלהם הוא התו סי במול של נגן הפסנתר. לכלי אחד יכולות להיות כמה סוגים ולכל אחד טרנספוזיציה שונה, למשל קיימת חצוצרה בסי במול (כלומר כל דו של חצוצרה שווה סי במול של פסנתר), וחצוצרה בדו. קיים גם קלרינט בסי במול, בלה, ובמי במול. על המעבד המוזיקלי לבחור את הכלי בהתאם, בטרנספוזיציה המתאימה לסולם של היצירה, כדי שיהיה נוח לנגן לנגן את התווים, למשל על מנת להשיג את התו </a:t>
            </a:r>
            <a:r>
              <a:rPr lang="x-none" sz="1600" b="1">
                <a:solidFill>
                  <a:srgbClr val="FFFFFF"/>
                </a:solidFill>
                <a:latin typeface="Arial" pitchFamily="34" charset="0"/>
                <a:ea typeface="Times New Roman"/>
                <a:cs typeface="Arial" pitchFamily="34" charset="0"/>
                <a:sym typeface="Times New Roman"/>
              </a:rPr>
              <a:t>דו</a:t>
            </a:r>
            <a:r>
              <a:rPr lang="x-none" sz="1600">
                <a:solidFill>
                  <a:srgbClr val="FFFFFF"/>
                </a:solidFill>
                <a:latin typeface="Arial" pitchFamily="34" charset="0"/>
                <a:ea typeface="Times New Roman"/>
                <a:cs typeface="Arial" pitchFamily="34" charset="0"/>
                <a:sym typeface="Times New Roman"/>
              </a:rPr>
              <a:t> - על נגן הקלרינט בסי במול לנגן את התו </a:t>
            </a:r>
            <a:r>
              <a:rPr lang="x-none" sz="1600" b="1">
                <a:solidFill>
                  <a:srgbClr val="FFFFFF"/>
                </a:solidFill>
                <a:latin typeface="Arial" pitchFamily="34" charset="0"/>
                <a:ea typeface="Times New Roman"/>
                <a:cs typeface="Arial" pitchFamily="34" charset="0"/>
                <a:sym typeface="Times New Roman"/>
              </a:rPr>
              <a:t>רה</a:t>
            </a:r>
            <a:r>
              <a:rPr lang="x-none" sz="1600">
                <a:solidFill>
                  <a:srgbClr val="FFFFFF"/>
                </a:solidFill>
                <a:latin typeface="Arial" pitchFamily="34" charset="0"/>
                <a:ea typeface="Times New Roman"/>
                <a:cs typeface="Arial" pitchFamily="34" charset="0"/>
                <a:sym typeface="Times New Roman"/>
              </a:rPr>
              <a:t>, ועל נגן הקלרינט בלה לנגן </a:t>
            </a:r>
            <a:r>
              <a:rPr lang="x-none" sz="1600" b="1">
                <a:solidFill>
                  <a:srgbClr val="FFFFFF"/>
                </a:solidFill>
                <a:latin typeface="Arial" pitchFamily="34" charset="0"/>
                <a:ea typeface="Times New Roman"/>
                <a:cs typeface="Arial" pitchFamily="34" charset="0"/>
                <a:sym typeface="Times New Roman"/>
              </a:rPr>
              <a:t>מי במול</a:t>
            </a:r>
            <a:r>
              <a:rPr lang="x-none" sz="1600">
                <a:solidFill>
                  <a:srgbClr val="FFFFFF"/>
                </a:solidFill>
                <a:latin typeface="Arial" pitchFamily="34" charset="0"/>
                <a:ea typeface="Times New Roman"/>
                <a:cs typeface="Arial" pitchFamily="34" charset="0"/>
                <a:sym typeface="Times New Roman"/>
              </a:rPr>
              <a:t>. בשל כך, על המעבד לשלוט בקריאה וכתיבת תווים לכלי זה כדי לכתוב את התווים הנכונים.</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במוזיקה הארופאית מפתח דו הנו בשימוש רחב ובמיוחד לכלי מוזיקה בעלי מנעד גבוה הנפוצים שבהם הינם מפח דו אלט ומפתח דו טנור </a:t>
            </a:r>
            <a:r>
              <a:rPr lang="x-none" sz="1600" smtClean="0">
                <a:solidFill>
                  <a:srgbClr val="FFFFFF"/>
                </a:solidFill>
                <a:latin typeface="Arial" pitchFamily="34" charset="0"/>
                <a:ea typeface="Times New Roman"/>
                <a:cs typeface="Arial" pitchFamily="34" charset="0"/>
                <a:sym typeface="Times New Roman"/>
              </a:rPr>
              <a:t>כמובן </a:t>
            </a:r>
            <a:r>
              <a:rPr lang="x-none" sz="1600">
                <a:solidFill>
                  <a:srgbClr val="FFFFFF"/>
                </a:solidFill>
                <a:latin typeface="Arial" pitchFamily="34" charset="0"/>
                <a:ea typeface="Times New Roman"/>
                <a:cs typeface="Arial" pitchFamily="34" charset="0"/>
                <a:sym typeface="Times New Roman"/>
              </a:rPr>
              <a:t>שניתן למקם את מפתח דו על כל אחד מ-5 קוי המחמושת:</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sp>
        <p:nvSpPr>
          <p:cNvPr id="195" name="Google Shape;195;p25"/>
          <p:cNvSpPr txBox="1">
            <a:spLocks noGrp="1"/>
          </p:cNvSpPr>
          <p:nvPr>
            <p:ph type="ctrTitle" idx="4294967295"/>
          </p:nvPr>
        </p:nvSpPr>
        <p:spPr>
          <a:xfrm>
            <a:off x="3714750" y="0"/>
            <a:ext cx="5429250"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96" name="Google Shape;196;p25"/>
          <p:cNvPicPr preferRelativeResize="0"/>
          <p:nvPr/>
        </p:nvPicPr>
        <p:blipFill>
          <a:blip r:embed="rId9">
            <a:alphaModFix/>
          </a:blip>
          <a:stretch>
            <a:fillRect/>
          </a:stretch>
        </p:blipFill>
        <p:spPr>
          <a:xfrm>
            <a:off x="3243388" y="316237"/>
            <a:ext cx="764875" cy="978328"/>
          </a:xfrm>
          <a:prstGeom prst="rect">
            <a:avLst/>
          </a:prstGeom>
          <a:noFill/>
          <a:ln>
            <a:noFill/>
          </a:ln>
        </p:spPr>
      </p:pic>
      <p:pic>
        <p:nvPicPr>
          <p:cNvPr id="197" name="Google Shape;197;p25"/>
          <p:cNvPicPr preferRelativeResize="0"/>
          <p:nvPr/>
        </p:nvPicPr>
        <p:blipFill>
          <a:blip r:embed="rId10">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152"/>
          <p:cNvSpPr txBox="1">
            <a:spLocks noGrp="1"/>
          </p:cNvSpPr>
          <p:nvPr>
            <p:ph type="ctrTitle"/>
          </p:nvPr>
        </p:nvSpPr>
        <p:spPr>
          <a:xfrm>
            <a:off x="2675100" y="311725"/>
            <a:ext cx="5879400" cy="845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מיקום</a:t>
            </a:r>
            <a:r>
              <a:rPr lang="x-none" sz="24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דרגות הסולם-המשך</a:t>
            </a:r>
            <a:endParaRPr sz="2400" b="1" dirty="0">
              <a:solidFill>
                <a:srgbClr val="FFFF00"/>
              </a:solidFill>
              <a:latin typeface="Times New Roman"/>
              <a:ea typeface="Times New Roman"/>
              <a:cs typeface="Times New Roman"/>
              <a:sym typeface="Times New Roman"/>
            </a:endParaRPr>
          </a:p>
        </p:txBody>
      </p:sp>
      <p:sp>
        <p:nvSpPr>
          <p:cNvPr id="1468" name="Google Shape;1468;p152"/>
          <p:cNvSpPr txBox="1">
            <a:spLocks noGrp="1"/>
          </p:cNvSpPr>
          <p:nvPr>
            <p:ph type="subTitle" idx="1"/>
          </p:nvPr>
        </p:nvSpPr>
        <p:spPr>
          <a:xfrm>
            <a:off x="1341900" y="1290450"/>
            <a:ext cx="7212600" cy="3853200"/>
          </a:xfrm>
          <a:prstGeom prst="rect">
            <a:avLst/>
          </a:prstGeom>
        </p:spPr>
        <p:txBody>
          <a:bodyPr spcFirstLastPara="1" wrap="square" lIns="91425" tIns="91425" rIns="91425" bIns="91425" anchor="t" anchorCtr="0">
            <a:noAutofit/>
          </a:bodyPr>
          <a:lstStyle/>
          <a:p>
            <a:pPr marL="0" marR="0" lvl="0" indent="0" algn="r" rtl="1">
              <a:lnSpc>
                <a:spcPct val="115000"/>
              </a:lnSpc>
              <a:spcBef>
                <a:spcPts val="0"/>
              </a:spcBef>
              <a:spcAft>
                <a:spcPts val="0"/>
              </a:spcAft>
              <a:buNone/>
            </a:pPr>
            <a:r>
              <a:rPr lang="x-none" sz="1400" b="1" u="sng" smtClean="0">
                <a:solidFill>
                  <a:srgbClr val="FFFF00"/>
                </a:solidFill>
                <a:latin typeface="Arial" pitchFamily="34" charset="0"/>
                <a:ea typeface="Arial"/>
                <a:cs typeface="Arial" pitchFamily="34" charset="0"/>
                <a:sym typeface="Arial"/>
              </a:rPr>
              <a:t>דרגה</a:t>
            </a:r>
            <a:r>
              <a:rPr lang="he-IL" sz="1400" b="1" u="sng" dirty="0" smtClean="0">
                <a:solidFill>
                  <a:srgbClr val="FFFF00"/>
                </a:solidFill>
                <a:latin typeface="Arial" pitchFamily="34" charset="0"/>
                <a:ea typeface="Arial"/>
                <a:cs typeface="Arial" pitchFamily="34" charset="0"/>
                <a:sym typeface="Arial"/>
              </a:rPr>
              <a:t>  3</a:t>
            </a:r>
            <a:r>
              <a:rPr lang="x-none" sz="1400" b="1" u="sng" smtClean="0">
                <a:solidFill>
                  <a:srgbClr val="FFFF00"/>
                </a:solidFill>
                <a:latin typeface="Arial" pitchFamily="34" charset="0"/>
                <a:ea typeface="Arial"/>
                <a:cs typeface="Arial" pitchFamily="34" charset="0"/>
                <a:sym typeface="Arial"/>
              </a:rPr>
              <a:t> </a:t>
            </a:r>
            <a:r>
              <a:rPr lang="he-IL" sz="1400" b="1" u="sng" dirty="0" smtClean="0">
                <a:solidFill>
                  <a:srgbClr val="FFFF00"/>
                </a:solidFill>
                <a:latin typeface="Arial" pitchFamily="34" charset="0"/>
                <a:ea typeface="Arial"/>
                <a:cs typeface="Arial" pitchFamily="34" charset="0"/>
                <a:sym typeface="Arial"/>
              </a:rPr>
              <a:t>- </a:t>
            </a:r>
            <a:r>
              <a:rPr lang="x-none" sz="1400" b="1" u="sng" smtClean="0">
                <a:solidFill>
                  <a:srgbClr val="FFFF00"/>
                </a:solidFill>
                <a:latin typeface="Arial" pitchFamily="34" charset="0"/>
                <a:ea typeface="Arial"/>
                <a:cs typeface="Arial" pitchFamily="34" charset="0"/>
                <a:sym typeface="Arial"/>
              </a:rPr>
              <a:t>מדיאנטה</a:t>
            </a:r>
            <a:endParaRPr sz="1400" b="1" u="sng" dirty="0">
              <a:solidFill>
                <a:srgbClr val="FFFF00"/>
              </a:solidFill>
              <a:latin typeface="Arial" pitchFamily="34" charset="0"/>
              <a:ea typeface="Arial"/>
              <a:cs typeface="Arial" pitchFamily="34" charset="0"/>
              <a:sym typeface="Arial"/>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הדרגה השלישית בסולם המז'ורי או המינורי .</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דרגה זו היא שקובעת את אופי הסולם באם הוא מז'ורי או מינורי</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לדוגמא – </a:t>
            </a:r>
            <a:r>
              <a:rPr lang="x-none" sz="1400">
                <a:solidFill>
                  <a:srgbClr val="FFFF00"/>
                </a:solidFill>
                <a:latin typeface="Arial" pitchFamily="34" charset="0"/>
                <a:ea typeface="Times New Roman"/>
                <a:cs typeface="Arial" pitchFamily="34" charset="0"/>
                <a:sym typeface="Times New Roman"/>
              </a:rPr>
              <a:t>צליל המדיאנטה</a:t>
            </a:r>
            <a:r>
              <a:rPr lang="x-none" sz="1400">
                <a:solidFill>
                  <a:srgbClr val="FFFFFF"/>
                </a:solidFill>
                <a:latin typeface="Arial" pitchFamily="34" charset="0"/>
                <a:ea typeface="Times New Roman"/>
                <a:cs typeface="Arial" pitchFamily="34" charset="0"/>
                <a:sym typeface="Times New Roman"/>
              </a:rPr>
              <a:t> בסולם </a:t>
            </a:r>
            <a:r>
              <a:rPr lang="x-none" sz="1400">
                <a:solidFill>
                  <a:srgbClr val="FFFF00"/>
                </a:solidFill>
                <a:latin typeface="Arial" pitchFamily="34" charset="0"/>
                <a:ea typeface="Times New Roman"/>
                <a:cs typeface="Arial" pitchFamily="34" charset="0"/>
                <a:sym typeface="Times New Roman"/>
              </a:rPr>
              <a:t>סול מז'ור</a:t>
            </a:r>
            <a:r>
              <a:rPr lang="x-none" sz="1400">
                <a:solidFill>
                  <a:srgbClr val="FFFFFF"/>
                </a:solidFill>
                <a:latin typeface="Arial" pitchFamily="34" charset="0"/>
                <a:ea typeface="Times New Roman"/>
                <a:cs typeface="Arial" pitchFamily="34" charset="0"/>
                <a:sym typeface="Times New Roman"/>
              </a:rPr>
              <a:t> הינו הצליל </a:t>
            </a:r>
            <a:r>
              <a:rPr lang="x-none" sz="1400">
                <a:solidFill>
                  <a:srgbClr val="FFFF00"/>
                </a:solidFill>
                <a:latin typeface="Arial" pitchFamily="34" charset="0"/>
                <a:ea typeface="Times New Roman"/>
                <a:cs typeface="Arial" pitchFamily="34" charset="0"/>
                <a:sym typeface="Times New Roman"/>
              </a:rPr>
              <a:t>סי.  </a:t>
            </a:r>
            <a:endParaRPr sz="1400" dirty="0">
              <a:solidFill>
                <a:srgbClr val="FFFF00"/>
              </a:solidFill>
              <a:latin typeface="Arial" pitchFamily="34" charset="0"/>
              <a:ea typeface="Times New Roman"/>
              <a:cs typeface="Arial" pitchFamily="34" charset="0"/>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a:p>
            <a:pPr marL="0" marR="0" lvl="0" indent="0" algn="r" rtl="1">
              <a:lnSpc>
                <a:spcPct val="115000"/>
              </a:lnSpc>
              <a:spcBef>
                <a:spcPts val="0"/>
              </a:spcBef>
              <a:spcAft>
                <a:spcPts val="0"/>
              </a:spcAft>
              <a:buNone/>
            </a:pPr>
            <a:r>
              <a:rPr lang="x-none" sz="1400" b="1" u="sng" smtClean="0">
                <a:solidFill>
                  <a:srgbClr val="FFFF00"/>
                </a:solidFill>
                <a:latin typeface="Arial" pitchFamily="34" charset="0"/>
                <a:ea typeface="Arial"/>
                <a:cs typeface="Arial" pitchFamily="34" charset="0"/>
                <a:sym typeface="Arial"/>
              </a:rPr>
              <a:t>דרגה</a:t>
            </a:r>
            <a:r>
              <a:rPr lang="he-IL" sz="1400" b="1" u="sng" dirty="0" smtClean="0">
                <a:solidFill>
                  <a:srgbClr val="FFFF00"/>
                </a:solidFill>
                <a:latin typeface="Arial" pitchFamily="34" charset="0"/>
                <a:ea typeface="Arial"/>
                <a:cs typeface="Arial" pitchFamily="34" charset="0"/>
                <a:sym typeface="Arial"/>
              </a:rPr>
              <a:t>  4 </a:t>
            </a:r>
            <a:r>
              <a:rPr lang="x-none" sz="1400" b="1" u="sng" smtClean="0">
                <a:solidFill>
                  <a:srgbClr val="FFFF00"/>
                </a:solidFill>
                <a:latin typeface="Arial" pitchFamily="34" charset="0"/>
                <a:ea typeface="Arial"/>
                <a:cs typeface="Arial" pitchFamily="34" charset="0"/>
                <a:sym typeface="Arial"/>
              </a:rPr>
              <a:t> - </a:t>
            </a:r>
            <a:r>
              <a:rPr lang="x-none" sz="1400" b="1" u="sng">
                <a:solidFill>
                  <a:srgbClr val="FFFF00"/>
                </a:solidFill>
                <a:latin typeface="Arial" pitchFamily="34" charset="0"/>
                <a:ea typeface="Arial"/>
                <a:cs typeface="Arial" pitchFamily="34" charset="0"/>
                <a:sym typeface="Arial"/>
              </a:rPr>
              <a:t>סוב-דומיננטה</a:t>
            </a:r>
            <a:endParaRPr sz="1400" b="1" u="sng" dirty="0">
              <a:solidFill>
                <a:srgbClr val="FFFF00"/>
              </a:solidFill>
              <a:latin typeface="Arial" pitchFamily="34" charset="0"/>
              <a:ea typeface="Arial"/>
              <a:cs typeface="Arial" pitchFamily="34" charset="0"/>
              <a:sym typeface="Arial"/>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הדרגה הרביעית בסולם המז'ורי או המינורי.</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הדרגה אשר מובילה לדומיננטה. דרגה זו הינה מרכיב עיקרי בהרמוניה והיא נכללת  במושג ההרמוני</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טוניקה,סוב דומיננטה,דומיננטה,טוניקה.</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לדוגמא – צליל ה-</a:t>
            </a:r>
            <a:r>
              <a:rPr lang="x-none" sz="1400">
                <a:solidFill>
                  <a:srgbClr val="FFFF00"/>
                </a:solidFill>
                <a:latin typeface="Arial" pitchFamily="34" charset="0"/>
                <a:ea typeface="Times New Roman"/>
                <a:cs typeface="Arial" pitchFamily="34" charset="0"/>
                <a:sym typeface="Times New Roman"/>
              </a:rPr>
              <a:t>סוב דומיננטה</a:t>
            </a:r>
            <a:r>
              <a:rPr lang="x-none" sz="1400">
                <a:solidFill>
                  <a:srgbClr val="FFFFFF"/>
                </a:solidFill>
                <a:latin typeface="Arial" pitchFamily="34" charset="0"/>
                <a:ea typeface="Times New Roman"/>
                <a:cs typeface="Arial" pitchFamily="34" charset="0"/>
                <a:sym typeface="Times New Roman"/>
              </a:rPr>
              <a:t> בסולם </a:t>
            </a:r>
            <a:r>
              <a:rPr lang="x-none" sz="1400">
                <a:solidFill>
                  <a:srgbClr val="FFFF00"/>
                </a:solidFill>
                <a:latin typeface="Arial" pitchFamily="34" charset="0"/>
                <a:ea typeface="Times New Roman"/>
                <a:cs typeface="Arial" pitchFamily="34" charset="0"/>
                <a:sym typeface="Times New Roman"/>
              </a:rPr>
              <a:t>סול מז'ור</a:t>
            </a:r>
            <a:r>
              <a:rPr lang="x-none" sz="1400">
                <a:solidFill>
                  <a:srgbClr val="FFFFFF"/>
                </a:solidFill>
                <a:latin typeface="Arial" pitchFamily="34" charset="0"/>
                <a:ea typeface="Times New Roman"/>
                <a:cs typeface="Arial" pitchFamily="34" charset="0"/>
                <a:sym typeface="Times New Roman"/>
              </a:rPr>
              <a:t> הינו הצליל </a:t>
            </a:r>
            <a:r>
              <a:rPr lang="x-none" sz="1400">
                <a:solidFill>
                  <a:srgbClr val="FFFF00"/>
                </a:solidFill>
                <a:latin typeface="Arial" pitchFamily="34" charset="0"/>
                <a:ea typeface="Times New Roman"/>
                <a:cs typeface="Arial" pitchFamily="34" charset="0"/>
                <a:sym typeface="Times New Roman"/>
              </a:rPr>
              <a:t>ד</a:t>
            </a:r>
            <a:r>
              <a:rPr lang="x-none" sz="1400">
                <a:solidFill>
                  <a:srgbClr val="FFFFFF"/>
                </a:solidFill>
                <a:latin typeface="Arial" pitchFamily="34" charset="0"/>
                <a:ea typeface="Times New Roman"/>
                <a:cs typeface="Arial" pitchFamily="34" charset="0"/>
                <a:sym typeface="Times New Roman"/>
              </a:rPr>
              <a:t>ו.    </a:t>
            </a:r>
            <a:endParaRPr sz="1400" dirty="0">
              <a:solidFill>
                <a:srgbClr val="FFFFFF"/>
              </a:solidFill>
              <a:latin typeface="Arial" pitchFamily="34" charset="0"/>
              <a:ea typeface="Times New Roman"/>
              <a:cs typeface="Arial" pitchFamily="34" charset="0"/>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p:txBody>
      </p:sp>
      <p:sp>
        <p:nvSpPr>
          <p:cNvPr id="1469" name="Google Shape;1469;p15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470" name="Google Shape;1470;p152"/>
          <p:cNvPicPr preferRelativeResize="0"/>
          <p:nvPr/>
        </p:nvPicPr>
        <p:blipFill>
          <a:blip r:embed="rId3">
            <a:alphaModFix/>
          </a:blip>
          <a:stretch>
            <a:fillRect/>
          </a:stretch>
        </p:blipFill>
        <p:spPr>
          <a:xfrm>
            <a:off x="2576513" y="2429066"/>
            <a:ext cx="3990975" cy="504825"/>
          </a:xfrm>
          <a:prstGeom prst="rect">
            <a:avLst/>
          </a:prstGeom>
          <a:noFill/>
          <a:ln>
            <a:noFill/>
          </a:ln>
        </p:spPr>
      </p:pic>
      <p:pic>
        <p:nvPicPr>
          <p:cNvPr id="1471" name="Google Shape;1471;p152"/>
          <p:cNvPicPr preferRelativeResize="0"/>
          <p:nvPr/>
        </p:nvPicPr>
        <p:blipFill>
          <a:blip r:embed="rId4">
            <a:alphaModFix/>
          </a:blip>
          <a:stretch>
            <a:fillRect/>
          </a:stretch>
        </p:blipFill>
        <p:spPr>
          <a:xfrm>
            <a:off x="2583813" y="4357118"/>
            <a:ext cx="4010025" cy="523875"/>
          </a:xfrm>
          <a:prstGeom prst="rect">
            <a:avLst/>
          </a:prstGeom>
          <a:noFill/>
          <a:ln>
            <a:noFill/>
          </a:ln>
        </p:spPr>
      </p:pic>
      <p:pic>
        <p:nvPicPr>
          <p:cNvPr id="1472" name="Google Shape;1472;p152"/>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473" name="Google Shape;1473;p152"/>
          <p:cNvPicPr preferRelativeResize="0"/>
          <p:nvPr/>
        </p:nvPicPr>
        <p:blipFill>
          <a:blip r:embed="rId5">
            <a:alphaModFix/>
          </a:blip>
          <a:stretch>
            <a:fillRect/>
          </a:stretch>
        </p:blipFill>
        <p:spPr>
          <a:xfrm>
            <a:off x="7133625" y="0"/>
            <a:ext cx="2010375" cy="895300"/>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53"/>
          <p:cNvSpPr txBox="1">
            <a:spLocks noGrp="1"/>
          </p:cNvSpPr>
          <p:nvPr>
            <p:ph type="ctrTitle"/>
          </p:nvPr>
        </p:nvSpPr>
        <p:spPr>
          <a:xfrm>
            <a:off x="2237350" y="311725"/>
            <a:ext cx="6317100" cy="845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מיקום</a:t>
            </a:r>
            <a:r>
              <a:rPr lang="x-none" sz="2400">
                <a:solidFill>
                  <a:srgbClr val="FFFFFF"/>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דרגות הסולם-המשך</a:t>
            </a:r>
            <a:endParaRPr sz="2400" b="1" dirty="0">
              <a:solidFill>
                <a:srgbClr val="FFFF00"/>
              </a:solidFill>
              <a:latin typeface="Times New Roman"/>
              <a:ea typeface="Times New Roman"/>
              <a:cs typeface="Times New Roman"/>
              <a:sym typeface="Times New Roman"/>
            </a:endParaRPr>
          </a:p>
        </p:txBody>
      </p:sp>
      <p:sp>
        <p:nvSpPr>
          <p:cNvPr id="1479" name="Google Shape;1479;p153"/>
          <p:cNvSpPr txBox="1">
            <a:spLocks noGrp="1"/>
          </p:cNvSpPr>
          <p:nvPr>
            <p:ph type="subTitle" idx="1"/>
          </p:nvPr>
        </p:nvSpPr>
        <p:spPr>
          <a:xfrm>
            <a:off x="832543" y="1012372"/>
            <a:ext cx="7770600" cy="3864428"/>
          </a:xfrm>
          <a:prstGeom prst="rect">
            <a:avLst/>
          </a:prstGeom>
        </p:spPr>
        <p:txBody>
          <a:bodyPr spcFirstLastPara="1" wrap="square" lIns="91425" tIns="91425" rIns="91425" bIns="91425" anchor="t" anchorCtr="0">
            <a:noAutofit/>
          </a:bodyPr>
          <a:lstStyle/>
          <a:p>
            <a:pPr marL="0" marR="0" lvl="0" indent="0" algn="r" rtl="1">
              <a:lnSpc>
                <a:spcPct val="115000"/>
              </a:lnSpc>
              <a:spcBef>
                <a:spcPts val="0"/>
              </a:spcBef>
              <a:spcAft>
                <a:spcPts val="0"/>
              </a:spcAft>
              <a:buNone/>
            </a:pPr>
            <a:endParaRPr lang="he-IL" sz="1400" b="1" u="sng" dirty="0" smtClean="0">
              <a:solidFill>
                <a:srgbClr val="FFFF00"/>
              </a:solidFill>
              <a:latin typeface="Arial" pitchFamily="34" charset="0"/>
              <a:ea typeface="Arial"/>
              <a:cs typeface="Arial" pitchFamily="34" charset="0"/>
              <a:sym typeface="Arial"/>
            </a:endParaRPr>
          </a:p>
          <a:p>
            <a:pPr marL="0" marR="0" lvl="0" indent="0" algn="r" rtl="1">
              <a:lnSpc>
                <a:spcPct val="115000"/>
              </a:lnSpc>
              <a:spcBef>
                <a:spcPts val="0"/>
              </a:spcBef>
              <a:spcAft>
                <a:spcPts val="0"/>
              </a:spcAft>
              <a:buNone/>
            </a:pPr>
            <a:r>
              <a:rPr lang="x-none" sz="1400" b="1" u="sng" smtClean="0">
                <a:solidFill>
                  <a:srgbClr val="FFFF00"/>
                </a:solidFill>
                <a:latin typeface="Arial" pitchFamily="34" charset="0"/>
                <a:ea typeface="Arial"/>
                <a:cs typeface="Arial" pitchFamily="34" charset="0"/>
                <a:sym typeface="Arial"/>
              </a:rPr>
              <a:t>דרגה</a:t>
            </a:r>
            <a:r>
              <a:rPr lang="he-IL" sz="1400" b="1" u="sng" dirty="0" smtClean="0">
                <a:solidFill>
                  <a:srgbClr val="FFFF00"/>
                </a:solidFill>
                <a:latin typeface="Arial" pitchFamily="34" charset="0"/>
                <a:ea typeface="Arial"/>
                <a:cs typeface="Arial" pitchFamily="34" charset="0"/>
                <a:sym typeface="Arial"/>
              </a:rPr>
              <a:t> 5</a:t>
            </a:r>
            <a:r>
              <a:rPr lang="x-none" sz="1400" b="1" u="sng" smtClean="0">
                <a:solidFill>
                  <a:srgbClr val="FFFF00"/>
                </a:solidFill>
                <a:latin typeface="Arial" pitchFamily="34" charset="0"/>
                <a:ea typeface="Arial"/>
                <a:cs typeface="Arial" pitchFamily="34" charset="0"/>
                <a:sym typeface="Arial"/>
              </a:rPr>
              <a:t> - </a:t>
            </a:r>
            <a:r>
              <a:rPr lang="x-none" sz="1400" b="1" u="sng">
                <a:solidFill>
                  <a:srgbClr val="FFFF00"/>
                </a:solidFill>
                <a:latin typeface="Arial" pitchFamily="34" charset="0"/>
                <a:ea typeface="Arial"/>
                <a:cs typeface="Arial" pitchFamily="34" charset="0"/>
                <a:sym typeface="Arial"/>
              </a:rPr>
              <a:t>דומיננטה</a:t>
            </a:r>
            <a:endParaRPr sz="1400" b="1" u="sng" dirty="0">
              <a:solidFill>
                <a:srgbClr val="FFFF00"/>
              </a:solidFill>
              <a:latin typeface="Arial" pitchFamily="34" charset="0"/>
              <a:ea typeface="Arial"/>
              <a:cs typeface="Arial" pitchFamily="34" charset="0"/>
              <a:sym typeface="Arial"/>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הדרגה החמישית  בסולם המז'ורי או המינורי .</a:t>
            </a:r>
            <a:r>
              <a:rPr lang="x-none" sz="1400">
                <a:solidFill>
                  <a:srgbClr val="FFFFFF"/>
                </a:solidFill>
                <a:latin typeface="Arial" pitchFamily="34" charset="0"/>
                <a:ea typeface="Arial"/>
                <a:cs typeface="Arial" pitchFamily="34" charset="0"/>
                <a:sym typeface="Arial"/>
              </a:rPr>
              <a:t>האקורד בנוי על צליל זה (בנוי מצליל יסודי ,טרצה, וקווינטה).</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דרגה זו היא דרגה דומיננטית בסולם  דרגה זו הינה מרכיב עיקרי בהרמוניה והיא נכללת  במושג ההרמוני</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טוניקה,סוב </a:t>
            </a:r>
            <a:r>
              <a:rPr lang="x-none" sz="1400" smtClean="0">
                <a:solidFill>
                  <a:srgbClr val="FFFFFF"/>
                </a:solidFill>
                <a:latin typeface="Arial" pitchFamily="34" charset="0"/>
                <a:ea typeface="Times New Roman"/>
                <a:cs typeface="Arial" pitchFamily="34" charset="0"/>
                <a:sym typeface="Times New Roman"/>
              </a:rPr>
              <a:t>דומיננטה,דומיננטה,טוניקה.</a:t>
            </a:r>
            <a:r>
              <a:rPr lang="he-IL" sz="1400" dirty="0" smtClean="0">
                <a:solidFill>
                  <a:srgbClr val="FFFFFF"/>
                </a:solidFill>
                <a:latin typeface="Arial" pitchFamily="34" charset="0"/>
                <a:ea typeface="Times New Roman"/>
                <a:cs typeface="Arial" pitchFamily="34" charset="0"/>
                <a:sym typeface="Times New Roman"/>
              </a:rPr>
              <a:t>  </a:t>
            </a:r>
          </a:p>
          <a:p>
            <a:pPr marL="0" marR="114300" lvl="0" indent="0" algn="r" rtl="1">
              <a:lnSpc>
                <a:spcPct val="115000"/>
              </a:lnSpc>
              <a:spcBef>
                <a:spcPts val="0"/>
              </a:spcBef>
              <a:spcAft>
                <a:spcPts val="0"/>
              </a:spcAft>
              <a:buNone/>
            </a:pPr>
            <a:r>
              <a:rPr lang="x-none" sz="1200" smtClean="0">
                <a:solidFill>
                  <a:srgbClr val="FFFFFF"/>
                </a:solidFill>
                <a:latin typeface="Times New Roman"/>
                <a:ea typeface="Times New Roman"/>
                <a:cs typeface="Times New Roman"/>
                <a:sym typeface="Times New Roman"/>
              </a:rPr>
              <a:t>לדוגמא </a:t>
            </a:r>
            <a:r>
              <a:rPr lang="x-none" sz="1200">
                <a:solidFill>
                  <a:srgbClr val="FFFFFF"/>
                </a:solidFill>
                <a:latin typeface="Times New Roman"/>
                <a:ea typeface="Times New Roman"/>
                <a:cs typeface="Times New Roman"/>
                <a:sym typeface="Times New Roman"/>
              </a:rPr>
              <a:t>– </a:t>
            </a:r>
            <a:r>
              <a:rPr lang="x-none" sz="1200">
                <a:solidFill>
                  <a:srgbClr val="FFFF00"/>
                </a:solidFill>
                <a:latin typeface="Times New Roman"/>
                <a:ea typeface="Times New Roman"/>
                <a:cs typeface="Times New Roman"/>
                <a:sym typeface="Times New Roman"/>
              </a:rPr>
              <a:t>צליל הדומיננטה</a:t>
            </a:r>
            <a:r>
              <a:rPr lang="x-none" sz="1200">
                <a:solidFill>
                  <a:srgbClr val="FFFFFF"/>
                </a:solidFill>
                <a:latin typeface="Times New Roman"/>
                <a:ea typeface="Times New Roman"/>
                <a:cs typeface="Times New Roman"/>
                <a:sym typeface="Times New Roman"/>
              </a:rPr>
              <a:t> בסולם </a:t>
            </a:r>
            <a:r>
              <a:rPr lang="x-none" sz="1200">
                <a:solidFill>
                  <a:srgbClr val="FFFF00"/>
                </a:solidFill>
                <a:latin typeface="Times New Roman"/>
                <a:ea typeface="Times New Roman"/>
                <a:cs typeface="Times New Roman"/>
                <a:sym typeface="Times New Roman"/>
              </a:rPr>
              <a:t>סול מז'ור</a:t>
            </a:r>
            <a:r>
              <a:rPr lang="x-none" sz="1200">
                <a:solidFill>
                  <a:srgbClr val="FFFFFF"/>
                </a:solidFill>
                <a:latin typeface="Times New Roman"/>
                <a:ea typeface="Times New Roman"/>
                <a:cs typeface="Times New Roman"/>
                <a:sym typeface="Times New Roman"/>
              </a:rPr>
              <a:t> הינו הצליל </a:t>
            </a:r>
            <a:r>
              <a:rPr lang="x-none" sz="1200">
                <a:solidFill>
                  <a:srgbClr val="FFFF00"/>
                </a:solidFill>
                <a:latin typeface="Times New Roman"/>
                <a:ea typeface="Times New Roman"/>
                <a:cs typeface="Times New Roman"/>
                <a:sym typeface="Times New Roman"/>
              </a:rPr>
              <a:t>רה  </a:t>
            </a:r>
            <a:endParaRPr sz="1200" dirty="0">
              <a:solidFill>
                <a:srgbClr val="FFFF00"/>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a:p>
            <a:pPr marL="0" marR="0" lvl="0" indent="0" algn="r" rtl="1">
              <a:lnSpc>
                <a:spcPct val="115000"/>
              </a:lnSpc>
              <a:spcBef>
                <a:spcPts val="0"/>
              </a:spcBef>
              <a:spcAft>
                <a:spcPts val="0"/>
              </a:spcAft>
              <a:buNone/>
            </a:pPr>
            <a:r>
              <a:rPr lang="x-none" sz="1400" b="1" u="sng" smtClean="0">
                <a:solidFill>
                  <a:srgbClr val="FFFF00"/>
                </a:solidFill>
                <a:latin typeface="Arial" pitchFamily="34" charset="0"/>
                <a:ea typeface="Arial"/>
                <a:cs typeface="Arial" pitchFamily="34" charset="0"/>
                <a:sym typeface="Arial"/>
              </a:rPr>
              <a:t>דרגה</a:t>
            </a:r>
            <a:r>
              <a:rPr lang="he-IL" sz="1400" b="1" u="sng" dirty="0" smtClean="0">
                <a:solidFill>
                  <a:srgbClr val="FFFF00"/>
                </a:solidFill>
                <a:latin typeface="Arial" pitchFamily="34" charset="0"/>
                <a:ea typeface="Arial"/>
                <a:cs typeface="Arial" pitchFamily="34" charset="0"/>
                <a:sym typeface="Arial"/>
              </a:rPr>
              <a:t> 6</a:t>
            </a:r>
            <a:r>
              <a:rPr lang="x-none" sz="1400" b="1" u="sng" smtClean="0">
                <a:solidFill>
                  <a:srgbClr val="FFFF00"/>
                </a:solidFill>
                <a:latin typeface="Arial" pitchFamily="34" charset="0"/>
                <a:ea typeface="Arial"/>
                <a:cs typeface="Arial" pitchFamily="34" charset="0"/>
                <a:sym typeface="Arial"/>
              </a:rPr>
              <a:t> - </a:t>
            </a:r>
            <a:r>
              <a:rPr lang="x-none" sz="1400" b="1" u="sng">
                <a:solidFill>
                  <a:srgbClr val="FFFF00"/>
                </a:solidFill>
                <a:latin typeface="Arial" pitchFamily="34" charset="0"/>
                <a:ea typeface="Arial"/>
                <a:cs typeface="Arial" pitchFamily="34" charset="0"/>
                <a:sym typeface="Arial"/>
              </a:rPr>
              <a:t>סוב-מדיאנטה</a:t>
            </a:r>
            <a:endParaRPr sz="1400" b="1" u="sng" dirty="0">
              <a:solidFill>
                <a:srgbClr val="FFFF00"/>
              </a:solidFill>
              <a:latin typeface="Arial" pitchFamily="34" charset="0"/>
              <a:ea typeface="Arial"/>
              <a:cs typeface="Arial" pitchFamily="34" charset="0"/>
              <a:sym typeface="Arial"/>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Arial"/>
                <a:cs typeface="Arial" pitchFamily="34" charset="0"/>
                <a:sym typeface="Arial"/>
              </a:rPr>
              <a:t>הדרגה השישית בסולם המז'ורי או המינורי.  במינור מלודי דרגה זו גבוהה בחצי טון.</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200">
                <a:solidFill>
                  <a:srgbClr val="FFFFFF"/>
                </a:solidFill>
                <a:latin typeface="Times New Roman"/>
                <a:ea typeface="Times New Roman"/>
                <a:cs typeface="Times New Roman"/>
                <a:sym typeface="Times New Roman"/>
              </a:rPr>
              <a:t>לדוגמא – צליל ה-</a:t>
            </a:r>
            <a:r>
              <a:rPr lang="x-none" sz="1200">
                <a:solidFill>
                  <a:srgbClr val="FFFF00"/>
                </a:solidFill>
                <a:latin typeface="Times New Roman"/>
                <a:ea typeface="Times New Roman"/>
                <a:cs typeface="Times New Roman"/>
                <a:sym typeface="Times New Roman"/>
              </a:rPr>
              <a:t>סוב מדיאנטה</a:t>
            </a:r>
            <a:r>
              <a:rPr lang="x-none" sz="1200">
                <a:solidFill>
                  <a:srgbClr val="FFFFFF"/>
                </a:solidFill>
                <a:latin typeface="Times New Roman"/>
                <a:ea typeface="Times New Roman"/>
                <a:cs typeface="Times New Roman"/>
                <a:sym typeface="Times New Roman"/>
              </a:rPr>
              <a:t> בסולם </a:t>
            </a:r>
            <a:r>
              <a:rPr lang="x-none" sz="1200">
                <a:solidFill>
                  <a:srgbClr val="FFFF00"/>
                </a:solidFill>
                <a:latin typeface="Times New Roman"/>
                <a:ea typeface="Times New Roman"/>
                <a:cs typeface="Times New Roman"/>
                <a:sym typeface="Times New Roman"/>
              </a:rPr>
              <a:t>סול מז'ור</a:t>
            </a:r>
            <a:r>
              <a:rPr lang="x-none" sz="1200">
                <a:solidFill>
                  <a:srgbClr val="FFFFFF"/>
                </a:solidFill>
                <a:latin typeface="Times New Roman"/>
                <a:ea typeface="Times New Roman"/>
                <a:cs typeface="Times New Roman"/>
                <a:sym typeface="Times New Roman"/>
              </a:rPr>
              <a:t> הינו הצליל </a:t>
            </a:r>
            <a:r>
              <a:rPr lang="x-none" sz="1200">
                <a:solidFill>
                  <a:srgbClr val="FFFF00"/>
                </a:solidFill>
                <a:latin typeface="Times New Roman"/>
                <a:ea typeface="Times New Roman"/>
                <a:cs typeface="Times New Roman"/>
                <a:sym typeface="Times New Roman"/>
              </a:rPr>
              <a:t>מי</a:t>
            </a:r>
            <a:r>
              <a:rPr lang="x-none" sz="1200">
                <a:solidFill>
                  <a:srgbClr val="FFFFFF"/>
                </a:solidFill>
                <a:latin typeface="Times New Roman"/>
                <a:ea typeface="Times New Roman"/>
                <a:cs typeface="Times New Roman"/>
                <a:sym typeface="Times New Roman"/>
              </a:rPr>
              <a:t>ו</a:t>
            </a:r>
            <a:r>
              <a:rPr lang="x-none" sz="1200" smtClean="0">
                <a:solidFill>
                  <a:srgbClr val="FFFFFF"/>
                </a:solidFill>
                <a:latin typeface="Times New Roman"/>
                <a:ea typeface="Times New Roman"/>
                <a:cs typeface="Times New Roman"/>
                <a:sym typeface="Times New Roman"/>
              </a:rPr>
              <a:t>.</a:t>
            </a:r>
            <a:endParaRPr sz="12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400" b="1" u="sng">
                <a:solidFill>
                  <a:srgbClr val="FFFF00"/>
                </a:solidFill>
                <a:latin typeface="Arial"/>
                <a:ea typeface="Arial"/>
                <a:cs typeface="+mn-cs"/>
                <a:sym typeface="Arial"/>
              </a:rPr>
              <a:t>דרגה </a:t>
            </a:r>
            <a:r>
              <a:rPr lang="he-IL" sz="1400" b="1" u="sng" dirty="0" smtClean="0">
                <a:solidFill>
                  <a:srgbClr val="FFFF00"/>
                </a:solidFill>
                <a:latin typeface="Arial"/>
                <a:ea typeface="Arial"/>
                <a:cs typeface="+mn-cs"/>
                <a:sym typeface="Arial"/>
              </a:rPr>
              <a:t>7 </a:t>
            </a:r>
            <a:r>
              <a:rPr lang="x-none" sz="1400" b="1" u="sng" smtClean="0">
                <a:solidFill>
                  <a:srgbClr val="FFFF00"/>
                </a:solidFill>
                <a:latin typeface="Arial"/>
                <a:ea typeface="Arial"/>
                <a:cs typeface="+mn-cs"/>
                <a:sym typeface="Arial"/>
              </a:rPr>
              <a:t>- </a:t>
            </a:r>
            <a:r>
              <a:rPr lang="x-none" sz="1400" b="1" u="sng">
                <a:solidFill>
                  <a:srgbClr val="FFFF00"/>
                </a:solidFill>
                <a:latin typeface="Arial"/>
                <a:ea typeface="Arial"/>
                <a:cs typeface="+mn-cs"/>
                <a:sym typeface="Arial"/>
              </a:rPr>
              <a:t>טון מוביל</a:t>
            </a:r>
            <a:endParaRPr sz="1400" b="1" u="sng" dirty="0">
              <a:solidFill>
                <a:srgbClr val="FFFF00"/>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הצליל אשר מוביל אל הטוניקה .  הדרגה השביעית של הסולם. או צליל הטרצה של דרגה חמישית של הסולם.</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טון מוביל הינו הדרגה השביעית בסולם המז'ורי או המינורי .בסולם המז'ורי- צליל זה נמצא במרחק חצי טון מהצליל </a:t>
            </a:r>
            <a:r>
              <a:rPr lang="x-none" sz="1400" smtClean="0">
                <a:solidFill>
                  <a:srgbClr val="FFFFFF"/>
                </a:solidFill>
                <a:latin typeface="Times New Roman"/>
                <a:ea typeface="Times New Roman"/>
                <a:cs typeface="+mn-cs"/>
                <a:sym typeface="Times New Roman"/>
              </a:rPr>
              <a:t>היסודי.בסולם </a:t>
            </a:r>
            <a:r>
              <a:rPr lang="x-none" sz="1400">
                <a:solidFill>
                  <a:srgbClr val="FFFFFF"/>
                </a:solidFill>
                <a:latin typeface="Times New Roman"/>
                <a:ea typeface="Times New Roman"/>
                <a:cs typeface="+mn-cs"/>
                <a:sym typeface="Times New Roman"/>
              </a:rPr>
              <a:t>המינורי- צליל זה נמצא אף הוא במרחק חצי טון מהצליל היסודי אך נבנה באופן מלאכותי . (באמצעות הגבהה של חצי טון במינור הרמוני או במינור </a:t>
            </a:r>
            <a:r>
              <a:rPr lang="x-none" sz="1400" smtClean="0">
                <a:solidFill>
                  <a:srgbClr val="FFFFFF"/>
                </a:solidFill>
                <a:latin typeface="Times New Roman"/>
                <a:ea typeface="Times New Roman"/>
                <a:cs typeface="+mn-cs"/>
                <a:sym typeface="Times New Roman"/>
              </a:rPr>
              <a:t>מלודי.</a:t>
            </a:r>
            <a:endParaRPr sz="1400" dirty="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x-none" sz="1200">
                <a:solidFill>
                  <a:srgbClr val="FFFFFF"/>
                </a:solidFill>
                <a:latin typeface="Times New Roman"/>
                <a:ea typeface="Times New Roman"/>
                <a:cs typeface="Times New Roman"/>
                <a:sym typeface="Times New Roman"/>
              </a:rPr>
              <a:t>לדוגמא – צליל </a:t>
            </a:r>
            <a:r>
              <a:rPr lang="x-none" sz="1200">
                <a:solidFill>
                  <a:srgbClr val="FFFF00"/>
                </a:solidFill>
                <a:latin typeface="Times New Roman"/>
                <a:ea typeface="Times New Roman"/>
                <a:cs typeface="Times New Roman"/>
                <a:sym typeface="Times New Roman"/>
              </a:rPr>
              <a:t>טון מוביל </a:t>
            </a:r>
            <a:r>
              <a:rPr lang="x-none" sz="1200">
                <a:solidFill>
                  <a:srgbClr val="FFFFFF"/>
                </a:solidFill>
                <a:latin typeface="Times New Roman"/>
                <a:ea typeface="Times New Roman"/>
                <a:cs typeface="Times New Roman"/>
                <a:sym typeface="Times New Roman"/>
              </a:rPr>
              <a:t>בסולם </a:t>
            </a:r>
            <a:r>
              <a:rPr lang="x-none" sz="1200">
                <a:solidFill>
                  <a:srgbClr val="FFFF00"/>
                </a:solidFill>
                <a:latin typeface="Times New Roman"/>
                <a:ea typeface="Times New Roman"/>
                <a:cs typeface="Times New Roman"/>
                <a:sym typeface="Times New Roman"/>
              </a:rPr>
              <a:t>סול מז'ור </a:t>
            </a:r>
            <a:r>
              <a:rPr lang="x-none" sz="1200">
                <a:solidFill>
                  <a:srgbClr val="FFFFFF"/>
                </a:solidFill>
                <a:latin typeface="Times New Roman"/>
                <a:ea typeface="Times New Roman"/>
                <a:cs typeface="Times New Roman"/>
                <a:sym typeface="Times New Roman"/>
              </a:rPr>
              <a:t>הינו הצליל </a:t>
            </a:r>
            <a:r>
              <a:rPr lang="x-none" sz="1200">
                <a:solidFill>
                  <a:srgbClr val="FFFF00"/>
                </a:solidFill>
                <a:latin typeface="Times New Roman"/>
                <a:ea typeface="Times New Roman"/>
                <a:cs typeface="Times New Roman"/>
                <a:sym typeface="Times New Roman"/>
              </a:rPr>
              <a:t>פה</a:t>
            </a:r>
            <a:r>
              <a:rPr lang="x-none" sz="1200">
                <a:solidFill>
                  <a:srgbClr val="FFFFFF"/>
                </a:solidFill>
                <a:latin typeface="Times New Roman"/>
                <a:ea typeface="Times New Roman"/>
                <a:cs typeface="Times New Roman"/>
                <a:sym typeface="Times New Roman"/>
              </a:rPr>
              <a:t>.   </a:t>
            </a:r>
            <a:endParaRPr sz="12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r>
              <a:rPr lang="x-none" sz="1200">
                <a:solidFill>
                  <a:srgbClr val="FFFFFF"/>
                </a:solidFill>
                <a:latin typeface="Times New Roman"/>
                <a:ea typeface="Times New Roman"/>
                <a:cs typeface="Times New Roman"/>
                <a:sym typeface="Times New Roman"/>
              </a:rPr>
              <a:t>    </a:t>
            </a:r>
            <a:endParaRPr sz="12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200" dirty="0">
              <a:solidFill>
                <a:srgbClr val="FFFFFF"/>
              </a:solidFill>
              <a:latin typeface="Times New Roman"/>
              <a:ea typeface="Times New Roman"/>
              <a:cs typeface="Times New Roman"/>
              <a:sym typeface="Times New Roman"/>
            </a:endParaRPr>
          </a:p>
        </p:txBody>
      </p:sp>
      <p:sp>
        <p:nvSpPr>
          <p:cNvPr id="1480" name="Google Shape;1480;p15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1481" name="Google Shape;1481;p153"/>
          <p:cNvPicPr preferRelativeResize="0"/>
          <p:nvPr/>
        </p:nvPicPr>
        <p:blipFill>
          <a:blip r:embed="rId3">
            <a:alphaModFix/>
          </a:blip>
          <a:stretch>
            <a:fillRect/>
          </a:stretch>
        </p:blipFill>
        <p:spPr>
          <a:xfrm>
            <a:off x="1180461" y="1915347"/>
            <a:ext cx="4010025" cy="561975"/>
          </a:xfrm>
          <a:prstGeom prst="rect">
            <a:avLst/>
          </a:prstGeom>
          <a:noFill/>
          <a:ln>
            <a:noFill/>
          </a:ln>
        </p:spPr>
      </p:pic>
      <p:pic>
        <p:nvPicPr>
          <p:cNvPr id="1482" name="Google Shape;1482;p153"/>
          <p:cNvPicPr preferRelativeResize="0"/>
          <p:nvPr/>
        </p:nvPicPr>
        <p:blipFill>
          <a:blip r:embed="rId4">
            <a:alphaModFix/>
          </a:blip>
          <a:stretch>
            <a:fillRect/>
          </a:stretch>
        </p:blipFill>
        <p:spPr>
          <a:xfrm>
            <a:off x="1189415" y="2915168"/>
            <a:ext cx="3943350" cy="542925"/>
          </a:xfrm>
          <a:prstGeom prst="rect">
            <a:avLst/>
          </a:prstGeom>
          <a:noFill/>
          <a:ln>
            <a:noFill/>
          </a:ln>
        </p:spPr>
      </p:pic>
      <p:pic>
        <p:nvPicPr>
          <p:cNvPr id="1483" name="Google Shape;1483;p153"/>
          <p:cNvPicPr preferRelativeResize="0"/>
          <p:nvPr/>
        </p:nvPicPr>
        <p:blipFill>
          <a:blip r:embed="rId5">
            <a:alphaModFix/>
          </a:blip>
          <a:stretch>
            <a:fillRect/>
          </a:stretch>
        </p:blipFill>
        <p:spPr>
          <a:xfrm>
            <a:off x="1261995" y="4561482"/>
            <a:ext cx="3895725" cy="533400"/>
          </a:xfrm>
          <a:prstGeom prst="rect">
            <a:avLst/>
          </a:prstGeom>
          <a:noFill/>
          <a:ln>
            <a:noFill/>
          </a:ln>
        </p:spPr>
      </p:pic>
      <p:pic>
        <p:nvPicPr>
          <p:cNvPr id="1484" name="Google Shape;1484;p153"/>
          <p:cNvPicPr preferRelativeResize="0"/>
          <p:nvPr/>
        </p:nvPicPr>
        <p:blipFill>
          <a:blip r:embed="rId6">
            <a:alphaModFix/>
          </a:blip>
          <a:stretch>
            <a:fillRect/>
          </a:stretch>
        </p:blipFill>
        <p:spPr>
          <a:xfrm>
            <a:off x="8191500" y="0"/>
            <a:ext cx="952500" cy="895300"/>
          </a:xfrm>
          <a:prstGeom prst="rect">
            <a:avLst/>
          </a:prstGeom>
          <a:noFill/>
          <a:ln>
            <a:noFill/>
          </a:ln>
        </p:spPr>
      </p:pic>
      <p:pic>
        <p:nvPicPr>
          <p:cNvPr id="1485" name="Google Shape;1485;p153"/>
          <p:cNvPicPr preferRelativeResize="0"/>
          <p:nvPr/>
        </p:nvPicPr>
        <p:blipFill>
          <a:blip r:embed="rId6">
            <a:alphaModFix/>
          </a:blip>
          <a:stretch>
            <a:fillRect/>
          </a:stretch>
        </p:blipFill>
        <p:spPr>
          <a:xfrm>
            <a:off x="7133625" y="0"/>
            <a:ext cx="2010375" cy="89530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54"/>
          <p:cNvSpPr txBox="1">
            <a:spLocks noGrp="1"/>
          </p:cNvSpPr>
          <p:nvPr>
            <p:ph type="ctrTitle"/>
          </p:nvPr>
        </p:nvSpPr>
        <p:spPr>
          <a:xfrm>
            <a:off x="2066300" y="111550"/>
            <a:ext cx="5281557"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David"/>
                <a:ea typeface="David"/>
                <a:cs typeface="David"/>
                <a:sym typeface="David"/>
              </a:rPr>
              <a:t>דרגות </a:t>
            </a:r>
            <a:r>
              <a:rPr lang="x-none" sz="2400" b="1">
                <a:solidFill>
                  <a:srgbClr val="FFFF00"/>
                </a:solidFill>
                <a:latin typeface="David"/>
                <a:ea typeface="David"/>
                <a:cs typeface="David"/>
                <a:sym typeface="David"/>
              </a:rPr>
              <a:t>האקורד</a:t>
            </a:r>
            <a:endParaRPr sz="2400" b="1" dirty="0">
              <a:solidFill>
                <a:srgbClr val="FFFF00"/>
              </a:solidFill>
              <a:latin typeface="Times New Roman"/>
              <a:ea typeface="Times New Roman"/>
              <a:cs typeface="Times New Roman"/>
              <a:sym typeface="Times New Roman"/>
            </a:endParaRPr>
          </a:p>
        </p:txBody>
      </p:sp>
      <p:sp>
        <p:nvSpPr>
          <p:cNvPr id="1492" name="Google Shape;1492;p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rtl="1">
              <a:lnSpc>
                <a:spcPct val="115000"/>
              </a:lnSpc>
              <a:spcBef>
                <a:spcPts val="0"/>
              </a:spcBef>
              <a:spcAft>
                <a:spcPts val="0"/>
              </a:spcAft>
              <a:buNone/>
            </a:pPr>
            <a:r>
              <a:rPr lang="x-none"/>
              <a:t> </a:t>
            </a:r>
            <a:endParaRPr/>
          </a:p>
        </p:txBody>
      </p:sp>
      <p:graphicFrame>
        <p:nvGraphicFramePr>
          <p:cNvPr id="1493" name="Google Shape;1493;p154"/>
          <p:cNvGraphicFramePr/>
          <p:nvPr/>
        </p:nvGraphicFramePr>
        <p:xfrm>
          <a:off x="783750" y="2849950"/>
          <a:ext cx="7706975" cy="2176122"/>
        </p:xfrm>
        <a:graphic>
          <a:graphicData uri="http://schemas.openxmlformats.org/drawingml/2006/table">
            <a:tbl>
              <a:tblPr>
                <a:noFill/>
                <a:tableStyleId>{817459AE-A2A5-4A4D-B781-6730E3E29EF9}</a:tableStyleId>
              </a:tblPr>
              <a:tblGrid>
                <a:gridCol w="1137650"/>
                <a:gridCol w="970275"/>
                <a:gridCol w="1002550"/>
                <a:gridCol w="1053325"/>
                <a:gridCol w="858350"/>
                <a:gridCol w="972600"/>
                <a:gridCol w="826425"/>
                <a:gridCol w="885800"/>
              </a:tblGrid>
              <a:tr h="484000">
                <a:tc>
                  <a:txBody>
                    <a:bodyPr/>
                    <a:lstStyle/>
                    <a:p>
                      <a:pPr marL="292100" lvl="0" indent="0"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   דרגות</a:t>
                      </a:r>
                      <a:endParaRPr sz="1200" b="1">
                        <a:solidFill>
                          <a:srgbClr val="FFFF00"/>
                        </a:solidFill>
                        <a:latin typeface="Times New Roman"/>
                        <a:ea typeface="Times New Roman"/>
                        <a:cs typeface="Times New Roman"/>
                        <a:sym typeface="Times New Roman"/>
                      </a:endParaRPr>
                    </a:p>
                    <a:p>
                      <a:pPr marL="292100" lvl="0" indent="0"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 </a:t>
                      </a:r>
                      <a:r>
                        <a:rPr lang="x-none" sz="1200" b="1">
                          <a:solidFill>
                            <a:srgbClr val="FFFFFF"/>
                          </a:solidFill>
                          <a:latin typeface="Times New Roman"/>
                          <a:ea typeface="Times New Roman"/>
                          <a:cs typeface="Times New Roman"/>
                          <a:sym typeface="Times New Roman"/>
                        </a:rPr>
                        <a:t>סוג סולם     </a:t>
                      </a:r>
                      <a:endParaRPr sz="1200" b="1">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a:t>
                      </a:r>
                      <a:endParaRPr sz="1200" b="1">
                        <a:solidFill>
                          <a:srgbClr val="FFFF00"/>
                        </a:solidFill>
                        <a:latin typeface="Times New Roman"/>
                        <a:ea typeface="Times New Roman"/>
                        <a:cs typeface="Times New Roman"/>
                        <a:sym typeface="Times New Roman"/>
                      </a:endParaRPr>
                    </a:p>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 ראשונה</a:t>
                      </a:r>
                      <a:endParaRPr sz="12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a:t>
                      </a:r>
                      <a:endParaRPr sz="1200" b="1">
                        <a:solidFill>
                          <a:srgbClr val="FFFF00"/>
                        </a:solidFill>
                        <a:latin typeface="Times New Roman"/>
                        <a:ea typeface="Times New Roman"/>
                        <a:cs typeface="Times New Roman"/>
                        <a:sym typeface="Times New Roman"/>
                      </a:endParaRPr>
                    </a:p>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שנייה</a:t>
                      </a:r>
                      <a:endParaRPr sz="12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 שלישית</a:t>
                      </a:r>
                      <a:endParaRPr sz="1200" b="1">
                        <a:solidFill>
                          <a:srgbClr val="FFFF00"/>
                        </a:solidFill>
                        <a:latin typeface="Times New Roman"/>
                        <a:ea typeface="Times New Roman"/>
                        <a:cs typeface="Times New Roman"/>
                        <a:sym typeface="Times New Roman"/>
                      </a:endParaRPr>
                    </a:p>
                  </a:txBody>
                  <a:tcPr marL="68575" marR="6857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 רביעית</a:t>
                      </a:r>
                      <a:endParaRPr sz="1200" b="1">
                        <a:solidFill>
                          <a:srgbClr val="FFFF00"/>
                        </a:solidFill>
                        <a:latin typeface="Times New Roman"/>
                        <a:ea typeface="Times New Roman"/>
                        <a:cs typeface="Times New Roman"/>
                        <a:sym typeface="Times New Roman"/>
                      </a:endParaRPr>
                    </a:p>
                  </a:txBody>
                  <a:tcPr marL="68575" marR="6857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a:t>
                      </a:r>
                      <a:endParaRPr sz="1200" b="1">
                        <a:solidFill>
                          <a:srgbClr val="FFFF00"/>
                        </a:solidFill>
                        <a:latin typeface="Times New Roman"/>
                        <a:ea typeface="Times New Roman"/>
                        <a:cs typeface="Times New Roman"/>
                        <a:sym typeface="Times New Roman"/>
                      </a:endParaRPr>
                    </a:p>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חמישית</a:t>
                      </a:r>
                      <a:endParaRPr sz="12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 שישית</a:t>
                      </a:r>
                      <a:endParaRPr sz="12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דרגה</a:t>
                      </a:r>
                      <a:endParaRPr sz="1200" b="1">
                        <a:solidFill>
                          <a:srgbClr val="FFFF00"/>
                        </a:solidFill>
                        <a:latin typeface="Times New Roman"/>
                        <a:ea typeface="Times New Roman"/>
                        <a:cs typeface="Times New Roman"/>
                        <a:sym typeface="Times New Roman"/>
                      </a:endParaRPr>
                    </a:p>
                    <a:p>
                      <a:pPr marL="292100" lvl="0" indent="0" algn="ctr"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שביעית</a:t>
                      </a:r>
                      <a:endParaRPr sz="1200" b="1">
                        <a:solidFill>
                          <a:srgbClr val="FFFF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14325">
                <a:tc>
                  <a:txBody>
                    <a:bodyPr/>
                    <a:lstStyle/>
                    <a:p>
                      <a:pPr marL="292100" lvl="0" indent="0"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מז'ור</a:t>
                      </a:r>
                      <a:endParaRPr sz="1200" b="1">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38225">
                <a:tc>
                  <a:txBody>
                    <a:bodyPr/>
                    <a:lstStyle/>
                    <a:p>
                      <a:pPr marL="292100" lvl="0" indent="0"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מינור טבעי</a:t>
                      </a:r>
                      <a:endParaRPr sz="1200" b="1">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7250">
                <a:tc>
                  <a:txBody>
                    <a:bodyPr/>
                    <a:lstStyle/>
                    <a:p>
                      <a:pPr marL="292100" lvl="0" indent="0"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מינור הרמוני</a:t>
                      </a:r>
                      <a:endParaRPr sz="1200" b="1">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מוגדל</a:t>
                      </a:r>
                      <a:endParaRPr sz="1200">
                        <a:solidFill>
                          <a:srgbClr val="FF0000"/>
                        </a:solidFill>
                        <a:latin typeface="Times New Roman"/>
                        <a:ea typeface="Times New Roman"/>
                        <a:cs typeface="Times New Roman"/>
                        <a:sym typeface="Times New Roman"/>
                      </a:endParaRPr>
                    </a:p>
                  </a:txBody>
                  <a:tcPr marL="68575" marR="6857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7250">
                <a:tc>
                  <a:txBody>
                    <a:bodyPr/>
                    <a:lstStyle/>
                    <a:p>
                      <a:pPr marL="292100" lvl="0" indent="0"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מינור מלודי</a:t>
                      </a:r>
                      <a:endParaRPr sz="1200" b="1">
                        <a:solidFill>
                          <a:srgbClr val="FFFF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מינור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מוגדל</a:t>
                      </a:r>
                      <a:endParaRPr sz="1200">
                        <a:solidFill>
                          <a:srgbClr val="FF0000"/>
                        </a:solidFill>
                        <a:latin typeface="Times New Roman"/>
                        <a:ea typeface="Times New Roman"/>
                        <a:cs typeface="Times New Roman"/>
                        <a:sym typeface="Times New Roman"/>
                      </a:endParaRPr>
                    </a:p>
                  </a:txBody>
                  <a:tcPr marL="68575" marR="6857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מז'ור</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0" lvl="0" indent="0" algn="ctr" rtl="1">
                        <a:lnSpc>
                          <a:spcPct val="115000"/>
                        </a:lnSpc>
                        <a:spcBef>
                          <a:spcPts val="0"/>
                        </a:spcBef>
                        <a:spcAft>
                          <a:spcPts val="0"/>
                        </a:spcAft>
                        <a:buNone/>
                      </a:pPr>
                      <a:r>
                        <a:rPr lang="x-none" sz="1200">
                          <a:solidFill>
                            <a:srgbClr val="FF0000"/>
                          </a:solidFill>
                          <a:latin typeface="Times New Roman"/>
                          <a:ea typeface="Times New Roman"/>
                          <a:cs typeface="Times New Roman"/>
                          <a:sym typeface="Times New Roman"/>
                        </a:rPr>
                        <a:t>מוקטן</a:t>
                      </a:r>
                      <a:endParaRPr sz="1200">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1494" name="Google Shape;1494;p154"/>
          <p:cNvPicPr preferRelativeResize="0"/>
          <p:nvPr/>
        </p:nvPicPr>
        <p:blipFill>
          <a:blip r:embed="rId3">
            <a:alphaModFix/>
          </a:blip>
          <a:stretch>
            <a:fillRect/>
          </a:stretch>
        </p:blipFill>
        <p:spPr>
          <a:xfrm>
            <a:off x="7117400" y="0"/>
            <a:ext cx="2026600" cy="895300"/>
          </a:xfrm>
          <a:prstGeom prst="rect">
            <a:avLst/>
          </a:prstGeom>
          <a:noFill/>
          <a:ln>
            <a:noFill/>
          </a:ln>
        </p:spPr>
      </p:pic>
      <p:sp>
        <p:nvSpPr>
          <p:cNvPr id="1495" name="Google Shape;1495;p154"/>
          <p:cNvSpPr txBox="1"/>
          <p:nvPr/>
        </p:nvSpPr>
        <p:spPr>
          <a:xfrm>
            <a:off x="453950" y="895300"/>
            <a:ext cx="8284800" cy="2257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latin typeface="Arial" pitchFamily="34" charset="0"/>
                <a:cs typeface="Arial" pitchFamily="34" charset="0"/>
              </a:rPr>
              <a:t>מדרגות האקורד</a:t>
            </a:r>
            <a:r>
              <a:rPr lang="x-none">
                <a:solidFill>
                  <a:schemeClr val="lt1"/>
                </a:solidFill>
                <a:latin typeface="Arial" pitchFamily="34" charset="0"/>
                <a:ea typeface="Times New Roman"/>
                <a:cs typeface="Arial" pitchFamily="34" charset="0"/>
                <a:sym typeface="Times New Roman"/>
              </a:rPr>
              <a:t>- קיים שוני עצום בין המושג </a:t>
            </a:r>
            <a:r>
              <a:rPr lang="x-none" b="1">
                <a:solidFill>
                  <a:srgbClr val="FFFF00"/>
                </a:solidFill>
                <a:latin typeface="Arial" pitchFamily="34" charset="0"/>
                <a:ea typeface="Times New Roman"/>
                <a:cs typeface="Arial" pitchFamily="34" charset="0"/>
                <a:sym typeface="Times New Roman"/>
              </a:rPr>
              <a:t>דרגות הסולם</a:t>
            </a:r>
            <a:r>
              <a:rPr lang="x-none">
                <a:solidFill>
                  <a:schemeClr val="lt1"/>
                </a:solidFill>
                <a:latin typeface="Arial" pitchFamily="34" charset="0"/>
                <a:ea typeface="Times New Roman"/>
                <a:cs typeface="Arial" pitchFamily="34" charset="0"/>
                <a:sym typeface="Times New Roman"/>
              </a:rPr>
              <a:t> לבין </a:t>
            </a:r>
            <a:r>
              <a:rPr lang="x-none" b="1">
                <a:solidFill>
                  <a:srgbClr val="FFFF00"/>
                </a:solidFill>
                <a:latin typeface="Arial" pitchFamily="34" charset="0"/>
                <a:ea typeface="Times New Roman"/>
                <a:cs typeface="Arial" pitchFamily="34" charset="0"/>
                <a:sym typeface="Times New Roman"/>
              </a:rPr>
              <a:t>מדרגות האקורד</a:t>
            </a:r>
            <a:r>
              <a:rPr lang="x-none">
                <a:solidFill>
                  <a:schemeClr val="lt1"/>
                </a:solidFill>
                <a:latin typeface="Arial" pitchFamily="34" charset="0"/>
                <a:ea typeface="Times New Roman"/>
                <a:cs typeface="Arial" pitchFamily="34" charset="0"/>
                <a:sym typeface="Times New Roman"/>
              </a:rPr>
              <a:t>. </a:t>
            </a:r>
            <a:endParaRPr dirty="0">
              <a:solidFill>
                <a:schemeClr val="lt1"/>
              </a:solidFill>
              <a:latin typeface="Arial" pitchFamily="34" charset="0"/>
              <a:ea typeface="Times New Roman"/>
              <a:cs typeface="Arial" pitchFamily="34" charset="0"/>
              <a:sym typeface="Times New Roman"/>
            </a:endParaRPr>
          </a:p>
          <a:p>
            <a:pPr marL="0" marR="114300" lvl="0" indent="0" algn="just" rtl="1">
              <a:lnSpc>
                <a:spcPct val="115000"/>
              </a:lnSpc>
              <a:spcBef>
                <a:spcPts val="1200"/>
              </a:spcBef>
              <a:spcAft>
                <a:spcPts val="0"/>
              </a:spcAft>
              <a:buNone/>
            </a:pPr>
            <a:r>
              <a:rPr lang="x-none">
                <a:solidFill>
                  <a:srgbClr val="FFFF00"/>
                </a:solidFill>
                <a:latin typeface="Arial" pitchFamily="34" charset="0"/>
                <a:ea typeface="Times New Roman"/>
                <a:cs typeface="Arial" pitchFamily="34" charset="0"/>
                <a:sym typeface="Times New Roman"/>
              </a:rPr>
              <a:t>דרגות הסולם</a:t>
            </a:r>
            <a:r>
              <a:rPr lang="x-none">
                <a:solidFill>
                  <a:schemeClr val="lt1"/>
                </a:solidFill>
                <a:latin typeface="Arial" pitchFamily="34" charset="0"/>
                <a:ea typeface="Times New Roman"/>
                <a:cs typeface="Arial" pitchFamily="34" charset="0"/>
                <a:sym typeface="Times New Roman"/>
              </a:rPr>
              <a:t> - מתארות את </a:t>
            </a:r>
            <a:r>
              <a:rPr lang="x-none">
                <a:solidFill>
                  <a:srgbClr val="FF0000"/>
                </a:solidFill>
                <a:latin typeface="Arial" pitchFamily="34" charset="0"/>
                <a:ea typeface="Times New Roman"/>
                <a:cs typeface="Arial" pitchFamily="34" charset="0"/>
                <a:sym typeface="Times New Roman"/>
              </a:rPr>
              <a:t>7 הצלילים</a:t>
            </a:r>
            <a:r>
              <a:rPr lang="x-none">
                <a:solidFill>
                  <a:schemeClr val="lt1"/>
                </a:solidFill>
                <a:latin typeface="Arial" pitchFamily="34" charset="0"/>
                <a:ea typeface="Times New Roman"/>
                <a:cs typeface="Arial" pitchFamily="34" charset="0"/>
                <a:sym typeface="Times New Roman"/>
              </a:rPr>
              <a:t> בסדר עולה על פי מיקומם בסולם. </a:t>
            </a:r>
            <a:r>
              <a:rPr lang="x-none">
                <a:solidFill>
                  <a:srgbClr val="FFFF00"/>
                </a:solidFill>
                <a:latin typeface="Arial" pitchFamily="34" charset="0"/>
                <a:ea typeface="Times New Roman"/>
                <a:cs typeface="Arial" pitchFamily="34" charset="0"/>
                <a:sym typeface="Times New Roman"/>
              </a:rPr>
              <a:t>כל צליל</a:t>
            </a:r>
            <a:r>
              <a:rPr lang="x-none">
                <a:solidFill>
                  <a:schemeClr val="lt1"/>
                </a:solidFill>
                <a:latin typeface="Arial" pitchFamily="34" charset="0"/>
                <a:ea typeface="Times New Roman"/>
                <a:cs typeface="Arial" pitchFamily="34" charset="0"/>
                <a:sym typeface="Times New Roman"/>
              </a:rPr>
              <a:t> מזוהה בסולם בהתאם לדרגתו בסולם: טוניקה, סופר טוניקה, מדיאנטה, סוב דונמיננטה, דומיננטה, סוב מדיאנטה, טון מוביל. </a:t>
            </a:r>
            <a:endParaRPr dirty="0">
              <a:solidFill>
                <a:schemeClr val="lt1"/>
              </a:solidFill>
              <a:latin typeface="Arial" pitchFamily="34" charset="0"/>
              <a:ea typeface="Times New Roman"/>
              <a:cs typeface="Arial" pitchFamily="34" charset="0"/>
              <a:sym typeface="Times New Roman"/>
            </a:endParaRPr>
          </a:p>
          <a:p>
            <a:pPr marL="0" marR="114300" lvl="0" indent="0" algn="just" rtl="1">
              <a:lnSpc>
                <a:spcPct val="115000"/>
              </a:lnSpc>
              <a:spcBef>
                <a:spcPts val="1200"/>
              </a:spcBef>
              <a:spcAft>
                <a:spcPts val="1200"/>
              </a:spcAft>
              <a:buNone/>
            </a:pPr>
            <a:r>
              <a:rPr lang="x-none">
                <a:solidFill>
                  <a:srgbClr val="FFFF00"/>
                </a:solidFill>
                <a:latin typeface="Arial" pitchFamily="34" charset="0"/>
                <a:ea typeface="Times New Roman"/>
                <a:cs typeface="Arial" pitchFamily="34" charset="0"/>
                <a:sym typeface="Times New Roman"/>
              </a:rPr>
              <a:t>מדרגות האקורד-</a:t>
            </a:r>
            <a:r>
              <a:rPr lang="x-none">
                <a:solidFill>
                  <a:schemeClr val="lt1"/>
                </a:solidFill>
                <a:latin typeface="Arial" pitchFamily="34" charset="0"/>
                <a:ea typeface="Times New Roman"/>
                <a:cs typeface="Arial" pitchFamily="34" charset="0"/>
                <a:sym typeface="Times New Roman"/>
              </a:rPr>
              <a:t> מתארות את </a:t>
            </a:r>
            <a:r>
              <a:rPr lang="x-none">
                <a:solidFill>
                  <a:srgbClr val="FF0000"/>
                </a:solidFill>
                <a:latin typeface="Arial" pitchFamily="34" charset="0"/>
                <a:ea typeface="Times New Roman"/>
                <a:cs typeface="Arial" pitchFamily="34" charset="0"/>
                <a:sym typeface="Times New Roman"/>
              </a:rPr>
              <a:t>7 האקורדים </a:t>
            </a:r>
            <a:r>
              <a:rPr lang="x-none">
                <a:solidFill>
                  <a:schemeClr val="lt1"/>
                </a:solidFill>
                <a:latin typeface="Arial" pitchFamily="34" charset="0"/>
                <a:ea typeface="Times New Roman"/>
                <a:cs typeface="Arial" pitchFamily="34" charset="0"/>
                <a:sym typeface="Times New Roman"/>
              </a:rPr>
              <a:t>בסדר עולה על פי מיקומם בסולם. </a:t>
            </a:r>
            <a:r>
              <a:rPr lang="x-none">
                <a:solidFill>
                  <a:srgbClr val="FFFF00"/>
                </a:solidFill>
                <a:latin typeface="Arial" pitchFamily="34" charset="0"/>
                <a:ea typeface="Times New Roman"/>
                <a:cs typeface="Arial" pitchFamily="34" charset="0"/>
                <a:sym typeface="Times New Roman"/>
              </a:rPr>
              <a:t>כל אקורד </a:t>
            </a:r>
            <a:r>
              <a:rPr lang="x-none">
                <a:solidFill>
                  <a:schemeClr val="lt1"/>
                </a:solidFill>
                <a:latin typeface="Arial" pitchFamily="34" charset="0"/>
                <a:ea typeface="Times New Roman"/>
                <a:cs typeface="Arial" pitchFamily="34" charset="0"/>
                <a:sym typeface="Times New Roman"/>
              </a:rPr>
              <a:t>מזוהה בסולם בהתאם לדרגתו בסוג הסולם  ב-4 סוגי סולם ::מז'ור, מינור טבעי, מינור הרמוני, מינור מלודי. ו-4 מצבים: מז'ור , מינור, מוגדל, מוקטן.   </a:t>
            </a:r>
            <a:endParaRPr dirty="0">
              <a:solidFill>
                <a:schemeClr val="lt1"/>
              </a:solidFill>
              <a:latin typeface="Arial" pitchFamily="34" charset="0"/>
              <a:ea typeface="Times New Roman"/>
              <a:cs typeface="Arial" pitchFamily="34" charset="0"/>
              <a:sym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55"/>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graphicFrame>
        <p:nvGraphicFramePr>
          <p:cNvPr id="1501" name="Google Shape;1501;p155"/>
          <p:cNvGraphicFramePr/>
          <p:nvPr/>
        </p:nvGraphicFramePr>
        <p:xfrm>
          <a:off x="1804415" y="1174775"/>
          <a:ext cx="4803649" cy="3901410"/>
        </p:xfrm>
        <a:graphic>
          <a:graphicData uri="http://schemas.openxmlformats.org/drawingml/2006/table">
            <a:tbl>
              <a:tblPr>
                <a:noFill/>
                <a:tableStyleId>{D223DBF9-E6C6-4AA8-B193-31598DDAF621}</a:tableStyleId>
              </a:tblPr>
              <a:tblGrid>
                <a:gridCol w="4803649"/>
              </a:tblGrid>
              <a:tr h="334987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14</a:t>
                      </a:r>
                      <a:endParaRPr lang="he-IL" sz="2400" b="1" baseline="0" dirty="0" smtClean="0">
                        <a:solidFill>
                          <a:srgbClr val="FF0000"/>
                        </a:solidFil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800" b="1" baseline="0" dirty="0" smtClean="0">
                          <a:solidFill>
                            <a:srgbClr val="FF0000"/>
                          </a:solidFill>
                        </a:rPr>
                        <a:t>                   </a:t>
                      </a:r>
                      <a:r>
                        <a:rPr lang="x-none" sz="2400" b="1" u="sng" smtClean="0">
                          <a:solidFill>
                            <a:srgbClr val="FFFF00"/>
                          </a:solidFill>
                        </a:rPr>
                        <a:t>מודוסים</a:t>
                      </a:r>
                      <a:endParaRPr sz="2400" b="1" u="sng" dirty="0">
                        <a:solidFill>
                          <a:srgbClr val="FFFF00"/>
                        </a:solidFill>
                      </a:endParaRPr>
                    </a:p>
                    <a:p>
                      <a:pPr marL="0" lvl="0" indent="0" algn="ctr" rtl="1">
                        <a:spcBef>
                          <a:spcPts val="0"/>
                        </a:spcBef>
                        <a:spcAft>
                          <a:spcPts val="0"/>
                        </a:spcAft>
                        <a:buNone/>
                      </a:pPr>
                      <a:r>
                        <a:rPr lang="x-none" sz="1600" u="sng">
                          <a:solidFill>
                            <a:schemeClr val="accent5"/>
                          </a:solidFill>
                          <a:hlinkClick r:id="rId3" action="ppaction://hlinksldjump"/>
                        </a:rPr>
                        <a:t>מנעד מוזיקלי- קול האדם</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4" action="ppaction://hlinksldjump"/>
                        </a:rPr>
                        <a:t>הגדרה- מודוס</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5" action="ppaction://hlinksldjump"/>
                        </a:rPr>
                        <a:t>מודוס-המשך</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6" action="ppaction://hlinksldjump"/>
                        </a:rPr>
                        <a:t>מודוסים במז'ור ובמינור</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7" action="ppaction://hlinksldjump"/>
                        </a:rPr>
                        <a:t>מודוס יוני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8" action="ppaction://hlinksldjump"/>
                        </a:rPr>
                        <a:t>מודוס דורי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9" action="ppaction://hlinksldjump"/>
                        </a:rPr>
                        <a:t>מודוס פריגי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0" action="ppaction://hlinksldjump"/>
                        </a:rPr>
                        <a:t>מודוס לידי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1" action="ppaction://hlinksldjump"/>
                        </a:rPr>
                        <a:t>מודוס מיקסולידי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2" action="ppaction://hlinksldjump"/>
                        </a:rPr>
                        <a:t>מודוס איאולי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3" action="ppaction://hlinksldjump"/>
                        </a:rPr>
                        <a:t>מודוס לוקרי</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3" action="ppaction://hlinksldjump"/>
                        </a:rPr>
                        <a:t>טבלה- 7 המודוסים</a:t>
                      </a:r>
                      <a:endParaRPr sz="1600"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02" name="Google Shape;1502;p155"/>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03" name="Google Shape;1503;p155"/>
          <p:cNvPicPr preferRelativeResize="0"/>
          <p:nvPr/>
        </p:nvPicPr>
        <p:blipFill>
          <a:blip r:embed="rId14">
            <a:alphaModFix/>
          </a:blip>
          <a:stretch>
            <a:fillRect/>
          </a:stretch>
        </p:blipFill>
        <p:spPr>
          <a:xfrm>
            <a:off x="7117400" y="0"/>
            <a:ext cx="2026600" cy="895300"/>
          </a:xfrm>
          <a:prstGeom prst="rect">
            <a:avLst/>
          </a:prstGeom>
          <a:noFill/>
          <a:ln>
            <a:noFill/>
          </a:ln>
        </p:spPr>
      </p:pic>
      <p:pic>
        <p:nvPicPr>
          <p:cNvPr id="1504" name="Google Shape;1504;p155"/>
          <p:cNvPicPr preferRelativeResize="0"/>
          <p:nvPr/>
        </p:nvPicPr>
        <p:blipFill>
          <a:blip r:embed="rId14">
            <a:alphaModFix/>
          </a:blip>
          <a:stretch>
            <a:fillRect/>
          </a:stretch>
        </p:blipFill>
        <p:spPr>
          <a:xfrm>
            <a:off x="6826075" y="0"/>
            <a:ext cx="2317925" cy="895300"/>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89"/>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graphicFrame>
        <p:nvGraphicFramePr>
          <p:cNvPr id="815" name="Google Shape;815;p89"/>
          <p:cNvGraphicFramePr/>
          <p:nvPr/>
        </p:nvGraphicFramePr>
        <p:xfrm>
          <a:off x="2535936" y="1018000"/>
          <a:ext cx="3770552" cy="4125500"/>
        </p:xfrm>
        <a:graphic>
          <a:graphicData uri="http://schemas.openxmlformats.org/drawingml/2006/table">
            <a:tbl>
              <a:tblPr>
                <a:noFill/>
                <a:tableStyleId>{D223DBF9-E6C6-4AA8-B193-31598DDAF621}</a:tableStyleId>
              </a:tblPr>
              <a:tblGrid>
                <a:gridCol w="3770552"/>
              </a:tblGrid>
              <a:tr h="412550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a:t>
                      </a:r>
                      <a:r>
                        <a:rPr lang="he-IL" sz="2400" b="1" baseline="0" dirty="0" smtClean="0">
                          <a:solidFill>
                            <a:srgbClr val="FF0000"/>
                          </a:solidFill>
                        </a:rPr>
                        <a:t> 9</a:t>
                      </a:r>
                      <a:endParaRPr lang="he-IL" sz="2400" b="1" dirty="0" smtClean="0">
                        <a:solidFill>
                          <a:srgbClr val="FF0000"/>
                        </a:solidFill>
                      </a:endParaRPr>
                    </a:p>
                    <a:p>
                      <a:pPr marL="0" lvl="0" indent="0" algn="ctr" rtl="1">
                        <a:spcBef>
                          <a:spcPts val="0"/>
                        </a:spcBef>
                        <a:spcAft>
                          <a:spcPts val="0"/>
                        </a:spcAft>
                        <a:buNone/>
                      </a:pPr>
                      <a:r>
                        <a:rPr lang="he-IL" sz="1800" b="1" u="sng" dirty="0" smtClean="0">
                          <a:solidFill>
                            <a:srgbClr val="FFFF00"/>
                          </a:solidFill>
                          <a:latin typeface="Arial" pitchFamily="34" charset="0"/>
                          <a:cs typeface="Arial" pitchFamily="34" charset="0"/>
                        </a:rPr>
                        <a:t>סוגי סולמות </a:t>
                      </a:r>
                    </a:p>
                    <a:p>
                      <a:pPr marL="0" lvl="0" indent="0" algn="ctr" rtl="1">
                        <a:spcBef>
                          <a:spcPts val="0"/>
                        </a:spcBef>
                        <a:spcAft>
                          <a:spcPts val="0"/>
                        </a:spcAft>
                        <a:buNone/>
                      </a:pPr>
                      <a:r>
                        <a:rPr lang="he-IL" sz="1400" u="sng" dirty="0" smtClean="0">
                          <a:solidFill>
                            <a:schemeClr val="accent5"/>
                          </a:solidFill>
                          <a:latin typeface="Arial" pitchFamily="34" charset="0"/>
                          <a:ea typeface="Times New Roman"/>
                          <a:cs typeface="Arial" pitchFamily="34" charset="0"/>
                          <a:sym typeface="Times New Roman"/>
                          <a:hlinkClick r:id="rId3" action="ppaction://hlinksldjump"/>
                        </a:rPr>
                        <a:t>סולם דיאטוני</a:t>
                      </a:r>
                    </a:p>
                    <a:p>
                      <a:pPr marL="0" lvl="0" indent="0" algn="ctr" rtl="1">
                        <a:spcBef>
                          <a:spcPts val="0"/>
                        </a:spcBef>
                        <a:spcAft>
                          <a:spcPts val="0"/>
                        </a:spcAft>
                        <a:buNone/>
                      </a:pPr>
                      <a:r>
                        <a:rPr lang="he-IL" sz="1400" u="sng" dirty="0" smtClean="0">
                          <a:solidFill>
                            <a:schemeClr val="accent5"/>
                          </a:solidFill>
                          <a:latin typeface="Arial" pitchFamily="34" charset="0"/>
                          <a:ea typeface="Times New Roman"/>
                          <a:cs typeface="Arial" pitchFamily="34" charset="0"/>
                          <a:sym typeface="Times New Roman"/>
                          <a:hlinkClick r:id="rId3" action="ppaction://hlinksldjump"/>
                        </a:rPr>
                        <a:t>סולם טונלי</a:t>
                      </a:r>
                    </a:p>
                    <a:p>
                      <a:pPr marL="0" lvl="0" indent="0" algn="ctr" rtl="1">
                        <a:spcBef>
                          <a:spcPts val="0"/>
                        </a:spcBef>
                        <a:spcAft>
                          <a:spcPts val="0"/>
                        </a:spcAft>
                        <a:buNone/>
                      </a:pPr>
                      <a:r>
                        <a:rPr lang="he-IL" sz="1400" u="sng" dirty="0" smtClean="0">
                          <a:solidFill>
                            <a:schemeClr val="accent5"/>
                          </a:solidFill>
                          <a:latin typeface="Arial" pitchFamily="34" charset="0"/>
                          <a:ea typeface="Times New Roman"/>
                          <a:cs typeface="Arial" pitchFamily="34" charset="0"/>
                          <a:sym typeface="Times New Roman"/>
                          <a:hlinkClick r:id="rId3" action="ppaction://hlinksldjump"/>
                        </a:rPr>
                        <a:t>סולם מיקרוטונלי</a:t>
                      </a:r>
                    </a:p>
                    <a:p>
                      <a:pPr marL="0" lvl="0" indent="0" algn="ctr" rtl="1">
                        <a:spcBef>
                          <a:spcPts val="0"/>
                        </a:spcBef>
                        <a:spcAft>
                          <a:spcPts val="0"/>
                        </a:spcAft>
                        <a:buNone/>
                      </a:pPr>
                      <a:r>
                        <a:rPr lang="x-none" sz="1400" u="sng" smtClean="0">
                          <a:solidFill>
                            <a:schemeClr val="accent5"/>
                          </a:solidFill>
                          <a:latin typeface="Arial" pitchFamily="34" charset="0"/>
                          <a:ea typeface="Times New Roman"/>
                          <a:cs typeface="Arial" pitchFamily="34" charset="0"/>
                          <a:sym typeface="Times New Roman"/>
                          <a:hlinkClick r:id="rId3" action="ppaction://hlinksldjump"/>
                        </a:rPr>
                        <a:t>סולם </a:t>
                      </a:r>
                      <a:r>
                        <a:rPr lang="he-IL" sz="1400" u="sng" dirty="0" smtClean="0">
                          <a:solidFill>
                            <a:schemeClr val="accent5"/>
                          </a:solidFill>
                          <a:latin typeface="Arial" pitchFamily="34" charset="0"/>
                          <a:ea typeface="Times New Roman"/>
                          <a:cs typeface="Arial" pitchFamily="34" charset="0"/>
                          <a:sym typeface="Times New Roman"/>
                        </a:rPr>
                        <a:t>מז'ור</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x-none" sz="1400" u="sng" smtClean="0">
                          <a:solidFill>
                            <a:schemeClr val="accent5"/>
                          </a:solidFill>
                          <a:latin typeface="Arial" pitchFamily="34" charset="0"/>
                          <a:ea typeface="Times New Roman"/>
                          <a:cs typeface="Arial" pitchFamily="34" charset="0"/>
                          <a:sym typeface="Times New Roman"/>
                          <a:hlinkClick r:id="rId3" action="ppaction://hlinksldjump"/>
                        </a:rPr>
                        <a:t>סולם </a:t>
                      </a:r>
                      <a:r>
                        <a:rPr lang="he-IL" sz="1400" u="sng" dirty="0" smtClean="0">
                          <a:solidFill>
                            <a:schemeClr val="accent5"/>
                          </a:solidFill>
                          <a:latin typeface="Arial" pitchFamily="34" charset="0"/>
                          <a:ea typeface="Times New Roman"/>
                          <a:cs typeface="Arial" pitchFamily="34" charset="0"/>
                          <a:sym typeface="Times New Roman"/>
                        </a:rPr>
                        <a:t>מינור טבעי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x-none" sz="1400" u="sng" smtClean="0">
                          <a:solidFill>
                            <a:schemeClr val="accent5"/>
                          </a:solidFill>
                          <a:latin typeface="Arial" pitchFamily="34" charset="0"/>
                          <a:ea typeface="Times New Roman"/>
                          <a:cs typeface="Arial" pitchFamily="34" charset="0"/>
                          <a:sym typeface="Times New Roman"/>
                          <a:hlinkClick r:id="rId3" action="ppaction://hlinksldjump"/>
                        </a:rPr>
                        <a:t>סולם </a:t>
                      </a:r>
                      <a:r>
                        <a:rPr lang="he-IL" sz="1400" u="sng" dirty="0" smtClean="0">
                          <a:solidFill>
                            <a:schemeClr val="accent5"/>
                          </a:solidFill>
                          <a:latin typeface="Arial" pitchFamily="34" charset="0"/>
                          <a:ea typeface="Times New Roman"/>
                          <a:cs typeface="Arial" pitchFamily="34" charset="0"/>
                          <a:sym typeface="Times New Roman"/>
                        </a:rPr>
                        <a:t>מינור הרמוני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x-none" sz="1400" u="sng" smtClean="0">
                          <a:solidFill>
                            <a:schemeClr val="accent5"/>
                          </a:solidFill>
                          <a:latin typeface="Arial" pitchFamily="34" charset="0"/>
                          <a:ea typeface="Times New Roman"/>
                          <a:cs typeface="Arial" pitchFamily="34" charset="0"/>
                          <a:sym typeface="Times New Roman"/>
                          <a:hlinkClick r:id="rId3" action="ppaction://hlinksldjump"/>
                        </a:rPr>
                        <a:t>סולם </a:t>
                      </a:r>
                      <a:r>
                        <a:rPr lang="he-IL" sz="1400" u="sng" dirty="0" smtClean="0">
                          <a:solidFill>
                            <a:schemeClr val="accent5"/>
                          </a:solidFill>
                          <a:latin typeface="Arial" pitchFamily="34" charset="0"/>
                          <a:ea typeface="Times New Roman"/>
                          <a:cs typeface="Arial" pitchFamily="34" charset="0"/>
                          <a:sym typeface="Times New Roman"/>
                        </a:rPr>
                        <a:t>מינור מלודי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1400" u="sng" dirty="0" smtClean="0">
                          <a:solidFill>
                            <a:schemeClr val="accent5"/>
                          </a:solidFill>
                          <a:latin typeface="Arial" pitchFamily="34" charset="0"/>
                          <a:ea typeface="Times New Roman"/>
                          <a:cs typeface="Arial" pitchFamily="34" charset="0"/>
                          <a:sym typeface="Times New Roman"/>
                        </a:rPr>
                        <a:t>סולם כרומטי</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x-none" sz="1400" u="sng" smtClean="0">
                          <a:solidFill>
                            <a:schemeClr val="accent5"/>
                          </a:solidFill>
                          <a:latin typeface="Arial" pitchFamily="34" charset="0"/>
                          <a:ea typeface="Times New Roman"/>
                          <a:cs typeface="Arial" pitchFamily="34" charset="0"/>
                          <a:sym typeface="Times New Roman"/>
                          <a:hlinkClick r:id="rId3" action="ppaction://hlinksldjump"/>
                        </a:rPr>
                        <a:t>סולם </a:t>
                      </a:r>
                      <a:r>
                        <a:rPr lang="he-IL" sz="1400" u="sng" dirty="0" smtClean="0">
                          <a:solidFill>
                            <a:schemeClr val="accent5"/>
                          </a:solidFill>
                          <a:latin typeface="Arial" pitchFamily="34" charset="0"/>
                          <a:ea typeface="Times New Roman"/>
                          <a:cs typeface="Arial" pitchFamily="34" charset="0"/>
                          <a:sym typeface="Times New Roman"/>
                        </a:rPr>
                        <a:t>הטונים השלמים</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1400" u="sng" dirty="0" smtClean="0">
                          <a:solidFill>
                            <a:schemeClr val="accent5"/>
                          </a:solidFill>
                          <a:latin typeface="Arial" pitchFamily="34" charset="0"/>
                          <a:ea typeface="Times New Roman"/>
                          <a:cs typeface="Arial" pitchFamily="34" charset="0"/>
                          <a:sym typeface="Times New Roman"/>
                        </a:rPr>
                        <a:t>סולם פנטטוני</a:t>
                      </a:r>
                    </a:p>
                    <a:p>
                      <a:pPr marL="0" lvl="0" indent="0" algn="ctr" rtl="1">
                        <a:spcBef>
                          <a:spcPts val="0"/>
                        </a:spcBef>
                        <a:spcAft>
                          <a:spcPts val="0"/>
                        </a:spcAft>
                        <a:buNone/>
                      </a:pPr>
                      <a:r>
                        <a:rPr lang="x-none" sz="1400" u="sng" smtClean="0">
                          <a:solidFill>
                            <a:schemeClr val="accent5"/>
                          </a:solidFill>
                          <a:latin typeface="Arial" pitchFamily="34" charset="0"/>
                          <a:ea typeface="Times New Roman"/>
                          <a:cs typeface="Arial" pitchFamily="34" charset="0"/>
                          <a:sym typeface="Times New Roman"/>
                          <a:hlinkClick r:id="rId4" action="ppaction://hlinksldjump"/>
                        </a:rPr>
                        <a:t>סולם </a:t>
                      </a:r>
                      <a:r>
                        <a:rPr lang="x-none" sz="1400" u="sng">
                          <a:solidFill>
                            <a:schemeClr val="accent5"/>
                          </a:solidFill>
                          <a:latin typeface="Arial" pitchFamily="34" charset="0"/>
                          <a:ea typeface="Times New Roman"/>
                          <a:cs typeface="Arial" pitchFamily="34" charset="0"/>
                          <a:sym typeface="Times New Roman"/>
                          <a:hlinkClick r:id="rId4" action="ppaction://hlinksldjump"/>
                        </a:rPr>
                        <a:t>הג'אז</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5" action="ppaction://hlinksldjump"/>
                        </a:rPr>
                        <a:t>סולם הבלוז</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6" action="ppaction://hlinksldjump"/>
                        </a:rPr>
                        <a:t>סולם הרגא ההודי </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7" action="ppaction://hlinksldjump"/>
                        </a:rPr>
                        <a:t>סולם המקאם הערבי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8" action="ppaction://hlinksldjump"/>
                        </a:rPr>
                        <a:t>סולם טעמי </a:t>
                      </a:r>
                      <a:r>
                        <a:rPr lang="x-none" sz="1400" u="sng" smtClean="0">
                          <a:solidFill>
                            <a:schemeClr val="accent5"/>
                          </a:solidFill>
                          <a:latin typeface="Arial" pitchFamily="34" charset="0"/>
                          <a:ea typeface="Times New Roman"/>
                          <a:cs typeface="Arial" pitchFamily="34" charset="0"/>
                          <a:sym typeface="Times New Roman"/>
                          <a:hlinkClick r:id="rId8" action="ppaction://hlinksldjump"/>
                        </a:rPr>
                        <a:t>המקרא</a:t>
                      </a:r>
                      <a:endParaRPr sz="1800" b="1" u="sng" dirty="0">
                        <a:solidFill>
                          <a:srgbClr val="FFFF00"/>
                        </a:solidFill>
                      </a:endParaRPr>
                    </a:p>
                  </a:txBody>
                  <a:tcPr marL="91425" marR="91425" marT="91425" marB="91425"/>
                </a:tc>
              </a:tr>
            </a:tbl>
          </a:graphicData>
        </a:graphic>
      </p:graphicFrame>
      <p:sp>
        <p:nvSpPr>
          <p:cNvPr id="816" name="Google Shape;816;p89"/>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817" name="Google Shape;817;p89"/>
          <p:cNvPicPr preferRelativeResize="0"/>
          <p:nvPr/>
        </p:nvPicPr>
        <p:blipFill>
          <a:blip r:embed="rId9">
            <a:alphaModFix/>
          </a:blip>
          <a:stretch>
            <a:fillRect/>
          </a:stretch>
        </p:blipFill>
        <p:spPr>
          <a:xfrm>
            <a:off x="7117400" y="0"/>
            <a:ext cx="2026600" cy="895300"/>
          </a:xfrm>
          <a:prstGeom prst="rect">
            <a:avLst/>
          </a:prstGeom>
          <a:noFill/>
          <a:ln>
            <a:noFill/>
          </a:ln>
        </p:spPr>
      </p:pic>
      <p:pic>
        <p:nvPicPr>
          <p:cNvPr id="818" name="Google Shape;818;p89"/>
          <p:cNvPicPr preferRelativeResize="0"/>
          <p:nvPr/>
        </p:nvPicPr>
        <p:blipFill>
          <a:blip r:embed="rId9">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90"/>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mn-lt"/>
                <a:ea typeface="David"/>
                <a:cs typeface="David"/>
                <a:sym typeface="David"/>
              </a:rPr>
              <a:t>סולם דיאטוני</a:t>
            </a:r>
            <a:endParaRPr sz="2400" b="1" dirty="0">
              <a:solidFill>
                <a:srgbClr val="FFFF00"/>
              </a:solidFill>
              <a:latin typeface="+mn-lt"/>
              <a:ea typeface="David"/>
              <a:cs typeface="David"/>
              <a:sym typeface="David"/>
            </a:endParaRPr>
          </a:p>
        </p:txBody>
      </p:sp>
      <p:sp>
        <p:nvSpPr>
          <p:cNvPr id="824" name="Google Shape;824;p90"/>
          <p:cNvSpPr txBox="1">
            <a:spLocks noGrp="1"/>
          </p:cNvSpPr>
          <p:nvPr>
            <p:ph type="subTitle" idx="1"/>
          </p:nvPr>
        </p:nvSpPr>
        <p:spPr>
          <a:xfrm>
            <a:off x="558150" y="1140025"/>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r>
              <a:rPr lang="x-none" sz="1400" b="1">
                <a:solidFill>
                  <a:srgbClr val="FFFF00"/>
                </a:solidFill>
                <a:latin typeface="Arial"/>
                <a:ea typeface="Arial"/>
                <a:cs typeface="Arial"/>
                <a:sym typeface="Arial"/>
              </a:rPr>
              <a:t>סולם דיאטוני </a:t>
            </a:r>
            <a:r>
              <a:rPr lang="x-none" sz="1400">
                <a:solidFill>
                  <a:srgbClr val="FFFFFF"/>
                </a:solidFill>
                <a:latin typeface="Times New Roman"/>
                <a:ea typeface="Times New Roman"/>
                <a:cs typeface="Times New Roman"/>
                <a:sym typeface="Times New Roman"/>
              </a:rPr>
              <a:t>-  שם זה מקיף את הסולמות בני שבעת שמות היסוד העוקבים אשר המרווחים בינהם הם של סקונדה גדולה וקטנה. כל צליל מוזכר בשמו פעם אחת בלבד. הסולמות המז'וריים והמינוריים נכללים בקבוצת הסולמות הדיאטונים אך בסדר תבנית שונה . קבוצה זו קשורה בשיטה הטונאלית שבה כל הצלילים נמשכים לצליל אחד שהוא המרכז הטונאלי או הטוניקה שסימנו  T.</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צליל הטוניקה – הנו הצליל הראשון בסולם הדיאטוני.</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צליל מוביל – הנו הצליל אשר מוביל לצליל הטוניקה.</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Arial"/>
                <a:sym typeface="Arial"/>
              </a:rPr>
              <a:t>סולם דיאטוני</a:t>
            </a:r>
            <a:r>
              <a:rPr lang="x-none" sz="1400">
                <a:solidFill>
                  <a:srgbClr val="FFFFFF"/>
                </a:solidFill>
                <a:latin typeface="Times New Roman"/>
                <a:ea typeface="Times New Roman"/>
                <a:cs typeface="Times New Roman"/>
                <a:sym typeface="Times New Roman"/>
              </a:rPr>
              <a:t> -הוא</a:t>
            </a:r>
            <a:r>
              <a:rPr lang="x-none" sz="1400">
                <a:solidFill>
                  <a:srgbClr val="FFFFFF"/>
                </a:solidFill>
                <a:uFill>
                  <a:noFill/>
                </a:uFill>
                <a:latin typeface="Times New Roman"/>
                <a:ea typeface="Times New Roman"/>
                <a:cs typeface="Times New Roman"/>
                <a:sym typeface="Times New Roman"/>
                <a:hlinkClick r:id="rId4"/>
              </a:rPr>
              <a:t> סולם</a:t>
            </a:r>
            <a:r>
              <a:rPr lang="x-none" sz="1400">
                <a:solidFill>
                  <a:srgbClr val="FFFFFF"/>
                </a:solidFill>
                <a:latin typeface="Times New Roman"/>
                <a:ea typeface="Times New Roman"/>
                <a:cs typeface="Times New Roman"/>
                <a:sym typeface="Times New Roman"/>
              </a:rPr>
              <a:t> המשתמש רק בחלק מה</a:t>
            </a:r>
            <a:r>
              <a:rPr lang="x-none" sz="1400">
                <a:solidFill>
                  <a:srgbClr val="FFFFFF"/>
                </a:solidFill>
                <a:uFill>
                  <a:noFill/>
                </a:uFill>
                <a:latin typeface="Times New Roman"/>
                <a:ea typeface="Times New Roman"/>
                <a:cs typeface="Times New Roman"/>
                <a:sym typeface="Times New Roman"/>
                <a:hlinkClick r:id="rId5"/>
              </a:rPr>
              <a:t>תווים</a:t>
            </a:r>
            <a:r>
              <a:rPr lang="x-none" sz="1400">
                <a:solidFill>
                  <a:srgbClr val="FFFFFF"/>
                </a:solidFill>
                <a:latin typeface="Times New Roman"/>
                <a:ea typeface="Times New Roman"/>
                <a:cs typeface="Times New Roman"/>
                <a:sym typeface="Times New Roman"/>
              </a:rPr>
              <a:t> האפשריים ב</a:t>
            </a:r>
            <a:r>
              <a:rPr lang="x-none" sz="1400">
                <a:solidFill>
                  <a:srgbClr val="FFFFFF"/>
                </a:solidFill>
                <a:uFill>
                  <a:noFill/>
                </a:uFill>
                <a:latin typeface="Times New Roman"/>
                <a:ea typeface="Times New Roman"/>
                <a:cs typeface="Times New Roman"/>
                <a:sym typeface="Times New Roman"/>
                <a:hlinkClick r:id="rId6"/>
              </a:rPr>
              <a:t>מוזיקה</a:t>
            </a:r>
            <a:r>
              <a:rPr lang="x-none" sz="1400">
                <a:solidFill>
                  <a:srgbClr val="FFFFFF"/>
                </a:solidFill>
                <a:latin typeface="Times New Roman"/>
                <a:ea typeface="Times New Roman"/>
                <a:cs typeface="Times New Roman"/>
                <a:sym typeface="Times New Roman"/>
              </a:rPr>
              <a:t> המערבית </a:t>
            </a:r>
            <a:r>
              <a:rPr lang="x-none" sz="1400" smtClean="0">
                <a:solidFill>
                  <a:srgbClr val="FFFFFF"/>
                </a:solidFill>
                <a:latin typeface="Times New Roman"/>
                <a:ea typeface="Times New Roman"/>
                <a:cs typeface="Times New Roman"/>
                <a:sym typeface="Times New Roman"/>
              </a:rPr>
              <a:t>ב-7 </a:t>
            </a:r>
            <a:r>
              <a:rPr lang="x-none" sz="1400">
                <a:solidFill>
                  <a:srgbClr val="FFFFFF"/>
                </a:solidFill>
                <a:latin typeface="Times New Roman"/>
                <a:ea typeface="Times New Roman"/>
                <a:cs typeface="Times New Roman"/>
                <a:sym typeface="Times New Roman"/>
              </a:rPr>
              <a:t>מתוך </a:t>
            </a:r>
            <a:r>
              <a:rPr lang="he-IL" sz="1400" dirty="0" smtClean="0">
                <a:solidFill>
                  <a:srgbClr val="FFFFFF"/>
                </a:solidFill>
                <a:latin typeface="Times New Roman"/>
                <a:ea typeface="Times New Roman"/>
                <a:cs typeface="Times New Roman"/>
                <a:sym typeface="Times New Roman"/>
              </a:rPr>
              <a:t>12 </a:t>
            </a:r>
            <a:r>
              <a:rPr lang="x-none" sz="1400" smtClean="0">
                <a:solidFill>
                  <a:srgbClr val="FFFFFF"/>
                </a:solidFill>
                <a:latin typeface="Times New Roman"/>
                <a:ea typeface="Times New Roman"/>
                <a:cs typeface="Times New Roman"/>
                <a:sym typeface="Times New Roman"/>
              </a:rPr>
              <a:t>ה-</a:t>
            </a:r>
            <a:r>
              <a:rPr lang="he-IL" sz="1400" dirty="0" smtClean="0">
                <a:solidFill>
                  <a:srgbClr val="FFFFFF"/>
                </a:solidFill>
                <a:latin typeface="Times New Roman"/>
                <a:ea typeface="Times New Roman"/>
                <a:cs typeface="Times New Roman"/>
                <a:sym typeface="Times New Roman"/>
              </a:rPr>
              <a:t>הצלילים</a:t>
            </a:r>
            <a:r>
              <a:rPr lang="x-none" sz="1400" smtClean="0">
                <a:solidFill>
                  <a:srgbClr val="FFFF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ובנוי על פי תבנית מסוימת של</a:t>
            </a:r>
            <a:r>
              <a:rPr lang="x-none" sz="1400">
                <a:solidFill>
                  <a:srgbClr val="FFFFFF"/>
                </a:solidFill>
                <a:uFill>
                  <a:noFill/>
                </a:uFill>
                <a:latin typeface="Times New Roman"/>
                <a:ea typeface="Times New Roman"/>
                <a:cs typeface="Times New Roman"/>
                <a:sym typeface="Times New Roman"/>
                <a:hlinkClick r:id="rId7"/>
              </a:rPr>
              <a:t> מרווחים</a:t>
            </a:r>
            <a:r>
              <a:rPr lang="x-none" sz="1400">
                <a:solidFill>
                  <a:srgbClr val="FFFFFF"/>
                </a:solidFill>
                <a:latin typeface="Times New Roman"/>
                <a:ea typeface="Times New Roman"/>
                <a:cs typeface="Times New Roman"/>
                <a:sym typeface="Times New Roman"/>
              </a:rPr>
              <a:t>. הסולם הדיאטוני מוגבל בתחום ה</a:t>
            </a:r>
            <a:r>
              <a:rPr lang="x-none" sz="1400">
                <a:solidFill>
                  <a:srgbClr val="FFFFFF"/>
                </a:solidFill>
                <a:uFill>
                  <a:noFill/>
                </a:uFill>
                <a:latin typeface="Times New Roman"/>
                <a:ea typeface="Times New Roman"/>
                <a:cs typeface="Times New Roman"/>
                <a:sym typeface="Times New Roman"/>
                <a:hlinkClick r:id="rId8"/>
              </a:rPr>
              <a:t>אוקטבה</a:t>
            </a:r>
            <a:r>
              <a:rPr lang="x-none" sz="1400">
                <a:solidFill>
                  <a:srgbClr val="FFFFFF"/>
                </a:solidFill>
                <a:latin typeface="Times New Roman"/>
                <a:ea typeface="Times New Roman"/>
                <a:cs typeface="Times New Roman"/>
                <a:sym typeface="Times New Roman"/>
              </a:rPr>
              <a:t>, כולל 7 שמות יסוד שונים, </a:t>
            </a:r>
            <a:r>
              <a:rPr lang="x-none" sz="1400" smtClean="0">
                <a:solidFill>
                  <a:srgbClr val="FFFFFF"/>
                </a:solidFill>
                <a:latin typeface="Times New Roman"/>
                <a:ea typeface="Times New Roman"/>
                <a:cs typeface="Times New Roman"/>
                <a:sym typeface="Times New Roman"/>
              </a:rPr>
              <a:t>מכיל </a:t>
            </a:r>
            <a:r>
              <a:rPr lang="x-none" sz="1400">
                <a:solidFill>
                  <a:srgbClr val="FFFFFF"/>
                </a:solidFill>
                <a:latin typeface="Times New Roman"/>
                <a:ea typeface="Times New Roman"/>
                <a:cs typeface="Times New Roman"/>
                <a:sym typeface="Times New Roman"/>
              </a:rPr>
              <a:t>5</a:t>
            </a:r>
            <a:r>
              <a:rPr lang="x-none" sz="1400">
                <a:solidFill>
                  <a:srgbClr val="FFFFFF"/>
                </a:solidFill>
                <a:uFill>
                  <a:noFill/>
                </a:uFill>
                <a:latin typeface="Times New Roman"/>
                <a:ea typeface="Times New Roman"/>
                <a:cs typeface="Times New Roman"/>
                <a:sym typeface="Times New Roman"/>
                <a:hlinkClick r:id="rId9"/>
              </a:rPr>
              <a:t> טונים</a:t>
            </a:r>
            <a:r>
              <a:rPr lang="x-none" sz="1400">
                <a:solidFill>
                  <a:srgbClr val="FFFFFF"/>
                </a:solidFill>
                <a:latin typeface="Times New Roman"/>
                <a:ea typeface="Times New Roman"/>
                <a:cs typeface="Times New Roman"/>
                <a:sym typeface="Times New Roman"/>
              </a:rPr>
              <a:t> שלמים ושני חצאי טונים</a:t>
            </a:r>
            <a:r>
              <a:rPr lang="x-none" sz="1400" smtClean="0">
                <a:solidFill>
                  <a:srgbClr val="FFFFFF"/>
                </a:solidFill>
                <a:latin typeface="Times New Roman"/>
                <a:ea typeface="Times New Roman"/>
                <a:cs typeface="Times New Roman"/>
                <a:sym typeface="Times New Roman"/>
              </a:rPr>
              <a:t>.</a:t>
            </a:r>
            <a:r>
              <a:rPr lang="x-none" sz="1400" smtClean="0">
                <a:solidFill>
                  <a:srgbClr val="FFFFFF"/>
                </a:solidFill>
                <a:uFill>
                  <a:noFill/>
                </a:uFill>
                <a:latin typeface="Times New Roman"/>
                <a:ea typeface="Times New Roman"/>
                <a:cs typeface="Times New Roman"/>
                <a:sym typeface="Times New Roman"/>
                <a:hlinkClick r:id="rId10"/>
              </a:rPr>
              <a:t> </a:t>
            </a:r>
            <a:r>
              <a:rPr lang="x-none" sz="1400">
                <a:solidFill>
                  <a:srgbClr val="FFFFFF"/>
                </a:solidFill>
                <a:uFill>
                  <a:noFill/>
                </a:uFill>
                <a:latin typeface="Times New Roman"/>
                <a:ea typeface="Times New Roman"/>
                <a:cs typeface="Times New Roman"/>
                <a:sym typeface="Times New Roman"/>
                <a:hlinkClick r:id="rId10"/>
              </a:rPr>
              <a:t>הסולמות המז'וריים</a:t>
            </a:r>
            <a:r>
              <a:rPr lang="x-none" sz="1400">
                <a:solidFill>
                  <a:srgbClr val="FFFFFF"/>
                </a:solidFill>
                <a:latin typeface="Times New Roman"/>
                <a:ea typeface="Times New Roman"/>
                <a:cs typeface="Times New Roman"/>
                <a:sym typeface="Times New Roman"/>
              </a:rPr>
              <a:t> וה</a:t>
            </a:r>
            <a:r>
              <a:rPr lang="x-none" sz="1400">
                <a:solidFill>
                  <a:srgbClr val="FFFFFF"/>
                </a:solidFill>
                <a:uFill>
                  <a:noFill/>
                </a:uFill>
                <a:latin typeface="Times New Roman"/>
                <a:ea typeface="Times New Roman"/>
                <a:cs typeface="Times New Roman"/>
                <a:sym typeface="Times New Roman"/>
                <a:hlinkClick r:id="rId11"/>
              </a:rPr>
              <a:t>מינוריים</a:t>
            </a:r>
            <a:r>
              <a:rPr lang="x-none" sz="1400">
                <a:solidFill>
                  <a:srgbClr val="FFFFFF"/>
                </a:solidFill>
                <a:latin typeface="Times New Roman"/>
                <a:ea typeface="Times New Roman"/>
                <a:cs typeface="Times New Roman"/>
                <a:sym typeface="Times New Roman"/>
              </a:rPr>
              <a:t>, וה</a:t>
            </a:r>
            <a:r>
              <a:rPr lang="x-none" sz="1400">
                <a:solidFill>
                  <a:srgbClr val="FFFFFF"/>
                </a:solidFill>
                <a:uFill>
                  <a:noFill/>
                </a:uFill>
                <a:latin typeface="Times New Roman"/>
                <a:ea typeface="Times New Roman"/>
                <a:cs typeface="Times New Roman"/>
                <a:sym typeface="Times New Roman"/>
                <a:hlinkClick r:id="rId12"/>
              </a:rPr>
              <a:t>מודוסים</a:t>
            </a:r>
            <a:r>
              <a:rPr lang="x-none" sz="1400">
                <a:solidFill>
                  <a:srgbClr val="FFFFFF"/>
                </a:solidFill>
                <a:latin typeface="Times New Roman"/>
                <a:ea typeface="Times New Roman"/>
                <a:cs typeface="Times New Roman"/>
                <a:sym typeface="Times New Roman"/>
              </a:rPr>
              <a:t> השונים, שייכים כולם למשפחת הסולמות הדיאטוניים.</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FF"/>
                </a:solidFill>
                <a:latin typeface="Times New Roman"/>
                <a:ea typeface="Times New Roman"/>
                <a:cs typeface="Times New Roman"/>
                <a:sym typeface="Times New Roman"/>
              </a:rPr>
              <a:t>הנבל </a:t>
            </a:r>
            <a:r>
              <a:rPr lang="x-none" sz="1400">
                <a:solidFill>
                  <a:srgbClr val="FFFFFF"/>
                </a:solidFill>
                <a:latin typeface="Times New Roman"/>
                <a:ea typeface="Times New Roman"/>
                <a:cs typeface="Times New Roman"/>
                <a:sym typeface="Times New Roman"/>
              </a:rPr>
              <a:t>–הנו למשל כלי דיאטוני  </a:t>
            </a:r>
            <a:r>
              <a:rPr lang="x-none" sz="1400" smtClean="0">
                <a:solidFill>
                  <a:srgbClr val="FFFFFF"/>
                </a:solidFill>
                <a:latin typeface="Times New Roman"/>
                <a:ea typeface="Times New Roman"/>
                <a:cs typeface="Times New Roman"/>
                <a:sym typeface="Times New Roman"/>
              </a:rPr>
              <a:t>כלומר</a:t>
            </a:r>
            <a:r>
              <a:rPr lang="x-none" sz="1400">
                <a:solidFill>
                  <a:srgbClr val="FFFFFF"/>
                </a:solidFill>
                <a:latin typeface="Times New Roman"/>
                <a:ea typeface="Times New Roman"/>
                <a:cs typeface="Times New Roman"/>
                <a:sym typeface="Times New Roman"/>
              </a:rPr>
              <a:t>, הנבל מכיל פיזית רק את 7 צלילי  היסוד.. הנמכה או הגבהה נעשית באמצעות </a:t>
            </a:r>
            <a:r>
              <a:rPr lang="x-none" sz="1400" smtClean="0">
                <a:solidFill>
                  <a:srgbClr val="FFFFFF"/>
                </a:solidFill>
                <a:latin typeface="Times New Roman"/>
                <a:ea typeface="Times New Roman"/>
                <a:cs typeface="Times New Roman"/>
                <a:sym typeface="Times New Roman"/>
              </a:rPr>
              <a:t>הפדאל.</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25" name="Google Shape;825;p9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26" name="Google Shape;826;p90"/>
          <p:cNvPicPr preferRelativeResize="0"/>
          <p:nvPr/>
        </p:nvPicPr>
        <p:blipFill>
          <a:blip r:embed="rId13">
            <a:alphaModFix/>
          </a:blip>
          <a:stretch>
            <a:fillRect/>
          </a:stretch>
        </p:blipFill>
        <p:spPr>
          <a:xfrm>
            <a:off x="7117400" y="0"/>
            <a:ext cx="2026600" cy="895300"/>
          </a:xfrm>
          <a:prstGeom prst="rect">
            <a:avLst/>
          </a:prstGeom>
          <a:noFill/>
          <a:ln>
            <a:noFill/>
          </a:ln>
        </p:spPr>
      </p:pic>
      <p:pic>
        <p:nvPicPr>
          <p:cNvPr id="827" name="Google Shape;827;p90"/>
          <p:cNvPicPr preferRelativeResize="0"/>
          <p:nvPr/>
        </p:nvPicPr>
        <p:blipFill>
          <a:blip r:embed="rId14">
            <a:alphaModFix/>
          </a:blip>
          <a:stretch>
            <a:fillRect/>
          </a:stretch>
        </p:blipFill>
        <p:spPr>
          <a:xfrm>
            <a:off x="1532175" y="2247900"/>
            <a:ext cx="3467100" cy="647700"/>
          </a:xfrm>
          <a:prstGeom prst="rect">
            <a:avLst/>
          </a:prstGeom>
          <a:noFill/>
          <a:ln>
            <a:noFill/>
          </a:ln>
        </p:spPr>
      </p:pic>
      <p:pic>
        <p:nvPicPr>
          <p:cNvPr id="8" name="סולם דיאטוני.mid">
            <a:hlinkClick r:id="" action="ppaction://media"/>
          </p:cNvPr>
          <p:cNvPicPr>
            <a:picLocks noRot="1" noChangeAspect="1"/>
          </p:cNvPicPr>
          <p:nvPr>
            <a:audioFile r:link="rId1"/>
          </p:nvPr>
        </p:nvPicPr>
        <p:blipFill>
          <a:blip r:embed="rId15"/>
          <a:stretch>
            <a:fillRect/>
          </a:stretch>
        </p:blipFill>
        <p:spPr>
          <a:xfrm>
            <a:off x="1152144" y="245592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9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mn-lt"/>
                <a:ea typeface="David"/>
                <a:cs typeface="David"/>
                <a:sym typeface="David"/>
              </a:rPr>
              <a:t>סולם טונלי </a:t>
            </a:r>
            <a:endParaRPr sz="2400" b="1" dirty="0">
              <a:solidFill>
                <a:srgbClr val="FFFF00"/>
              </a:solidFill>
              <a:latin typeface="+mn-lt"/>
              <a:ea typeface="David"/>
              <a:cs typeface="David"/>
              <a:sym typeface="David"/>
            </a:endParaRPr>
          </a:p>
        </p:txBody>
      </p:sp>
      <p:sp>
        <p:nvSpPr>
          <p:cNvPr id="833" name="Google Shape;833;p91"/>
          <p:cNvSpPr txBox="1">
            <a:spLocks noGrp="1"/>
          </p:cNvSpPr>
          <p:nvPr>
            <p:ph type="subTitle" idx="1"/>
          </p:nvPr>
        </p:nvSpPr>
        <p:spPr>
          <a:xfrm>
            <a:off x="558150" y="1140025"/>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r>
              <a:rPr lang="x-none" sz="1400" b="1">
                <a:solidFill>
                  <a:srgbClr val="FFFF00"/>
                </a:solidFill>
                <a:latin typeface="Arial"/>
                <a:ea typeface="Arial"/>
                <a:cs typeface="+mn-cs"/>
                <a:sym typeface="Arial"/>
              </a:rPr>
              <a:t>סולם טונלי</a:t>
            </a:r>
            <a:r>
              <a:rPr lang="x-none" sz="1400">
                <a:solidFill>
                  <a:srgbClr val="FFFFFF"/>
                </a:solidFill>
                <a:latin typeface="Times New Roman"/>
                <a:ea typeface="Times New Roman"/>
                <a:cs typeface="+mn-cs"/>
                <a:sym typeface="Times New Roman"/>
              </a:rPr>
              <a:t>-  זהו הסולם המשמש למעשה את המוזיקה המערבית האירופאית</a:t>
            </a:r>
            <a:r>
              <a:rPr lang="x-none" sz="1400" smtClean="0">
                <a:solidFill>
                  <a:srgbClr val="FFFFFF"/>
                </a:solidFill>
                <a:latin typeface="Times New Roman"/>
                <a:ea typeface="Times New Roman"/>
                <a:cs typeface="+mn-cs"/>
                <a:sym typeface="Times New Roman"/>
              </a:rPr>
              <a:t>.               </a:t>
            </a:r>
            <a:endParaRPr lang="he-IL" sz="14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400" dirty="0" smtClean="0">
                <a:solidFill>
                  <a:srgbClr val="FFFFFF"/>
                </a:solidFill>
                <a:latin typeface="Times New Roman"/>
                <a:ea typeface="Times New Roman"/>
                <a:cs typeface="+mn-cs"/>
                <a:sym typeface="Times New Roman"/>
              </a:rPr>
              <a:t>                  </a:t>
            </a:r>
            <a:r>
              <a:rPr lang="x-none" sz="1400" smtClean="0">
                <a:solidFill>
                  <a:srgbClr val="FFFFFF"/>
                </a:solidFill>
                <a:latin typeface="Times New Roman"/>
                <a:ea typeface="Times New Roman"/>
                <a:cs typeface="+mn-cs"/>
                <a:sym typeface="Times New Roman"/>
              </a:rPr>
              <a:t> סולם </a:t>
            </a:r>
            <a:r>
              <a:rPr lang="x-none" sz="1400">
                <a:solidFill>
                  <a:srgbClr val="FFFFFF"/>
                </a:solidFill>
                <a:latin typeface="Times New Roman"/>
                <a:ea typeface="Times New Roman"/>
                <a:cs typeface="+mn-cs"/>
                <a:sym typeface="Times New Roman"/>
              </a:rPr>
              <a:t>זה מבוסס על 12 צלילים </a:t>
            </a:r>
            <a:r>
              <a:rPr lang="he-IL" sz="1400" dirty="0" smtClean="0">
                <a:solidFill>
                  <a:srgbClr val="FFFFFF"/>
                </a:solidFill>
                <a:latin typeface="Times New Roman"/>
                <a:ea typeface="Times New Roman"/>
                <a:cs typeface="+mn-cs"/>
                <a:sym typeface="Times New Roman"/>
              </a:rPr>
              <a:t>7 צלילי יסוד ו-5 סימני היתק. </a:t>
            </a:r>
          </a:p>
          <a:p>
            <a:pPr marL="0" marR="114300" lvl="0" indent="0" algn="just" rtl="1">
              <a:lnSpc>
                <a:spcPct val="115000"/>
              </a:lnSpc>
              <a:spcBef>
                <a:spcPts val="0"/>
              </a:spcBef>
              <a:spcAft>
                <a:spcPts val="0"/>
              </a:spcAft>
              <a:buNone/>
            </a:pP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en-US"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en-US" sz="1800" dirty="0" smtClean="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34" name="Google Shape;834;p9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35" name="Google Shape;835;p91"/>
          <p:cNvPicPr preferRelativeResize="0"/>
          <p:nvPr/>
        </p:nvPicPr>
        <p:blipFill>
          <a:blip r:embed="rId4">
            <a:alphaModFix/>
          </a:blip>
          <a:stretch>
            <a:fillRect/>
          </a:stretch>
        </p:blipFill>
        <p:spPr>
          <a:xfrm>
            <a:off x="7117400" y="0"/>
            <a:ext cx="2026600" cy="895300"/>
          </a:xfrm>
          <a:prstGeom prst="rect">
            <a:avLst/>
          </a:prstGeom>
          <a:noFill/>
          <a:ln>
            <a:noFill/>
          </a:ln>
        </p:spPr>
      </p:pic>
      <p:pic>
        <p:nvPicPr>
          <p:cNvPr id="8" name="סולם דו מז'ור.mid">
            <a:hlinkClick r:id="" action="ppaction://media"/>
          </p:cNvPr>
          <p:cNvPicPr>
            <a:picLocks noRot="1" noChangeAspect="1"/>
          </p:cNvPicPr>
          <p:nvPr>
            <a:audioFile r:link="rId1"/>
          </p:nvPr>
        </p:nvPicPr>
        <p:blipFill>
          <a:blip r:embed="rId5"/>
          <a:stretch>
            <a:fillRect/>
          </a:stretch>
        </p:blipFill>
        <p:spPr>
          <a:xfrm>
            <a:off x="2712720" y="2443734"/>
            <a:ext cx="304800" cy="304800"/>
          </a:xfrm>
          <a:prstGeom prst="rect">
            <a:avLst/>
          </a:prstGeom>
        </p:spPr>
      </p:pic>
      <p:pic>
        <p:nvPicPr>
          <p:cNvPr id="2050" name="Picture 2"/>
          <p:cNvPicPr>
            <a:picLocks noChangeAspect="1" noChangeArrowheads="1"/>
          </p:cNvPicPr>
          <p:nvPr/>
        </p:nvPicPr>
        <p:blipFill>
          <a:blip r:embed="rId6"/>
          <a:srcRect/>
          <a:stretch>
            <a:fillRect/>
          </a:stretch>
        </p:blipFill>
        <p:spPr bwMode="auto">
          <a:xfrm>
            <a:off x="3033713" y="2290763"/>
            <a:ext cx="3076575"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91"/>
          <p:cNvSpPr txBox="1">
            <a:spLocks noGrp="1"/>
          </p:cNvSpPr>
          <p:nvPr>
            <p:ph type="ctrTitle"/>
          </p:nvPr>
        </p:nvSpPr>
        <p:spPr>
          <a:xfrm>
            <a:off x="1450848" y="340150"/>
            <a:ext cx="7103552"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3000" b="1" smtClean="0">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ממציאי ה</a:t>
            </a:r>
            <a:r>
              <a:rPr lang="x-none" sz="2400" b="1" smtClean="0">
                <a:solidFill>
                  <a:srgbClr val="FFFF00"/>
                </a:solidFill>
                <a:latin typeface="David"/>
                <a:ea typeface="David"/>
                <a:cs typeface="David"/>
                <a:sym typeface="David"/>
              </a:rPr>
              <a:t>סולם </a:t>
            </a:r>
            <a:r>
              <a:rPr lang="he-IL" sz="2400" b="1" dirty="0" smtClean="0">
                <a:solidFill>
                  <a:srgbClr val="FFFF00"/>
                </a:solidFill>
                <a:latin typeface="David"/>
                <a:ea typeface="David"/>
                <a:cs typeface="David"/>
                <a:sym typeface="David"/>
              </a:rPr>
              <a:t>ה</a:t>
            </a:r>
            <a:r>
              <a:rPr lang="x-none" sz="2400" b="1" smtClean="0">
                <a:solidFill>
                  <a:srgbClr val="FFFF00"/>
                </a:solidFill>
                <a:latin typeface="David"/>
                <a:ea typeface="David"/>
                <a:cs typeface="David"/>
                <a:sym typeface="David"/>
              </a:rPr>
              <a:t>טונלי </a:t>
            </a:r>
            <a:endParaRPr sz="2400" b="1" dirty="0">
              <a:solidFill>
                <a:srgbClr val="FFFF00"/>
              </a:solidFill>
              <a:latin typeface="David"/>
              <a:ea typeface="David"/>
              <a:cs typeface="David"/>
              <a:sym typeface="David"/>
            </a:endParaRPr>
          </a:p>
        </p:txBody>
      </p:sp>
      <p:sp>
        <p:nvSpPr>
          <p:cNvPr id="833" name="Google Shape;833;p91"/>
          <p:cNvSpPr txBox="1">
            <a:spLocks noGrp="1"/>
          </p:cNvSpPr>
          <p:nvPr>
            <p:ph type="subTitle" idx="1"/>
          </p:nvPr>
        </p:nvSpPr>
        <p:spPr>
          <a:xfrm>
            <a:off x="1865376" y="1140025"/>
            <a:ext cx="6613974" cy="3541703"/>
          </a:xfrm>
          <a:prstGeom prst="rect">
            <a:avLst/>
          </a:prstGeom>
        </p:spPr>
        <p:txBody>
          <a:bodyPr spcFirstLastPara="1" wrap="square" lIns="91425" tIns="91425" rIns="91425" bIns="91425" anchor="t" anchorCtr="0">
            <a:noAutofit/>
          </a:bodyPr>
          <a:lstStyle/>
          <a:p>
            <a:pPr algn="r" rtl="1"/>
            <a:r>
              <a:rPr lang="x-none" sz="1400" smtClean="0">
                <a:solidFill>
                  <a:srgbClr val="FFFFFF"/>
                </a:solidFill>
                <a:latin typeface="Times New Roman"/>
                <a:ea typeface="Times New Roman"/>
                <a:cs typeface="+mn-cs"/>
                <a:sym typeface="Times New Roman"/>
              </a:rPr>
              <a:t> </a:t>
            </a:r>
            <a:r>
              <a:rPr lang="he-IL" sz="1400" dirty="0" smtClean="0">
                <a:solidFill>
                  <a:srgbClr val="FFFFFF"/>
                </a:solidFill>
                <a:latin typeface="Times New Roman"/>
                <a:ea typeface="Times New Roman"/>
                <a:cs typeface="+mn-cs"/>
                <a:sym typeface="Times New Roman"/>
              </a:rPr>
              <a:t>  </a:t>
            </a:r>
            <a:endParaRPr lang="he-IL" sz="1600" dirty="0" smtClean="0"/>
          </a:p>
          <a:p>
            <a:pPr algn="r" rtl="1"/>
            <a:r>
              <a:rPr lang="he-IL" sz="1600" u="sng" dirty="0" smtClean="0">
                <a:hlinkClick r:id="rId3" tooltip="יוהאן דויד הייניכן"/>
              </a:rPr>
              <a:t>  </a:t>
            </a:r>
            <a:r>
              <a:rPr lang="he-IL" sz="1600" dirty="0" smtClean="0">
                <a:hlinkClick r:id="rId3" tooltip="יוהאן דויד הייניכן"/>
              </a:rPr>
              <a:t>יוהאן דויד הייניכן </a:t>
            </a:r>
            <a:r>
              <a:rPr lang="he-IL" sz="1600" dirty="0" smtClean="0"/>
              <a:t>בשנת 1728 היה הראשון שתיאר את מעגל הקווינטות. ה</a:t>
            </a:r>
            <a:r>
              <a:rPr lang="he-IL" sz="1600" dirty="0" smtClean="0">
                <a:hlinkClick r:id="rId4" tooltip="מלחין"/>
              </a:rPr>
              <a:t>מלחין</a:t>
            </a:r>
            <a:r>
              <a:rPr lang="he-IL" sz="1600" dirty="0" smtClean="0"/>
              <a:t> והתאורטיקאי ה</a:t>
            </a:r>
            <a:r>
              <a:rPr lang="he-IL" sz="1600" dirty="0" smtClean="0">
                <a:hlinkClick r:id="rId5" tooltip="גרמני"/>
              </a:rPr>
              <a:t>גרמני</a:t>
            </a:r>
            <a:r>
              <a:rPr lang="he-IL" sz="1600" dirty="0" smtClean="0"/>
              <a:t> בן </a:t>
            </a:r>
            <a:r>
              <a:rPr lang="he-IL" sz="1600" dirty="0" smtClean="0">
                <a:hlinkClick r:id="rId6" tooltip="תקופת הבארוק"/>
              </a:rPr>
              <a:t>תקופת הבארוק</a:t>
            </a:r>
            <a:r>
              <a:rPr lang="he-IL" sz="1600" dirty="0" smtClean="0"/>
              <a:t> </a:t>
            </a:r>
            <a:r>
              <a:rPr lang="he-IL" sz="1600" dirty="0" smtClean="0">
                <a:hlinkClick r:id="rId3" tooltip="יוהאן דויד הייניכן"/>
              </a:rPr>
              <a:t>יוהאן דויד הייניכן</a:t>
            </a:r>
            <a:r>
              <a:rPr lang="he-IL" sz="1600" dirty="0" smtClean="0"/>
              <a:t>, בחיבורו משנת 1728 </a:t>
            </a:r>
            <a:r>
              <a:rPr lang="en-US" sz="1600" dirty="0" err="1" smtClean="0"/>
              <a:t>Der</a:t>
            </a:r>
            <a:r>
              <a:rPr lang="en-US" sz="1600" dirty="0" smtClean="0"/>
              <a:t> </a:t>
            </a:r>
            <a:r>
              <a:rPr lang="en-US" sz="1600" dirty="0" err="1" smtClean="0"/>
              <a:t>Generalbass</a:t>
            </a:r>
            <a:r>
              <a:rPr lang="en-US" sz="1600" dirty="0" smtClean="0"/>
              <a:t> in </a:t>
            </a:r>
            <a:r>
              <a:rPr lang="en-US" sz="1600" dirty="0" err="1" smtClean="0"/>
              <a:t>der</a:t>
            </a:r>
            <a:r>
              <a:rPr lang="en-US" sz="1600" dirty="0" smtClean="0"/>
              <a:t> </a:t>
            </a:r>
            <a:endParaRPr lang="he-IL" sz="1600" dirty="0" smtClean="0"/>
          </a:p>
          <a:p>
            <a:pPr algn="r" rtl="1"/>
            <a:endParaRPr lang="he-IL" sz="1600" dirty="0" smtClean="0"/>
          </a:p>
          <a:p>
            <a:pPr algn="r" rtl="1"/>
            <a:endParaRPr lang="he-IL" sz="1600" dirty="0" smtClean="0"/>
          </a:p>
          <a:p>
            <a:pPr algn="r" rtl="1"/>
            <a:r>
              <a:rPr lang="he-IL" sz="1600" dirty="0" smtClean="0">
                <a:solidFill>
                  <a:schemeClr val="accent5">
                    <a:lumMod val="75000"/>
                  </a:schemeClr>
                </a:solidFill>
              </a:rPr>
              <a:t>ג'וזפה טרטיני </a:t>
            </a:r>
            <a:r>
              <a:rPr lang="he-IL" sz="1600" dirty="0" smtClean="0"/>
              <a:t>בשנת 1756 ממציא את שיטת רישום הסולם, אשר כוללת:</a:t>
            </a:r>
          </a:p>
          <a:p>
            <a:pPr algn="r" rtl="1"/>
            <a:r>
              <a:rPr lang="he-IL" sz="1600" dirty="0" smtClean="0"/>
              <a:t>                 </a:t>
            </a:r>
          </a:p>
          <a:p>
            <a:pPr algn="r" rtl="1"/>
            <a:r>
              <a:rPr lang="he-IL" sz="1600" dirty="0" smtClean="0"/>
              <a:t>                    42 סוגי סולמות</a:t>
            </a:r>
          </a:p>
          <a:p>
            <a:pPr algn="r" rtl="1"/>
            <a:r>
              <a:rPr lang="he-IL" sz="1600" dirty="0" smtClean="0"/>
              <a:t>                    7   צלילי היסוד של הסולם</a:t>
            </a:r>
          </a:p>
          <a:p>
            <a:pPr algn="r" rtl="1"/>
            <a:r>
              <a:rPr lang="he-IL" sz="1600" dirty="0" smtClean="0"/>
              <a:t>                    5   סימני ההיתק של הסולם</a:t>
            </a:r>
          </a:p>
          <a:p>
            <a:pPr algn="r" rtl="1"/>
            <a:r>
              <a:rPr lang="he-IL" sz="1600" dirty="0" smtClean="0"/>
              <a:t>                    7   דרגות הסולם </a:t>
            </a:r>
            <a:br>
              <a:rPr lang="he-IL" sz="1600" dirty="0" smtClean="0"/>
            </a:br>
            <a:endParaRPr lang="en-US"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en-US" sz="1800" dirty="0" smtClean="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34" name="Google Shape;834;p9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35" name="Google Shape;835;p91"/>
          <p:cNvPicPr preferRelativeResize="0"/>
          <p:nvPr/>
        </p:nvPicPr>
        <p:blipFill>
          <a:blip r:embed="rId7">
            <a:alphaModFix/>
          </a:blip>
          <a:stretch>
            <a:fillRect/>
          </a:stretch>
        </p:blipFill>
        <p:spPr>
          <a:xfrm>
            <a:off x="7117400" y="0"/>
            <a:ext cx="2026600" cy="895300"/>
          </a:xfrm>
          <a:prstGeom prst="rect">
            <a:avLst/>
          </a:prstGeom>
          <a:noFill/>
          <a:ln>
            <a:noFill/>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9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סולם </a:t>
            </a:r>
            <a:r>
              <a:rPr lang="x-none" sz="2400" b="1" smtClean="0">
                <a:solidFill>
                  <a:srgbClr val="FFFF00"/>
                </a:solidFill>
                <a:latin typeface="David"/>
                <a:ea typeface="David"/>
                <a:cs typeface="David"/>
                <a:sym typeface="David"/>
              </a:rPr>
              <a:t>מיקרוטונלי </a:t>
            </a:r>
            <a:endParaRPr sz="2400" b="1" dirty="0">
              <a:solidFill>
                <a:srgbClr val="FFFF00"/>
              </a:solidFill>
              <a:latin typeface="David"/>
              <a:ea typeface="David"/>
              <a:cs typeface="David"/>
              <a:sym typeface="David"/>
            </a:endParaRPr>
          </a:p>
        </p:txBody>
      </p:sp>
      <p:sp>
        <p:nvSpPr>
          <p:cNvPr id="842" name="Google Shape;842;p92"/>
          <p:cNvSpPr txBox="1">
            <a:spLocks noGrp="1"/>
          </p:cNvSpPr>
          <p:nvPr>
            <p:ph type="subTitle" idx="1"/>
          </p:nvPr>
        </p:nvSpPr>
        <p:spPr>
          <a:xfrm>
            <a:off x="558150" y="1054681"/>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smtClean="0">
                <a:solidFill>
                  <a:srgbClr val="FFFF00"/>
                </a:solidFill>
                <a:latin typeface="Arial"/>
                <a:ea typeface="Arial"/>
                <a:cs typeface="Arial"/>
                <a:sym typeface="Arial"/>
              </a:rPr>
              <a:t>סולם מיקרוטונלי</a:t>
            </a:r>
            <a:r>
              <a:rPr lang="x-none" sz="1800" smtClean="0">
                <a:solidFill>
                  <a:srgbClr val="FFFFFF"/>
                </a:solidFill>
                <a:latin typeface="Times New Roman"/>
                <a:ea typeface="Times New Roman"/>
                <a:cs typeface="Times New Roman"/>
                <a:sym typeface="Times New Roman"/>
              </a:rPr>
              <a:t>-  בניגוד למוזיקה מערבית אירופאית , תרבויות שונות בעולם פיתחו סוגים שונים של מרווחים, אשר ברב מהמקרים לא מתחלקים לחצאי הטונים המאפיינים את הסולם של המוזיקה המערבית. מרווח זה מכונה מרווח מיקרוטונלי.</a:t>
            </a:r>
            <a:endParaRPr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במוזיקה ההודית, למשל, קיים מרווח הידוע כ-</a:t>
            </a:r>
            <a:r>
              <a:rPr lang="x-none" sz="1800" smtClean="0">
                <a:solidFill>
                  <a:srgbClr val="FFFFFF"/>
                </a:solidFill>
                <a:uFill>
                  <a:noFill/>
                </a:uFill>
                <a:latin typeface="Times New Roman"/>
                <a:ea typeface="Times New Roman"/>
                <a:cs typeface="Times New Roman"/>
                <a:sym typeface="Times New Roman"/>
                <a:hlinkClick r:id="rId3"/>
              </a:rPr>
              <a:t> </a:t>
            </a:r>
            <a:r>
              <a:rPr lang="x-none" sz="1800" u="sng" smtClean="0">
                <a:solidFill>
                  <a:srgbClr val="FFFFFF"/>
                </a:solidFill>
                <a:latin typeface="Times New Roman"/>
                <a:ea typeface="Times New Roman"/>
                <a:cs typeface="Times New Roman"/>
                <a:sym typeface="Times New Roman"/>
                <a:hlinkClick r:id="rId3"/>
              </a:rPr>
              <a:t>רגא</a:t>
            </a:r>
            <a:r>
              <a:rPr lang="x-none" sz="1800" smtClean="0">
                <a:solidFill>
                  <a:srgbClr val="FFFFFF"/>
                </a:solidFill>
                <a:latin typeface="Times New Roman"/>
                <a:ea typeface="Times New Roman"/>
                <a:cs typeface="Times New Roman"/>
                <a:sym typeface="Times New Roman"/>
              </a:rPr>
              <a:t> והוא שקול </a:t>
            </a:r>
            <a:r>
              <a:rPr lang="he-IL" sz="1800" dirty="0" smtClean="0">
                <a:solidFill>
                  <a:srgbClr val="FFFFFF"/>
                </a:solidFill>
                <a:latin typeface="Times New Roman"/>
                <a:ea typeface="Times New Roman"/>
                <a:cs typeface="Times New Roman"/>
                <a:sym typeface="Times New Roman"/>
              </a:rPr>
              <a:t>לשלושת רבעי </a:t>
            </a:r>
            <a:r>
              <a:rPr lang="x-none" sz="1800" smtClean="0">
                <a:solidFill>
                  <a:srgbClr val="FFFFFF"/>
                </a:solidFill>
                <a:latin typeface="Times New Roman"/>
                <a:ea typeface="Times New Roman"/>
                <a:cs typeface="Times New Roman"/>
                <a:sym typeface="Times New Roman"/>
              </a:rPr>
              <a:t>טון.</a:t>
            </a:r>
            <a:r>
              <a:rPr lang="he-IL" sz="1800" dirty="0" smtClean="0">
                <a:solidFill>
                  <a:srgbClr val="FFFFFF"/>
                </a:solidFill>
                <a:latin typeface="Times New Roman"/>
                <a:ea typeface="Times New Roman"/>
                <a:cs typeface="Times New Roman"/>
                <a:sym typeface="Times New Roman"/>
              </a:rPr>
              <a:t> </a:t>
            </a: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במוזיקה הערבית, למשל, קיים מרווח המכונה</a:t>
            </a:r>
            <a:r>
              <a:rPr lang="x-none" sz="1800" smtClean="0">
                <a:solidFill>
                  <a:srgbClr val="FFFFFF"/>
                </a:solidFill>
                <a:uFill>
                  <a:noFill/>
                </a:uFill>
                <a:latin typeface="Times New Roman"/>
                <a:ea typeface="Times New Roman"/>
                <a:cs typeface="Times New Roman"/>
                <a:sym typeface="Times New Roman"/>
                <a:hlinkClick r:id="rId3"/>
              </a:rPr>
              <a:t> </a:t>
            </a:r>
            <a:r>
              <a:rPr lang="x-none" sz="1800" u="sng" smtClean="0">
                <a:solidFill>
                  <a:srgbClr val="FFFFFF"/>
                </a:solidFill>
                <a:latin typeface="Times New Roman"/>
                <a:ea typeface="Times New Roman"/>
                <a:cs typeface="Times New Roman"/>
                <a:sym typeface="Times New Roman"/>
                <a:hlinkClick r:id="rId3"/>
              </a:rPr>
              <a:t>מקאם</a:t>
            </a:r>
            <a:r>
              <a:rPr lang="x-none" sz="1800" smtClean="0">
                <a:solidFill>
                  <a:srgbClr val="FFFFFF"/>
                </a:solidFill>
                <a:latin typeface="Times New Roman"/>
                <a:ea typeface="Times New Roman"/>
                <a:cs typeface="Times New Roman"/>
                <a:sym typeface="Times New Roman"/>
              </a:rPr>
              <a:t>  והוא שקול לרבע טון</a:t>
            </a:r>
            <a:r>
              <a:rPr lang="x-none" sz="1800" b="1" smtClean="0">
                <a:solidFill>
                  <a:srgbClr val="FFFFFF"/>
                </a:solidFill>
                <a:latin typeface="Times New Roman"/>
                <a:ea typeface="Times New Roman"/>
                <a:cs typeface="Times New Roman"/>
                <a:sym typeface="Times New Roman"/>
              </a:rPr>
              <a:t>.</a:t>
            </a:r>
            <a:endParaRPr sz="1800" b="1"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400"/>
              </a:spcBef>
            </a:pPr>
            <a:r>
              <a:rPr lang="x-none" sz="1800" smtClean="0">
                <a:solidFill>
                  <a:srgbClr val="FFFFFF"/>
                </a:solidFill>
                <a:latin typeface="Times New Roman"/>
                <a:ea typeface="Times New Roman"/>
                <a:cs typeface="Times New Roman"/>
                <a:sym typeface="Times New Roman"/>
              </a:rPr>
              <a:t>להלן סימני ההיתק של רבעי טונים על פי </a:t>
            </a:r>
            <a:r>
              <a:rPr lang="x-none" sz="1800" smtClean="0">
                <a:solidFill>
                  <a:srgbClr val="FFFF00"/>
                </a:solidFill>
                <a:latin typeface="Times New Roman"/>
                <a:ea typeface="Times New Roman"/>
                <a:cs typeface="Times New Roman"/>
                <a:sym typeface="Times New Roman"/>
              </a:rPr>
              <a:t>מילדרד קופר</a:t>
            </a:r>
            <a:r>
              <a:rPr lang="x-none" sz="1800" smtClean="0">
                <a:solidFill>
                  <a:srgbClr val="FFFFFF"/>
                </a:solidFill>
                <a:latin typeface="Times New Roman"/>
                <a:ea typeface="Times New Roman"/>
                <a:cs typeface="Times New Roman"/>
                <a:sym typeface="Times New Roman"/>
              </a:rPr>
              <a:t>.</a:t>
            </a:r>
            <a:r>
              <a:rPr lang="he-IL" sz="1800" dirty="0" smtClean="0"/>
              <a:t> </a:t>
            </a:r>
            <a:r>
              <a:rPr lang="he-IL" sz="1800" dirty="0" smtClean="0">
                <a:cs typeface="+mj-cs"/>
              </a:rPr>
              <a:t>על בסיס אלו שהציע </a:t>
            </a:r>
            <a:r>
              <a:rPr lang="he-IL" sz="1800" dirty="0" smtClean="0">
                <a:cs typeface="+mj-cs"/>
                <a:hlinkClick r:id="rId4" tooltip="ג'וזפה טרטיני"/>
              </a:rPr>
              <a:t>ג'וזפה טרטיני</a:t>
            </a:r>
            <a:r>
              <a:rPr lang="he-IL" sz="1800" dirty="0" smtClean="0">
                <a:cs typeface="+mj-cs"/>
              </a:rPr>
              <a:t> בשנת 1756</a:t>
            </a:r>
            <a:r>
              <a:rPr lang="x-none" sz="1800" smtClean="0">
                <a:solidFill>
                  <a:srgbClr val="FFFFFF"/>
                </a:solidFill>
                <a:latin typeface="Times New Roman"/>
                <a:ea typeface="Times New Roman"/>
                <a:cs typeface="+mj-cs"/>
                <a:sym typeface="Times New Roman"/>
              </a:rPr>
              <a:t> </a:t>
            </a:r>
            <a:r>
              <a:rPr lang="x-none" sz="1800" smtClean="0">
                <a:solidFill>
                  <a:srgbClr val="FFFFFF"/>
                </a:solidFill>
                <a:latin typeface="Times New Roman"/>
                <a:ea typeface="Times New Roman"/>
                <a:cs typeface="Times New Roman"/>
                <a:sym typeface="Times New Roman"/>
              </a:rPr>
              <a:t>ממציא שיטת רישום הסולם </a:t>
            </a:r>
            <a:r>
              <a:rPr lang="he-IL" sz="1800" dirty="0" smtClean="0">
                <a:solidFill>
                  <a:srgbClr val="FFFFFF"/>
                </a:solidFill>
                <a:latin typeface="Times New Roman"/>
                <a:ea typeface="Times New Roman"/>
                <a:cs typeface="Times New Roman"/>
                <a:sym typeface="Times New Roman"/>
              </a:rPr>
              <a:t>, להלן שיטת רישום סימני ההיתק המיקרוטונליים:</a:t>
            </a:r>
            <a:endParaRPr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000" smtClean="0">
                <a:solidFill>
                  <a:srgbClr val="FFFF00"/>
                </a:solidFill>
                <a:latin typeface="Times New Roman"/>
                <a:ea typeface="Times New Roman"/>
                <a:cs typeface="Times New Roman"/>
                <a:sym typeface="Times New Roman"/>
              </a:rPr>
              <a:t>                                           </a:t>
            </a:r>
            <a:r>
              <a:rPr lang="x-none" sz="1400" smtClean="0">
                <a:solidFill>
                  <a:srgbClr val="FFFF00"/>
                </a:solidFill>
                <a:latin typeface="Times New Roman"/>
                <a:ea typeface="Times New Roman"/>
                <a:cs typeface="Times New Roman"/>
                <a:sym typeface="Times New Roman"/>
              </a:rPr>
              <a:t>במול וחצי </a:t>
            </a:r>
            <a:r>
              <a:rPr lang="he-IL" sz="1400" dirty="0" smtClean="0">
                <a:solidFill>
                  <a:srgbClr val="FFFF00"/>
                </a:solidFill>
                <a:latin typeface="Times New Roman"/>
                <a:ea typeface="Times New Roman"/>
                <a:cs typeface="Times New Roman"/>
                <a:sym typeface="Times New Roman"/>
              </a:rPr>
              <a:t>   </a:t>
            </a:r>
            <a:r>
              <a:rPr lang="x-none" sz="1400" smtClean="0">
                <a:solidFill>
                  <a:srgbClr val="FFFF00"/>
                </a:solidFill>
                <a:latin typeface="Times New Roman"/>
                <a:ea typeface="Times New Roman"/>
                <a:cs typeface="Times New Roman"/>
                <a:sym typeface="Times New Roman"/>
              </a:rPr>
              <a:t>; במול ;   חצי במול      דיאז וחצי ;  דיאז ;  חצי דיאז</a:t>
            </a:r>
            <a:endParaRPr sz="1400" dirty="0" smtClean="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he-IL" sz="1400" dirty="0" smtClean="0">
                <a:solidFill>
                  <a:srgbClr val="FFFF00"/>
                </a:solidFill>
                <a:latin typeface="Times New Roman"/>
                <a:ea typeface="Times New Roman"/>
                <a:cs typeface="Times New Roman"/>
                <a:sym typeface="Times New Roman"/>
              </a:rPr>
              <a:t>                                     ¾  </a:t>
            </a:r>
            <a:r>
              <a:rPr lang="x-none" sz="1400" smtClean="0">
                <a:solidFill>
                  <a:srgbClr val="FFFF00"/>
                </a:solidFill>
                <a:latin typeface="Times New Roman"/>
                <a:ea typeface="Times New Roman"/>
                <a:cs typeface="Times New Roman"/>
                <a:sym typeface="Times New Roman"/>
              </a:rPr>
              <a:t>טון </a:t>
            </a:r>
            <a:r>
              <a:rPr lang="x-none" sz="1400">
                <a:solidFill>
                  <a:srgbClr val="FFFF00"/>
                </a:solidFill>
                <a:latin typeface="Times New Roman"/>
                <a:ea typeface="Times New Roman"/>
                <a:cs typeface="Times New Roman"/>
                <a:sym typeface="Times New Roman"/>
              </a:rPr>
              <a:t>; </a:t>
            </a:r>
            <a:r>
              <a:rPr lang="he-IL" sz="1400" dirty="0" smtClean="0">
                <a:solidFill>
                  <a:srgbClr val="FFFF00"/>
                </a:solidFill>
                <a:latin typeface="Times New Roman"/>
                <a:ea typeface="Times New Roman"/>
                <a:cs typeface="Times New Roman"/>
                <a:sym typeface="Times New Roman"/>
              </a:rPr>
              <a:t>½ </a:t>
            </a:r>
            <a:r>
              <a:rPr lang="x-none" sz="1400" smtClean="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טון ;  </a:t>
            </a:r>
            <a:r>
              <a:rPr lang="he-IL" sz="1400" dirty="0" smtClean="0">
                <a:solidFill>
                  <a:srgbClr val="FFFF00"/>
                </a:solidFill>
                <a:latin typeface="Times New Roman"/>
                <a:ea typeface="Times New Roman"/>
                <a:cs typeface="Times New Roman"/>
                <a:sym typeface="Times New Roman"/>
              </a:rPr>
              <a:t>¼ </a:t>
            </a:r>
            <a:r>
              <a:rPr lang="x-none" sz="1400" smtClean="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טון    </a:t>
            </a:r>
            <a:r>
              <a:rPr lang="he-IL" sz="1400" dirty="0" smtClean="0">
                <a:solidFill>
                  <a:srgbClr val="FFFF00"/>
                </a:solidFill>
                <a:latin typeface="Times New Roman"/>
                <a:ea typeface="Times New Roman"/>
                <a:cs typeface="Times New Roman"/>
                <a:sym typeface="Times New Roman"/>
              </a:rPr>
              <a:t>    </a:t>
            </a:r>
            <a:r>
              <a:rPr lang="x-none" sz="1400" smtClean="0">
                <a:solidFill>
                  <a:srgbClr val="FFFF00"/>
                </a:solidFill>
                <a:latin typeface="Times New Roman"/>
                <a:ea typeface="Times New Roman"/>
                <a:cs typeface="Times New Roman"/>
                <a:sym typeface="Times New Roman"/>
              </a:rPr>
              <a:t>   </a:t>
            </a:r>
            <a:r>
              <a:rPr lang="he-IL" sz="1400" dirty="0" smtClean="0">
                <a:solidFill>
                  <a:srgbClr val="FFFF00"/>
                </a:solidFill>
                <a:latin typeface="Times New Roman"/>
                <a:ea typeface="Times New Roman"/>
                <a:cs typeface="Times New Roman"/>
                <a:sym typeface="Times New Roman"/>
              </a:rPr>
              <a:t>¾  </a:t>
            </a:r>
            <a:r>
              <a:rPr lang="x-none" sz="1400" smtClean="0">
                <a:solidFill>
                  <a:srgbClr val="FFFF00"/>
                </a:solidFill>
                <a:latin typeface="Times New Roman"/>
                <a:ea typeface="Times New Roman"/>
                <a:cs typeface="Times New Roman"/>
                <a:sym typeface="Times New Roman"/>
              </a:rPr>
              <a:t>טון </a:t>
            </a:r>
            <a:r>
              <a:rPr lang="x-none" sz="1400">
                <a:solidFill>
                  <a:srgbClr val="FFFF00"/>
                </a:solidFill>
                <a:latin typeface="Times New Roman"/>
                <a:ea typeface="Times New Roman"/>
                <a:cs typeface="Times New Roman"/>
                <a:sym typeface="Times New Roman"/>
              </a:rPr>
              <a:t>;   </a:t>
            </a:r>
            <a:r>
              <a:rPr lang="he-IL" sz="1400" dirty="0" smtClean="0">
                <a:solidFill>
                  <a:srgbClr val="FFFF00"/>
                </a:solidFill>
                <a:latin typeface="Times New Roman"/>
                <a:ea typeface="Times New Roman"/>
                <a:cs typeface="Times New Roman"/>
                <a:sym typeface="Times New Roman"/>
              </a:rPr>
              <a:t>½ </a:t>
            </a:r>
            <a:r>
              <a:rPr lang="x-none" sz="1400" smtClean="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טון ;  </a:t>
            </a:r>
            <a:r>
              <a:rPr lang="he-IL" sz="1400" dirty="0" smtClean="0">
                <a:solidFill>
                  <a:srgbClr val="FFFF00"/>
                </a:solidFill>
                <a:latin typeface="Times New Roman"/>
                <a:ea typeface="Times New Roman"/>
                <a:cs typeface="Times New Roman"/>
                <a:sym typeface="Times New Roman"/>
              </a:rPr>
              <a:t>¼ </a:t>
            </a:r>
            <a:r>
              <a:rPr lang="x-none" sz="1400" smtClean="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טון</a:t>
            </a:r>
            <a:endParaRPr sz="1400" dirty="0">
              <a:solidFill>
                <a:srgbClr val="FFFF00"/>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43" name="Google Shape;843;p9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844" name="Google Shape;844;p92"/>
          <p:cNvPicPr preferRelativeResize="0"/>
          <p:nvPr/>
        </p:nvPicPr>
        <p:blipFill>
          <a:blip r:embed="rId5">
            <a:alphaModFix/>
          </a:blip>
          <a:stretch>
            <a:fillRect/>
          </a:stretch>
        </p:blipFill>
        <p:spPr>
          <a:xfrm>
            <a:off x="7117400" y="0"/>
            <a:ext cx="2026600" cy="895300"/>
          </a:xfrm>
          <a:prstGeom prst="rect">
            <a:avLst/>
          </a:prstGeom>
          <a:noFill/>
          <a:ln>
            <a:noFill/>
          </a:ln>
        </p:spPr>
      </p:pic>
      <p:pic>
        <p:nvPicPr>
          <p:cNvPr id="845" name="Google Shape;845;p92"/>
          <p:cNvPicPr preferRelativeResize="0"/>
          <p:nvPr/>
        </p:nvPicPr>
        <p:blipFill>
          <a:blip r:embed="rId6">
            <a:alphaModFix/>
          </a:blip>
          <a:stretch>
            <a:fillRect/>
          </a:stretch>
        </p:blipFill>
        <p:spPr>
          <a:xfrm>
            <a:off x="2846588" y="3694851"/>
            <a:ext cx="4287000" cy="1032475"/>
          </a:xfrm>
          <a:prstGeom prst="rect">
            <a:avLst/>
          </a:prstGeom>
          <a:noFill/>
          <a:ln>
            <a:noFill/>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9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שאלות בנושא -</a:t>
            </a:r>
            <a:r>
              <a:rPr lang="x-none" sz="2400" b="1" smtClean="0">
                <a:solidFill>
                  <a:srgbClr val="FFFF00"/>
                </a:solidFill>
                <a:latin typeface="David"/>
                <a:ea typeface="David"/>
                <a:cs typeface="David"/>
                <a:sym typeface="David"/>
              </a:rPr>
              <a:t>סולם מיקרוטונלי </a:t>
            </a:r>
            <a:endParaRPr sz="2400" b="1" dirty="0">
              <a:solidFill>
                <a:srgbClr val="FFFF00"/>
              </a:solidFill>
              <a:latin typeface="David"/>
              <a:ea typeface="David"/>
              <a:cs typeface="David"/>
              <a:sym typeface="David"/>
            </a:endParaRPr>
          </a:p>
        </p:txBody>
      </p:sp>
      <p:sp>
        <p:nvSpPr>
          <p:cNvPr id="842" name="Google Shape;842;p92"/>
          <p:cNvSpPr txBox="1">
            <a:spLocks noGrp="1"/>
          </p:cNvSpPr>
          <p:nvPr>
            <p:ph type="subTitle" idx="1"/>
          </p:nvPr>
        </p:nvSpPr>
        <p:spPr>
          <a:xfrm>
            <a:off x="558150" y="1054681"/>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1. מי המציא את הסולם המיקרוטונלי ? ובאיזו שנה?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2. מי המציא את שיטת הרישום של סולם מיקרוטונלי?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3. מה זה סולם מיקרוטונלי?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4.  רשום ליד ששת סימני ההיתק של הסולם המיקרוטונלי את גודלי המרווח. .</a:t>
            </a:r>
          </a:p>
          <a:p>
            <a:pPr marL="0" marR="114300" lvl="0" indent="0" algn="just" rtl="1">
              <a:lnSpc>
                <a:spcPct val="115000"/>
              </a:lnSpc>
              <a:spcBef>
                <a:spcPts val="0"/>
              </a:spcBef>
              <a:spcAft>
                <a:spcPts val="0"/>
              </a:spcAft>
              <a:buNone/>
            </a:pPr>
            <a:endParaRPr lang="he-IL" sz="1800" dirty="0" smtClean="0">
              <a:solidFill>
                <a:srgbClr val="FFFFFF"/>
              </a:solidFill>
              <a:latin typeface="Times New Roman"/>
              <a:ea typeface="David"/>
              <a:cs typeface="Times New Roman"/>
              <a:sym typeface="Times New Roman"/>
            </a:endParaRP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a:t>
            </a:r>
          </a:p>
          <a:p>
            <a:pPr marL="0" marR="114300" lvl="0" indent="0" algn="just" rtl="1">
              <a:lnSpc>
                <a:spcPct val="115000"/>
              </a:lnSpc>
              <a:spcBef>
                <a:spcPts val="0"/>
              </a:spcBef>
              <a:spcAft>
                <a:spcPts val="0"/>
              </a:spcAft>
              <a:buNone/>
            </a:pPr>
            <a:endParaRPr lang="he-IL" sz="1800" dirty="0" smtClean="0">
              <a:solidFill>
                <a:srgbClr val="FFFFFF"/>
              </a:solidFill>
              <a:latin typeface="Times New Roman"/>
              <a:ea typeface="David"/>
              <a:cs typeface="Times New Roman"/>
              <a:sym typeface="Times New Roman"/>
            </a:endParaRP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6.  מהו המרווח המיקרוטונלי שבו משתמשים בסולם הרגא ההודי ?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7.  מהו המרווח המיקרוטונלי שבו משתמשים בסולם המקאם הערבי?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8.  כמה מרווחים יש בסולם הרגא ההודי?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9.  כמה מרווחים יש בסולם המקאם הערבי? </a:t>
            </a:r>
          </a:p>
          <a:p>
            <a:pPr marL="0" marR="114300" lvl="0" indent="0" algn="just" rtl="1">
              <a:lnSpc>
                <a:spcPct val="115000"/>
              </a:lnSpc>
              <a:spcBef>
                <a:spcPts val="0"/>
              </a:spcBef>
              <a:spcAft>
                <a:spcPts val="0"/>
              </a:spcAft>
              <a:buNone/>
            </a:pPr>
            <a:r>
              <a:rPr lang="he-IL" sz="1800" dirty="0" smtClean="0">
                <a:solidFill>
                  <a:srgbClr val="FFFFFF"/>
                </a:solidFill>
                <a:latin typeface="Times New Roman"/>
                <a:ea typeface="David"/>
                <a:cs typeface="Times New Roman"/>
                <a:sym typeface="Times New Roman"/>
              </a:rPr>
              <a:t>                 10. רשום מרווח מיקרוטונלי עולה של  ¾ מהצליל פה#</a:t>
            </a:r>
          </a:p>
          <a:p>
            <a:pPr marL="0" marR="114300" lvl="0" indent="0" algn="just" rtl="1">
              <a:lnSpc>
                <a:spcPct val="115000"/>
              </a:lnSpc>
              <a:spcBef>
                <a:spcPts val="0"/>
              </a:spcBef>
              <a:spcAft>
                <a:spcPts val="0"/>
              </a:spcAft>
              <a:buNone/>
            </a:pPr>
            <a:endParaRPr lang="he-IL" sz="1800" dirty="0" smtClean="0">
              <a:solidFill>
                <a:srgbClr val="FFFFFF"/>
              </a:solidFill>
              <a:latin typeface="Times New Roman"/>
              <a:ea typeface="David"/>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43" name="Google Shape;843;p9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smtClean="0"/>
              <a:t>          </a:t>
            </a:r>
            <a:endParaRPr dirty="0"/>
          </a:p>
        </p:txBody>
      </p:sp>
      <p:pic>
        <p:nvPicPr>
          <p:cNvPr id="844" name="Google Shape;844;p92"/>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845" name="Google Shape;845;p92"/>
          <p:cNvPicPr preferRelativeResize="0"/>
          <p:nvPr/>
        </p:nvPicPr>
        <p:blipFill>
          <a:blip r:embed="rId4">
            <a:alphaModFix/>
          </a:blip>
          <a:stretch>
            <a:fillRect/>
          </a:stretch>
        </p:blipFill>
        <p:spPr>
          <a:xfrm>
            <a:off x="2563560" y="2508318"/>
            <a:ext cx="3586869" cy="7356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ctrTitle"/>
          </p:nvPr>
        </p:nvSpPr>
        <p:spPr>
          <a:xfrm>
            <a:off x="1586825" y="340150"/>
            <a:ext cx="53760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Times New Roman"/>
                <a:cs typeface="Arial" pitchFamily="34" charset="0"/>
                <a:sym typeface="Times New Roman"/>
              </a:rPr>
              <a:t>זיהוי </a:t>
            </a:r>
            <a:r>
              <a:rPr lang="x-none" sz="2400" b="1">
                <a:solidFill>
                  <a:srgbClr val="FFFF00"/>
                </a:solidFill>
                <a:latin typeface="Arial" pitchFamily="34" charset="0"/>
                <a:ea typeface="Times New Roman"/>
                <a:cs typeface="Arial" pitchFamily="34" charset="0"/>
                <a:sym typeface="Times New Roman"/>
              </a:rPr>
              <a:t>שם הצליל במחמושת</a:t>
            </a:r>
            <a:endParaRPr sz="2400" b="1" dirty="0">
              <a:solidFill>
                <a:srgbClr val="FFFFFF"/>
              </a:solidFill>
              <a:latin typeface="Arial" pitchFamily="34" charset="0"/>
              <a:ea typeface="Times New Roman"/>
              <a:cs typeface="Arial" pitchFamily="34" charset="0"/>
              <a:sym typeface="Times New Roman"/>
            </a:endParaRPr>
          </a:p>
        </p:txBody>
      </p:sp>
      <p:sp>
        <p:nvSpPr>
          <p:cNvPr id="139" name="Google Shape;139;p19"/>
          <p:cNvSpPr txBox="1">
            <a:spLocks noGrp="1"/>
          </p:cNvSpPr>
          <p:nvPr>
            <p:ph type="subTitle" idx="1"/>
          </p:nvPr>
        </p:nvSpPr>
        <p:spPr>
          <a:xfrm>
            <a:off x="1021275" y="1018275"/>
            <a:ext cx="6805989" cy="3988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חשוב לדעת שאת שם הצליל אנו יכולים לקבוע לפי סוג המפתח המוזיקלי בלבד.</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המפתח המוזיקלי = צליל מוזיקלי.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מפתח סול=</a:t>
            </a:r>
            <a:r>
              <a:rPr lang="x-none" sz="1600">
                <a:solidFill>
                  <a:srgbClr val="FF0000"/>
                </a:solidFill>
                <a:latin typeface="Arial" pitchFamily="34" charset="0"/>
                <a:ea typeface="Times New Roman"/>
                <a:cs typeface="Arial" pitchFamily="34" charset="0"/>
                <a:sym typeface="Times New Roman"/>
              </a:rPr>
              <a:t>צליל סול   </a:t>
            </a:r>
            <a:r>
              <a:rPr lang="x-none" sz="1600">
                <a:solidFill>
                  <a:srgbClr val="FFFFFF"/>
                </a:solidFill>
                <a:latin typeface="Arial" pitchFamily="34" charset="0"/>
                <a:ea typeface="Times New Roman"/>
                <a:cs typeface="Arial" pitchFamily="34" charset="0"/>
                <a:sym typeface="Times New Roman"/>
              </a:rPr>
              <a:t>מפתח פה=</a:t>
            </a:r>
            <a:r>
              <a:rPr lang="x-none" sz="1600">
                <a:solidFill>
                  <a:srgbClr val="FF0000"/>
                </a:solidFill>
                <a:latin typeface="Arial" pitchFamily="34" charset="0"/>
                <a:ea typeface="Times New Roman"/>
                <a:cs typeface="Arial" pitchFamily="34" charset="0"/>
                <a:sym typeface="Times New Roman"/>
              </a:rPr>
              <a:t>צליל פה   </a:t>
            </a:r>
            <a:r>
              <a:rPr lang="x-none" sz="1600">
                <a:solidFill>
                  <a:srgbClr val="FFFFFF"/>
                </a:solidFill>
                <a:latin typeface="Arial" pitchFamily="34" charset="0"/>
                <a:ea typeface="Times New Roman"/>
                <a:cs typeface="Arial" pitchFamily="34" charset="0"/>
                <a:sym typeface="Times New Roman"/>
              </a:rPr>
              <a:t>מפתח דו= </a:t>
            </a:r>
            <a:r>
              <a:rPr lang="x-none" sz="1600">
                <a:solidFill>
                  <a:srgbClr val="FF0000"/>
                </a:solidFill>
                <a:latin typeface="Arial" pitchFamily="34" charset="0"/>
                <a:ea typeface="Times New Roman"/>
                <a:cs typeface="Arial" pitchFamily="34" charset="0"/>
                <a:sym typeface="Times New Roman"/>
              </a:rPr>
              <a:t>צליל דו</a:t>
            </a:r>
            <a:endParaRPr sz="1600" dirty="0">
              <a:solidFill>
                <a:srgbClr val="FF00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להלן מספר דוגמאות להבנת הנושא: </a:t>
            </a:r>
            <a:endParaRPr sz="1600" dirty="0">
              <a:solidFill>
                <a:srgbClr val="FFFFFF"/>
              </a:solidFill>
              <a:latin typeface="Arial" pitchFamily="34" charset="0"/>
              <a:ea typeface="Times New Roman"/>
              <a:cs typeface="Arial" pitchFamily="34" charset="0"/>
              <a:sym typeface="Times New Roman"/>
            </a:endParaRPr>
          </a:p>
          <a:p>
            <a:pPr marL="457200" marR="114300" lvl="0" indent="-342900" algn="just" rtl="1">
              <a:lnSpc>
                <a:spcPct val="115000"/>
              </a:lnSpc>
              <a:spcBef>
                <a:spcPts val="0"/>
              </a:spcBef>
              <a:spcAft>
                <a:spcPts val="0"/>
              </a:spcAft>
              <a:buClr>
                <a:srgbClr val="FFFFFF"/>
              </a:buClr>
              <a:buSzPts val="1800"/>
            </a:pPr>
            <a:r>
              <a:rPr lang="he-IL" sz="1400" dirty="0" smtClean="0">
                <a:solidFill>
                  <a:srgbClr val="FFFFFF"/>
                </a:solidFill>
                <a:latin typeface="Arial" pitchFamily="34" charset="0"/>
                <a:ea typeface="Times New Roman"/>
                <a:cs typeface="Arial" pitchFamily="34" charset="0"/>
                <a:sym typeface="Times New Roman"/>
              </a:rPr>
              <a:t>1. </a:t>
            </a:r>
            <a:r>
              <a:rPr lang="x-none" sz="1400" smtClean="0">
                <a:solidFill>
                  <a:srgbClr val="FFFFFF"/>
                </a:solidFill>
                <a:latin typeface="Arial" pitchFamily="34" charset="0"/>
                <a:ea typeface="Times New Roman"/>
                <a:cs typeface="Arial" pitchFamily="34" charset="0"/>
                <a:sym typeface="Times New Roman"/>
              </a:rPr>
              <a:t>מהו </a:t>
            </a:r>
            <a:r>
              <a:rPr lang="x-none" sz="1400">
                <a:solidFill>
                  <a:srgbClr val="FFFFFF"/>
                </a:solidFill>
                <a:latin typeface="Arial" pitchFamily="34" charset="0"/>
                <a:ea typeface="Times New Roman"/>
                <a:cs typeface="Arial" pitchFamily="34" charset="0"/>
                <a:sym typeface="Times New Roman"/>
              </a:rPr>
              <a:t>שם הצליל המופיע במחמושת? </a:t>
            </a:r>
            <a:endParaRPr sz="1400" dirty="0">
              <a:solidFill>
                <a:srgbClr val="FFFFFF"/>
              </a:solidFill>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r>
              <a:rPr lang="x-none" sz="1400">
                <a:solidFill>
                  <a:srgbClr val="FFFF00"/>
                </a:solidFill>
                <a:latin typeface="Arial" pitchFamily="34" charset="0"/>
                <a:ea typeface="Times New Roman"/>
                <a:cs typeface="Arial" pitchFamily="34" charset="0"/>
                <a:sym typeface="Times New Roman"/>
              </a:rPr>
              <a:t>במקרה זה </a:t>
            </a:r>
            <a:r>
              <a:rPr lang="x-none" sz="1400" b="1">
                <a:solidFill>
                  <a:srgbClr val="FF0000"/>
                </a:solidFill>
                <a:latin typeface="Arial" pitchFamily="34" charset="0"/>
                <a:ea typeface="Times New Roman"/>
                <a:cs typeface="Arial" pitchFamily="34" charset="0"/>
                <a:sym typeface="Times New Roman"/>
              </a:rPr>
              <a:t>אין שם </a:t>
            </a:r>
            <a:r>
              <a:rPr lang="x-none" sz="1400">
                <a:solidFill>
                  <a:srgbClr val="FFFF00"/>
                </a:solidFill>
                <a:latin typeface="Arial" pitchFamily="34" charset="0"/>
                <a:ea typeface="Times New Roman"/>
                <a:cs typeface="Arial" pitchFamily="34" charset="0"/>
                <a:sym typeface="Times New Roman"/>
              </a:rPr>
              <a:t>לצליל היות ואין מפתח. </a:t>
            </a:r>
            <a:endParaRPr lang="he-IL" sz="1400" dirty="0" smtClean="0">
              <a:solidFill>
                <a:srgbClr val="FFFF00"/>
              </a:solidFill>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endParaRPr sz="1400" dirty="0">
              <a:solidFill>
                <a:srgbClr val="FFFF00"/>
              </a:solidFill>
              <a:latin typeface="Arial" pitchFamily="34" charset="0"/>
              <a:ea typeface="Times New Roman"/>
              <a:cs typeface="Arial" pitchFamily="34" charset="0"/>
              <a:sym typeface="Times New Roman"/>
            </a:endParaRPr>
          </a:p>
          <a:p>
            <a:pPr marL="457200" marR="114300" lvl="0" indent="-342900" algn="just" rtl="1">
              <a:lnSpc>
                <a:spcPct val="115000"/>
              </a:lnSpc>
              <a:spcBef>
                <a:spcPts val="0"/>
              </a:spcBef>
              <a:spcAft>
                <a:spcPts val="0"/>
              </a:spcAft>
              <a:buClr>
                <a:srgbClr val="FFFFFF"/>
              </a:buClr>
              <a:buSzPts val="1800"/>
            </a:pPr>
            <a:r>
              <a:rPr lang="he-IL" sz="1400" dirty="0" smtClean="0">
                <a:latin typeface="Arial" pitchFamily="34" charset="0"/>
                <a:ea typeface="Times New Roman"/>
                <a:cs typeface="Arial" pitchFamily="34" charset="0"/>
                <a:sym typeface="Times New Roman"/>
              </a:rPr>
              <a:t>2. </a:t>
            </a:r>
            <a:r>
              <a:rPr lang="x-none" sz="1400" smtClean="0">
                <a:latin typeface="Arial" pitchFamily="34" charset="0"/>
                <a:ea typeface="Times New Roman"/>
                <a:cs typeface="Arial" pitchFamily="34" charset="0"/>
                <a:sym typeface="Times New Roman"/>
              </a:rPr>
              <a:t>מהו </a:t>
            </a:r>
            <a:r>
              <a:rPr lang="x-none" sz="1400">
                <a:latin typeface="Arial" pitchFamily="34" charset="0"/>
                <a:ea typeface="Times New Roman"/>
                <a:cs typeface="Arial" pitchFamily="34" charset="0"/>
                <a:sym typeface="Times New Roman"/>
              </a:rPr>
              <a:t>שם הצליל המופיע במחמושת? </a:t>
            </a:r>
            <a:endParaRPr sz="1400" dirty="0">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r>
              <a:rPr lang="x-none" sz="1400">
                <a:solidFill>
                  <a:srgbClr val="FFFF00"/>
                </a:solidFill>
                <a:latin typeface="Arial" pitchFamily="34" charset="0"/>
                <a:ea typeface="Times New Roman"/>
                <a:cs typeface="Arial" pitchFamily="34" charset="0"/>
                <a:sym typeface="Times New Roman"/>
              </a:rPr>
              <a:t>במקרה זה הצליל הוא </a:t>
            </a:r>
            <a:r>
              <a:rPr lang="x-none" sz="1400">
                <a:solidFill>
                  <a:srgbClr val="FF0000"/>
                </a:solidFill>
                <a:latin typeface="Arial" pitchFamily="34" charset="0"/>
                <a:ea typeface="Times New Roman"/>
                <a:cs typeface="Arial" pitchFamily="34" charset="0"/>
                <a:sym typeface="Times New Roman"/>
              </a:rPr>
              <a:t>סול</a:t>
            </a:r>
            <a:r>
              <a:rPr lang="x-none" sz="1400">
                <a:solidFill>
                  <a:srgbClr val="FFFF00"/>
                </a:solidFill>
                <a:latin typeface="Arial" pitchFamily="34" charset="0"/>
                <a:ea typeface="Times New Roman"/>
                <a:cs typeface="Arial" pitchFamily="34" charset="0"/>
                <a:sym typeface="Times New Roman"/>
              </a:rPr>
              <a:t> כי המפתח הנו סול</a:t>
            </a:r>
            <a:r>
              <a:rPr lang="x-none" sz="1400" smtClean="0">
                <a:solidFill>
                  <a:srgbClr val="FFFF00"/>
                </a:solidFill>
                <a:latin typeface="Arial" pitchFamily="34" charset="0"/>
                <a:ea typeface="Times New Roman"/>
                <a:cs typeface="Arial" pitchFamily="34" charset="0"/>
                <a:sym typeface="Times New Roman"/>
              </a:rPr>
              <a:t>.</a:t>
            </a:r>
            <a:endParaRPr lang="he-IL" sz="1400" dirty="0" smtClean="0">
              <a:solidFill>
                <a:srgbClr val="FFFF00"/>
              </a:solidFill>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endParaRPr sz="1400" dirty="0">
              <a:solidFill>
                <a:srgbClr val="FFFF00"/>
              </a:solidFill>
              <a:latin typeface="Arial" pitchFamily="34" charset="0"/>
              <a:ea typeface="Times New Roman"/>
              <a:cs typeface="Arial" pitchFamily="34" charset="0"/>
              <a:sym typeface="Times New Roman"/>
            </a:endParaRPr>
          </a:p>
          <a:p>
            <a:pPr marL="457200" marR="114300" lvl="0" indent="-342900" algn="just" rtl="1">
              <a:lnSpc>
                <a:spcPct val="115000"/>
              </a:lnSpc>
              <a:spcBef>
                <a:spcPts val="0"/>
              </a:spcBef>
              <a:spcAft>
                <a:spcPts val="0"/>
              </a:spcAft>
              <a:buSzPts val="1800"/>
            </a:pPr>
            <a:r>
              <a:rPr lang="he-IL" sz="1400" dirty="0" smtClean="0">
                <a:latin typeface="Arial" pitchFamily="34" charset="0"/>
                <a:ea typeface="Times New Roman"/>
                <a:cs typeface="Arial" pitchFamily="34" charset="0"/>
                <a:sym typeface="Times New Roman"/>
              </a:rPr>
              <a:t>3. </a:t>
            </a:r>
            <a:r>
              <a:rPr lang="x-none" sz="1400" smtClean="0">
                <a:latin typeface="Arial" pitchFamily="34" charset="0"/>
                <a:ea typeface="Times New Roman"/>
                <a:cs typeface="Arial" pitchFamily="34" charset="0"/>
                <a:sym typeface="Times New Roman"/>
              </a:rPr>
              <a:t>מהו </a:t>
            </a:r>
            <a:r>
              <a:rPr lang="x-none" sz="1400">
                <a:latin typeface="Arial" pitchFamily="34" charset="0"/>
                <a:ea typeface="Times New Roman"/>
                <a:cs typeface="Arial" pitchFamily="34" charset="0"/>
                <a:sym typeface="Times New Roman"/>
              </a:rPr>
              <a:t>שם הצליל המופיע במחמושת?</a:t>
            </a:r>
            <a:endParaRPr sz="1400" dirty="0">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r>
              <a:rPr lang="x-none" sz="1400">
                <a:solidFill>
                  <a:srgbClr val="FFFF00"/>
                </a:solidFill>
                <a:latin typeface="Arial" pitchFamily="34" charset="0"/>
                <a:ea typeface="Times New Roman"/>
                <a:cs typeface="Arial" pitchFamily="34" charset="0"/>
                <a:sym typeface="Times New Roman"/>
              </a:rPr>
              <a:t>במקרה זה הצליל הוא </a:t>
            </a:r>
            <a:r>
              <a:rPr lang="x-none" sz="1400">
                <a:solidFill>
                  <a:srgbClr val="FF0000"/>
                </a:solidFill>
                <a:latin typeface="Arial" pitchFamily="34" charset="0"/>
                <a:ea typeface="Times New Roman"/>
                <a:cs typeface="Arial" pitchFamily="34" charset="0"/>
                <a:sym typeface="Times New Roman"/>
              </a:rPr>
              <a:t>סי</a:t>
            </a:r>
            <a:r>
              <a:rPr lang="x-none" sz="1400">
                <a:solidFill>
                  <a:srgbClr val="FFFF00"/>
                </a:solidFill>
                <a:latin typeface="Arial" pitchFamily="34" charset="0"/>
                <a:ea typeface="Times New Roman"/>
                <a:cs typeface="Arial" pitchFamily="34" charset="0"/>
                <a:sym typeface="Times New Roman"/>
              </a:rPr>
              <a:t> כי המפתח הנו פה</a:t>
            </a:r>
            <a:r>
              <a:rPr lang="x-none" sz="1400" smtClean="0">
                <a:solidFill>
                  <a:srgbClr val="FFFF00"/>
                </a:solidFill>
                <a:latin typeface="Arial" pitchFamily="34" charset="0"/>
                <a:ea typeface="Times New Roman"/>
                <a:cs typeface="Arial" pitchFamily="34" charset="0"/>
                <a:sym typeface="Times New Roman"/>
              </a:rPr>
              <a:t>.</a:t>
            </a:r>
            <a:endParaRPr lang="he-IL" sz="1400" dirty="0" smtClean="0">
              <a:solidFill>
                <a:srgbClr val="FFFF00"/>
              </a:solidFill>
              <a:latin typeface="Arial" pitchFamily="34" charset="0"/>
              <a:ea typeface="Times New Roman"/>
              <a:cs typeface="Arial" pitchFamily="34" charset="0"/>
              <a:sym typeface="Times New Roman"/>
            </a:endParaRPr>
          </a:p>
          <a:p>
            <a:pPr marL="457200" marR="114300" lvl="0" indent="0" algn="just" rtl="1">
              <a:lnSpc>
                <a:spcPct val="115000"/>
              </a:lnSpc>
              <a:spcBef>
                <a:spcPts val="0"/>
              </a:spcBef>
              <a:spcAft>
                <a:spcPts val="0"/>
              </a:spcAft>
              <a:buNone/>
            </a:pPr>
            <a:endParaRPr sz="1400" dirty="0">
              <a:solidFill>
                <a:srgbClr val="FFFF00"/>
              </a:solidFill>
              <a:latin typeface="Arial" pitchFamily="34" charset="0"/>
              <a:ea typeface="Times New Roman"/>
              <a:cs typeface="Arial" pitchFamily="34" charset="0"/>
              <a:sym typeface="Times New Roman"/>
            </a:endParaRPr>
          </a:p>
          <a:p>
            <a:pPr marL="457200" marR="114300" lvl="0" indent="-342900" algn="just" rtl="1">
              <a:lnSpc>
                <a:spcPct val="115000"/>
              </a:lnSpc>
              <a:spcBef>
                <a:spcPts val="0"/>
              </a:spcBef>
              <a:spcAft>
                <a:spcPts val="0"/>
              </a:spcAft>
              <a:buSzPts val="1800"/>
            </a:pPr>
            <a:r>
              <a:rPr lang="he-IL" sz="1400" dirty="0" smtClean="0">
                <a:latin typeface="Arial" pitchFamily="34" charset="0"/>
                <a:ea typeface="Times New Roman"/>
                <a:cs typeface="Arial" pitchFamily="34" charset="0"/>
                <a:sym typeface="Times New Roman"/>
              </a:rPr>
              <a:t>4. </a:t>
            </a:r>
            <a:r>
              <a:rPr lang="x-none" sz="1400" smtClean="0">
                <a:latin typeface="Arial" pitchFamily="34" charset="0"/>
                <a:ea typeface="Times New Roman"/>
                <a:cs typeface="Arial" pitchFamily="34" charset="0"/>
                <a:sym typeface="Times New Roman"/>
              </a:rPr>
              <a:t>מהו </a:t>
            </a:r>
            <a:r>
              <a:rPr lang="x-none" sz="1400">
                <a:latin typeface="Arial" pitchFamily="34" charset="0"/>
                <a:ea typeface="Times New Roman"/>
                <a:cs typeface="Arial" pitchFamily="34" charset="0"/>
                <a:sym typeface="Times New Roman"/>
              </a:rPr>
              <a:t>שם הצליל המופיע במחמושת?     </a:t>
            </a:r>
            <a:endParaRPr sz="1400" dirty="0">
              <a:latin typeface="Arial" pitchFamily="34" charset="0"/>
              <a:ea typeface="Times New Roman"/>
              <a:cs typeface="Arial" pitchFamily="34" charset="0"/>
              <a:sym typeface="Times New Roman"/>
            </a:endParaRPr>
          </a:p>
          <a:p>
            <a:pPr marL="0" lvl="0" indent="0" algn="r" rtl="1">
              <a:lnSpc>
                <a:spcPct val="115000"/>
              </a:lnSpc>
              <a:spcBef>
                <a:spcPts val="0"/>
              </a:spcBef>
              <a:spcAft>
                <a:spcPts val="0"/>
              </a:spcAft>
              <a:buNone/>
            </a:pPr>
            <a:r>
              <a:rPr lang="x-none" sz="1400">
                <a:solidFill>
                  <a:srgbClr val="FFFFFF"/>
                </a:solidFill>
                <a:latin typeface="Arial" pitchFamily="34" charset="0"/>
                <a:ea typeface="David"/>
                <a:cs typeface="Arial" pitchFamily="34" charset="0"/>
                <a:sym typeface="David"/>
              </a:rPr>
              <a:t>        </a:t>
            </a:r>
            <a:r>
              <a:rPr lang="he-IL" sz="1400" dirty="0" smtClean="0">
                <a:solidFill>
                  <a:srgbClr val="FFFFFF"/>
                </a:solidFill>
                <a:latin typeface="Arial" pitchFamily="34" charset="0"/>
                <a:ea typeface="David"/>
                <a:cs typeface="Arial" pitchFamily="34" charset="0"/>
                <a:sym typeface="David"/>
              </a:rPr>
              <a:t>  </a:t>
            </a:r>
            <a:r>
              <a:rPr lang="x-none" sz="1400" smtClean="0">
                <a:solidFill>
                  <a:srgbClr val="FFFF00"/>
                </a:solidFill>
                <a:latin typeface="Arial" pitchFamily="34" charset="0"/>
                <a:ea typeface="Times New Roman"/>
                <a:cs typeface="Arial" pitchFamily="34" charset="0"/>
                <a:sym typeface="Times New Roman"/>
              </a:rPr>
              <a:t>במקרה </a:t>
            </a:r>
            <a:r>
              <a:rPr lang="x-none" sz="1400">
                <a:solidFill>
                  <a:srgbClr val="FFFF00"/>
                </a:solidFill>
                <a:latin typeface="Arial" pitchFamily="34" charset="0"/>
                <a:ea typeface="Times New Roman"/>
                <a:cs typeface="Arial" pitchFamily="34" charset="0"/>
                <a:sym typeface="Times New Roman"/>
              </a:rPr>
              <a:t>זה</a:t>
            </a:r>
            <a:r>
              <a:rPr lang="x-none" sz="1400">
                <a:solidFill>
                  <a:srgbClr val="FFFFFF"/>
                </a:solidFill>
                <a:latin typeface="Arial" pitchFamily="34" charset="0"/>
                <a:ea typeface="David"/>
                <a:cs typeface="Arial" pitchFamily="34" charset="0"/>
                <a:sym typeface="David"/>
              </a:rPr>
              <a:t> </a:t>
            </a:r>
            <a:r>
              <a:rPr lang="x-none" sz="1400">
                <a:solidFill>
                  <a:srgbClr val="FFFF00"/>
                </a:solidFill>
                <a:latin typeface="Arial" pitchFamily="34" charset="0"/>
                <a:ea typeface="Times New Roman"/>
                <a:cs typeface="Arial" pitchFamily="34" charset="0"/>
                <a:sym typeface="Times New Roman"/>
              </a:rPr>
              <a:t>הצליל הוא </a:t>
            </a:r>
            <a:r>
              <a:rPr lang="x-none" sz="1400">
                <a:solidFill>
                  <a:srgbClr val="FF0000"/>
                </a:solidFill>
                <a:latin typeface="Arial" pitchFamily="34" charset="0"/>
                <a:ea typeface="Times New Roman"/>
                <a:cs typeface="Arial" pitchFamily="34" charset="0"/>
                <a:sym typeface="Times New Roman"/>
              </a:rPr>
              <a:t>לה</a:t>
            </a:r>
            <a:r>
              <a:rPr lang="x-none" sz="1400">
                <a:solidFill>
                  <a:srgbClr val="FFFF00"/>
                </a:solidFill>
                <a:latin typeface="Arial" pitchFamily="34" charset="0"/>
                <a:ea typeface="Times New Roman"/>
                <a:cs typeface="Arial" pitchFamily="34" charset="0"/>
                <a:sym typeface="Times New Roman"/>
              </a:rPr>
              <a:t> כי המפתח הנו דו.</a:t>
            </a:r>
            <a:endParaRPr sz="1400" dirty="0">
              <a:solidFill>
                <a:srgbClr val="FFFF00"/>
              </a:solidFill>
              <a:latin typeface="Arial" pitchFamily="34" charset="0"/>
              <a:ea typeface="Times New Roman"/>
              <a:cs typeface="Arial" pitchFamily="34" charset="0"/>
              <a:sym typeface="Times New Roman"/>
            </a:endParaRPr>
          </a:p>
          <a:p>
            <a:pPr marL="0" lvl="0" indent="0" rtl="1">
              <a:lnSpc>
                <a:spcPct val="115000"/>
              </a:lnSpc>
              <a:spcBef>
                <a:spcPts val="0"/>
              </a:spcBef>
              <a:spcAft>
                <a:spcPts val="0"/>
              </a:spcAft>
              <a:buNone/>
            </a:pPr>
            <a:endParaRPr dirty="0">
              <a:solidFill>
                <a:srgbClr val="FFFFFF"/>
              </a:solidFill>
              <a:latin typeface="David"/>
              <a:ea typeface="David"/>
              <a:cs typeface="David"/>
              <a:sym typeface="David"/>
            </a:endParaRPr>
          </a:p>
        </p:txBody>
      </p:sp>
      <p:pic>
        <p:nvPicPr>
          <p:cNvPr id="140" name="Google Shape;140;p19"/>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41" name="Google Shape;141;p19"/>
          <p:cNvPicPr preferRelativeResize="0"/>
          <p:nvPr/>
        </p:nvPicPr>
        <p:blipFill>
          <a:blip r:embed="rId4">
            <a:alphaModFix/>
          </a:blip>
          <a:stretch>
            <a:fillRect/>
          </a:stretch>
        </p:blipFill>
        <p:spPr>
          <a:xfrm>
            <a:off x="2450800" y="3000635"/>
            <a:ext cx="1362075" cy="561975"/>
          </a:xfrm>
          <a:prstGeom prst="rect">
            <a:avLst/>
          </a:prstGeom>
          <a:noFill/>
          <a:ln>
            <a:noFill/>
          </a:ln>
        </p:spPr>
      </p:pic>
      <p:pic>
        <p:nvPicPr>
          <p:cNvPr id="142" name="Google Shape;142;p19"/>
          <p:cNvPicPr preferRelativeResize="0"/>
          <p:nvPr/>
        </p:nvPicPr>
        <p:blipFill>
          <a:blip r:embed="rId5">
            <a:alphaModFix/>
          </a:blip>
          <a:stretch>
            <a:fillRect/>
          </a:stretch>
        </p:blipFill>
        <p:spPr>
          <a:xfrm>
            <a:off x="2432625" y="3707960"/>
            <a:ext cx="1380250" cy="561975"/>
          </a:xfrm>
          <a:prstGeom prst="rect">
            <a:avLst/>
          </a:prstGeom>
          <a:noFill/>
          <a:ln>
            <a:noFill/>
          </a:ln>
        </p:spPr>
      </p:pic>
      <p:pic>
        <p:nvPicPr>
          <p:cNvPr id="143" name="Google Shape;143;p19"/>
          <p:cNvPicPr preferRelativeResize="0"/>
          <p:nvPr/>
        </p:nvPicPr>
        <p:blipFill>
          <a:blip r:embed="rId6">
            <a:alphaModFix/>
          </a:blip>
          <a:stretch>
            <a:fillRect/>
          </a:stretch>
        </p:blipFill>
        <p:spPr>
          <a:xfrm>
            <a:off x="2450800" y="4415285"/>
            <a:ext cx="1362075" cy="561975"/>
          </a:xfrm>
          <a:prstGeom prst="rect">
            <a:avLst/>
          </a:prstGeom>
          <a:noFill/>
          <a:ln>
            <a:noFill/>
          </a:ln>
        </p:spPr>
      </p:pic>
      <p:pic>
        <p:nvPicPr>
          <p:cNvPr id="144" name="Google Shape;144;p19"/>
          <p:cNvPicPr preferRelativeResize="0"/>
          <p:nvPr/>
        </p:nvPicPr>
        <p:blipFill>
          <a:blip r:embed="rId7">
            <a:alphaModFix/>
          </a:blip>
          <a:stretch>
            <a:fillRect/>
          </a:stretch>
        </p:blipFill>
        <p:spPr>
          <a:xfrm>
            <a:off x="2450800" y="2321484"/>
            <a:ext cx="1362075" cy="561975"/>
          </a:xfrm>
          <a:prstGeom prst="rect">
            <a:avLst/>
          </a:prstGeom>
          <a:noFill/>
          <a:ln>
            <a:noFill/>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סולם מז'ור</a:t>
            </a:r>
            <a:endParaRPr sz="2400" b="1" dirty="0">
              <a:solidFill>
                <a:srgbClr val="FFFF00"/>
              </a:solidFill>
              <a:latin typeface="David"/>
              <a:ea typeface="David"/>
              <a:cs typeface="David"/>
              <a:sym typeface="David"/>
            </a:endParaRPr>
          </a:p>
        </p:txBody>
      </p:sp>
      <p:sp>
        <p:nvSpPr>
          <p:cNvPr id="851" name="Google Shape;851;p93"/>
          <p:cNvSpPr txBox="1">
            <a:spLocks noGrp="1"/>
          </p:cNvSpPr>
          <p:nvPr>
            <p:ph type="subTitle" idx="1"/>
          </p:nvPr>
        </p:nvSpPr>
        <p:spPr>
          <a:xfrm>
            <a:off x="558150" y="1140025"/>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b="1" smtClean="0">
                <a:solidFill>
                  <a:srgbClr val="FFFF00"/>
                </a:solidFill>
                <a:latin typeface="Arial"/>
                <a:ea typeface="Arial"/>
                <a:cs typeface="Arial"/>
                <a:sym typeface="Arial"/>
              </a:rPr>
              <a:t>סולם </a:t>
            </a:r>
            <a:r>
              <a:rPr lang="x-none" sz="1600" b="1">
                <a:solidFill>
                  <a:srgbClr val="FFFF00"/>
                </a:solidFill>
                <a:latin typeface="Arial"/>
                <a:ea typeface="Arial"/>
                <a:cs typeface="+mn-cs"/>
                <a:sym typeface="Arial"/>
              </a:rPr>
              <a:t>מז'ור-</a:t>
            </a:r>
            <a:r>
              <a:rPr lang="x-none" sz="1600">
                <a:solidFill>
                  <a:srgbClr val="FFFFFF"/>
                </a:solidFill>
                <a:latin typeface="Times New Roman"/>
                <a:ea typeface="Times New Roman"/>
                <a:cs typeface="+mn-cs"/>
                <a:sym typeface="Times New Roman"/>
              </a:rPr>
              <a:t> </a:t>
            </a:r>
            <a:r>
              <a:rPr lang="x-none" sz="1400">
                <a:solidFill>
                  <a:srgbClr val="FFFFFF"/>
                </a:solidFill>
                <a:latin typeface="Times New Roman"/>
                <a:ea typeface="Times New Roman"/>
                <a:cs typeface="+mn-cs"/>
                <a:sym typeface="Times New Roman"/>
              </a:rPr>
              <a:t> </a:t>
            </a:r>
            <a:r>
              <a:rPr lang="x-none" sz="1400" smtClean="0">
                <a:solidFill>
                  <a:srgbClr val="FFFFFF"/>
                </a:solidFill>
                <a:latin typeface="Times New Roman"/>
                <a:ea typeface="Times New Roman"/>
                <a:cs typeface="+mn-cs"/>
                <a:sym typeface="Times New Roman"/>
              </a:rPr>
              <a:t>באנגלית  </a:t>
            </a:r>
            <a:r>
              <a:rPr lang="x-none" sz="1400">
                <a:solidFill>
                  <a:srgbClr val="FFFFFF"/>
                </a:solidFill>
                <a:latin typeface="Times New Roman"/>
                <a:ea typeface="Times New Roman"/>
                <a:cs typeface="+mn-cs"/>
                <a:sym typeface="Times New Roman"/>
              </a:rPr>
              <a:t>Major בגרמנית </a:t>
            </a:r>
            <a:r>
              <a:rPr lang="x-none" sz="1400" smtClean="0">
                <a:solidFill>
                  <a:srgbClr val="FFFFFF"/>
                </a:solidFill>
                <a:latin typeface="Times New Roman"/>
                <a:ea typeface="Times New Roman"/>
                <a:cs typeface="+mn-cs"/>
                <a:sym typeface="Times New Roman"/>
              </a:rPr>
              <a:t>Dur </a:t>
            </a:r>
            <a:r>
              <a:rPr lang="he-IL" sz="1400" dirty="0" smtClean="0">
                <a:solidFill>
                  <a:srgbClr val="FFFFFF"/>
                </a:solidFill>
                <a:latin typeface="Times New Roman"/>
                <a:ea typeface="Times New Roman"/>
                <a:cs typeface="+mn-cs"/>
                <a:sym typeface="Times New Roman"/>
              </a:rPr>
              <a:t> הנו </a:t>
            </a:r>
            <a:r>
              <a:rPr lang="en-US" sz="1400" dirty="0" smtClean="0">
                <a:solidFill>
                  <a:srgbClr val="FFFFFF"/>
                </a:solidFill>
                <a:latin typeface="Times New Roman"/>
                <a:ea typeface="Times New Roman"/>
                <a:cs typeface="+mn-cs"/>
                <a:sym typeface="Times New Roman"/>
              </a:rPr>
              <a:t> </a:t>
            </a:r>
            <a:r>
              <a:rPr lang="he-IL" sz="1400" dirty="0" smtClean="0">
                <a:solidFill>
                  <a:srgbClr val="FFFFFF"/>
                </a:solidFill>
                <a:latin typeface="Times New Roman"/>
                <a:ea typeface="Times New Roman"/>
                <a:cs typeface="+mn-cs"/>
                <a:sym typeface="Times New Roman"/>
              </a:rPr>
              <a:t>ס</a:t>
            </a:r>
            <a:r>
              <a:rPr lang="x-none" sz="1400" smtClean="0">
                <a:solidFill>
                  <a:srgbClr val="FFFFFF"/>
                </a:solidFill>
                <a:latin typeface="Times New Roman"/>
                <a:ea typeface="Times New Roman"/>
                <a:cs typeface="+mn-cs"/>
                <a:sym typeface="Times New Roman"/>
              </a:rPr>
              <a:t>ולם </a:t>
            </a:r>
            <a:r>
              <a:rPr lang="x-none" sz="1400">
                <a:solidFill>
                  <a:srgbClr val="FFFFFF"/>
                </a:solidFill>
                <a:latin typeface="Times New Roman"/>
                <a:ea typeface="Times New Roman"/>
                <a:cs typeface="+mn-cs"/>
                <a:sym typeface="Times New Roman"/>
              </a:rPr>
              <a:t>עתיק שמקורו ביוון סולם זה כונה בעבר בשם מודוס יוני.</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מז'ור (גדול ביוונית) הוא אחד מהסולמות הדיאטונים אשר מקורם במוזיקה האירופאית מערבית. הוא בנוי משמונה צלילים הכוללים את המרווחים הבאים: סקונדה גדולה, טרצה גדולה, קוורטה זכה, קווינטה זכה, סקסטה גדולה, ספטימה גדולה, ואוקטבה זכה. המאפיין העיקרי של הסולם המז'ורי לעומת המינורי הוא הטרצה הגדולה בין הדרגה הראשונה לשלישית.</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תכונות אופייניות לסולם המז'ורי:</a:t>
            </a:r>
            <a:endParaRPr sz="1400"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          טרצה גדולה בין דרגה ראשונה ושלישית</a:t>
            </a:r>
            <a:endParaRPr sz="1400"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          סקסטה גדולה בין דרגה ראשונה ושישית</a:t>
            </a:r>
            <a:endParaRPr sz="1400"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          ספטימה גדולה בין דרגה ראשונה לשביעית</a:t>
            </a:r>
            <a:endParaRPr sz="1400"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          קיים צליל מוביל.</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סולם זה בנוי לפי סדר מרווחי טונים קבוע, להלן התבנית</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0000FF"/>
                </a:solidFill>
                <a:latin typeface="Arial"/>
                <a:ea typeface="Arial"/>
                <a:cs typeface="Arial"/>
                <a:sym typeface="Arial"/>
              </a:rPr>
              <a:t> </a:t>
            </a:r>
            <a:r>
              <a:rPr lang="x-none" sz="1400" smtClean="0">
                <a:solidFill>
                  <a:srgbClr val="FFFFFF"/>
                </a:solidFill>
                <a:latin typeface="Arial"/>
                <a:ea typeface="Arial"/>
                <a:cs typeface="Arial"/>
                <a:sym typeface="Arial"/>
              </a:rPr>
              <a:t>               </a:t>
            </a:r>
            <a:r>
              <a:rPr lang="x-none" sz="1100" b="1" smtClean="0">
                <a:solidFill>
                  <a:srgbClr val="FFFFFF"/>
                </a:solidFill>
                <a:latin typeface="Arial"/>
                <a:ea typeface="Arial"/>
                <a:cs typeface="Arial"/>
                <a:sym typeface="Arial"/>
              </a:rPr>
              <a:t>                                       </a:t>
            </a:r>
            <a:r>
              <a:rPr lang="x-none" sz="1000" b="1" smtClean="0">
                <a:solidFill>
                  <a:srgbClr val="FFFFFF"/>
                </a:solidFill>
                <a:latin typeface="Times New Roman"/>
                <a:ea typeface="Times New Roman"/>
                <a:cs typeface="Times New Roman"/>
                <a:sym typeface="Times New Roman"/>
              </a:rPr>
              <a:t> </a:t>
            </a:r>
            <a:endParaRPr lang="he-IL" sz="1000" b="1"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he-IL" sz="1000" b="1" dirty="0" smtClean="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התבנית המז'ורית</a:t>
            </a:r>
            <a:r>
              <a:rPr lang="en-US" sz="1400" b="1" dirty="0" smtClean="0">
                <a:solidFill>
                  <a:srgbClr val="FFFF00"/>
                </a:solidFill>
                <a:latin typeface="Times New Roman"/>
                <a:ea typeface="Times New Roman"/>
                <a:cs typeface="Times New Roman"/>
                <a:sym typeface="Times New Roman"/>
              </a:rPr>
              <a:t>:   </a:t>
            </a:r>
            <a:r>
              <a:rPr lang="x-none" b="1" smtClean="0">
                <a:solidFill>
                  <a:srgbClr val="FFFF00"/>
                </a:solidFill>
                <a:latin typeface="David"/>
                <a:ea typeface="David"/>
                <a:cs typeface="David"/>
                <a:sym typeface="David"/>
              </a:rPr>
              <a:t> </a:t>
            </a:r>
            <a:r>
              <a:rPr lang="he-IL" b="1" dirty="0" smtClean="0">
                <a:solidFill>
                  <a:srgbClr val="FFFF00"/>
                </a:solidFill>
                <a:latin typeface="David"/>
                <a:ea typeface="David"/>
                <a:cs typeface="David"/>
                <a:sym typeface="David"/>
              </a:rPr>
              <a:t>        </a:t>
            </a:r>
            <a:r>
              <a:rPr lang="he-IL" sz="1600" b="1" dirty="0" smtClean="0">
                <a:solidFill>
                  <a:srgbClr val="FFFF00"/>
                </a:solidFill>
                <a:latin typeface="David"/>
                <a:ea typeface="David"/>
                <a:cs typeface="David"/>
                <a:sym typeface="David"/>
              </a:rPr>
              <a:t>0.5</a:t>
            </a:r>
            <a:r>
              <a:rPr lang="he-IL" b="1" dirty="0" smtClean="0">
                <a:solidFill>
                  <a:srgbClr val="FFFF00"/>
                </a:solidFill>
                <a:latin typeface="David"/>
                <a:ea typeface="David"/>
                <a:cs typeface="David"/>
                <a:sym typeface="David"/>
              </a:rPr>
              <a:t>   </a:t>
            </a:r>
            <a:r>
              <a:rPr lang="he-IL" sz="1600" b="1" dirty="0" smtClean="0">
                <a:solidFill>
                  <a:srgbClr val="FFFF00"/>
                </a:solidFill>
                <a:latin typeface="David"/>
                <a:ea typeface="David"/>
                <a:cs typeface="David"/>
                <a:sym typeface="David"/>
              </a:rPr>
              <a:t>1     1        1       0.5     1     1</a:t>
            </a:r>
            <a:endParaRPr sz="1600" b="1" dirty="0">
              <a:solidFill>
                <a:srgbClr val="FFFF00"/>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52" name="Google Shape;852;p9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53" name="Google Shape;853;p93"/>
          <p:cNvPicPr preferRelativeResize="0"/>
          <p:nvPr/>
        </p:nvPicPr>
        <p:blipFill>
          <a:blip r:embed="rId4">
            <a:alphaModFix/>
          </a:blip>
          <a:stretch>
            <a:fillRect/>
          </a:stretch>
        </p:blipFill>
        <p:spPr>
          <a:xfrm>
            <a:off x="1104900" y="3605139"/>
            <a:ext cx="3467100" cy="571500"/>
          </a:xfrm>
          <a:prstGeom prst="rect">
            <a:avLst/>
          </a:prstGeom>
          <a:noFill/>
          <a:ln>
            <a:noFill/>
          </a:ln>
        </p:spPr>
      </p:pic>
      <p:pic>
        <p:nvPicPr>
          <p:cNvPr id="854" name="Google Shape;854;p93"/>
          <p:cNvPicPr preferRelativeResize="0"/>
          <p:nvPr/>
        </p:nvPicPr>
        <p:blipFill>
          <a:blip r:embed="rId5">
            <a:alphaModFix/>
          </a:blip>
          <a:stretch>
            <a:fillRect/>
          </a:stretch>
        </p:blipFill>
        <p:spPr>
          <a:xfrm>
            <a:off x="7117400" y="0"/>
            <a:ext cx="2026600" cy="895300"/>
          </a:xfrm>
          <a:prstGeom prst="rect">
            <a:avLst/>
          </a:prstGeom>
          <a:noFill/>
          <a:ln>
            <a:noFill/>
          </a:ln>
        </p:spPr>
      </p:pic>
      <p:pic>
        <p:nvPicPr>
          <p:cNvPr id="7" name="סולם דו מז'ור.mid">
            <a:hlinkClick r:id="" action="ppaction://media"/>
          </p:cNvPr>
          <p:cNvPicPr>
            <a:picLocks noRot="1" noChangeAspect="1"/>
          </p:cNvPicPr>
          <p:nvPr>
            <a:audioFile r:link="rId1"/>
          </p:nvPr>
        </p:nvPicPr>
        <p:blipFill>
          <a:blip r:embed="rId6"/>
          <a:stretch>
            <a:fillRect/>
          </a:stretch>
        </p:blipFill>
        <p:spPr>
          <a:xfrm>
            <a:off x="750711" y="37401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4"/>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mj-lt"/>
                <a:ea typeface="Times New Roman"/>
                <a:cs typeface="Times New Roman"/>
                <a:sym typeface="Times New Roman"/>
              </a:rPr>
              <a:t>סולם מינור- טבעי</a:t>
            </a:r>
            <a:endParaRPr sz="2400" b="1" dirty="0">
              <a:solidFill>
                <a:srgbClr val="FFFF00"/>
              </a:solidFill>
              <a:latin typeface="+mj-lt"/>
              <a:ea typeface="Times New Roman"/>
              <a:cs typeface="Times New Roman"/>
              <a:sym typeface="Times New Roman"/>
            </a:endParaRPr>
          </a:p>
        </p:txBody>
      </p:sp>
      <p:sp>
        <p:nvSpPr>
          <p:cNvPr id="860" name="Google Shape;860;p94"/>
          <p:cNvSpPr txBox="1">
            <a:spLocks noGrp="1"/>
          </p:cNvSpPr>
          <p:nvPr>
            <p:ph type="subTitle" idx="1"/>
          </p:nvPr>
        </p:nvSpPr>
        <p:spPr>
          <a:xfrm>
            <a:off x="558150" y="1140025"/>
            <a:ext cx="7921200" cy="3776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b="1">
                <a:solidFill>
                  <a:srgbClr val="FFFF00"/>
                </a:solidFill>
                <a:latin typeface="Arial"/>
                <a:ea typeface="Arial"/>
                <a:cs typeface="Arial"/>
                <a:sym typeface="Arial"/>
              </a:rPr>
              <a:t>סולם מינור טבעי</a:t>
            </a:r>
            <a:r>
              <a:rPr lang="x-none" sz="1400">
                <a:solidFill>
                  <a:srgbClr val="FFFF00"/>
                </a:solidFill>
                <a:latin typeface="Times New Roman"/>
                <a:ea typeface="Times New Roman"/>
                <a:cs typeface="Times New Roman"/>
                <a:sym typeface="Times New Roman"/>
              </a:rPr>
              <a:t>-</a:t>
            </a:r>
            <a:r>
              <a:rPr lang="x-none" sz="140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באנגלית </a:t>
            </a:r>
            <a:r>
              <a:rPr lang="x-none" sz="1400">
                <a:solidFill>
                  <a:srgbClr val="FFFFFF"/>
                </a:solidFill>
                <a:latin typeface="Times New Roman"/>
                <a:ea typeface="Times New Roman"/>
                <a:cs typeface="Times New Roman"/>
                <a:sym typeface="Times New Roman"/>
              </a:rPr>
              <a:t>Minor  בגרמנית moll </a:t>
            </a:r>
            <a:r>
              <a:rPr lang="he-IL" sz="1400" dirty="0" smtClean="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הנו </a:t>
            </a:r>
            <a:r>
              <a:rPr lang="x-none" sz="1400">
                <a:solidFill>
                  <a:srgbClr val="FFFFFF"/>
                </a:solidFill>
                <a:latin typeface="Times New Roman"/>
                <a:ea typeface="Times New Roman"/>
                <a:cs typeface="Times New Roman"/>
                <a:sym typeface="Times New Roman"/>
              </a:rPr>
              <a:t>סולם עתיק שמקורו ביוון סולם זה כונה בעבר בשם מודוס איאולי. מינור </a:t>
            </a:r>
            <a:r>
              <a:rPr lang="x-none" sz="1400" smtClean="0">
                <a:solidFill>
                  <a:srgbClr val="FFFFFF"/>
                </a:solidFill>
                <a:latin typeface="Times New Roman"/>
                <a:ea typeface="Times New Roman"/>
                <a:cs typeface="Times New Roman"/>
                <a:sym typeface="Times New Roman"/>
              </a:rPr>
              <a:t>קטן ביוונית </a:t>
            </a:r>
            <a:r>
              <a:rPr lang="x-none" sz="1400">
                <a:solidFill>
                  <a:srgbClr val="FFFFFF"/>
                </a:solidFill>
                <a:latin typeface="Times New Roman"/>
                <a:ea typeface="Times New Roman"/>
                <a:cs typeface="Times New Roman"/>
                <a:sym typeface="Times New Roman"/>
              </a:rPr>
              <a:t>הוא אחד מהסולמות הדיאטונים אשר מקורם במוזיקה המערבית. הוא בנוי משמונה צלילים הכוללים את המרווחים הבאים: סקונדה גדולה, טרצה קטנה, קוורטה זכה, קווינטה זכה, סקסטה קטנה, ספטימה קטנה, ואוקטבה זכה. המאפיין העיקרי של הסולם המינורי לעומת המז'ורי הוא הטרצה הקטנה בין הדרגה הראשונה לשלישית.תכונות אופייניות לסולם המינורי:</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טרצה קטנה בין דרגה ראשונה ושלישית</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סקסטה קטנה בין דרגה ראשונה ושישית</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ספטימה קטנה בין דרגה ראשונה לשביעית</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לא קיים צליל מוביל.</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נגזר מתוך הדרגה השישית בסולם המז'ורי (למשל  לה מינור נגזר מדו </a:t>
            </a:r>
            <a:r>
              <a:rPr lang="x-none" sz="1400" smtClean="0">
                <a:solidFill>
                  <a:srgbClr val="FFFFFF"/>
                </a:solidFill>
                <a:latin typeface="Times New Roman"/>
                <a:ea typeface="Times New Roman"/>
                <a:cs typeface="Times New Roman"/>
                <a:sym typeface="Times New Roman"/>
              </a:rPr>
              <a:t>מז'ור.</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סולם זה בנוי לפי סדר מרווחי טונים  קבוע, להלן התבנית:</a:t>
            </a:r>
            <a:r>
              <a:rPr lang="x-none" sz="1400" b="1">
                <a:solidFill>
                  <a:srgbClr val="FFFFFF"/>
                </a:solidFill>
                <a:latin typeface="Times New Roman"/>
                <a:ea typeface="Times New Roman"/>
                <a:cs typeface="Times New Roman"/>
                <a:sym typeface="Times New Roman"/>
              </a:rPr>
              <a:t>   </a:t>
            </a:r>
            <a:endParaRPr sz="14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FF"/>
                </a:solidFill>
                <a:latin typeface="David"/>
                <a:ea typeface="David"/>
                <a:cs typeface="David"/>
                <a:sym typeface="David"/>
              </a:rPr>
              <a:t>                         </a:t>
            </a:r>
            <a:endParaRPr sz="1400"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sz="1400">
                <a:solidFill>
                  <a:srgbClr val="0000FF"/>
                </a:solidFill>
                <a:latin typeface="Arial"/>
                <a:ea typeface="Arial"/>
                <a:cs typeface="Arial"/>
                <a:sym typeface="Arial"/>
              </a:rPr>
              <a:t>   </a:t>
            </a:r>
            <a:r>
              <a:rPr lang="x-none" sz="1400">
                <a:solidFill>
                  <a:srgbClr val="FFFFFF"/>
                </a:solidFill>
                <a:latin typeface="Arial"/>
                <a:ea typeface="Arial"/>
                <a:cs typeface="Arial"/>
                <a:sym typeface="Arial"/>
              </a:rPr>
              <a:t>                                                    </a:t>
            </a:r>
            <a:endParaRPr sz="1400" dirty="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r>
              <a:rPr lang="x-none" sz="1400">
                <a:solidFill>
                  <a:srgbClr val="FFFFFF"/>
                </a:solidFill>
                <a:latin typeface="Times New Roman"/>
                <a:ea typeface="Times New Roman"/>
                <a:cs typeface="Times New Roman"/>
                <a:sym typeface="Times New Roman"/>
              </a:rPr>
              <a:t>תבנית מינור </a:t>
            </a:r>
            <a:r>
              <a:rPr lang="x-none" sz="1400" smtClean="0">
                <a:solidFill>
                  <a:srgbClr val="FFFFFF"/>
                </a:solidFill>
                <a:latin typeface="Times New Roman"/>
                <a:ea typeface="Times New Roman"/>
                <a:cs typeface="Times New Roman"/>
                <a:sym typeface="Times New Roman"/>
              </a:rPr>
              <a:t>טבעי</a:t>
            </a:r>
            <a:r>
              <a:rPr lang="he-IL" sz="1400" dirty="0" smtClean="0">
                <a:solidFill>
                  <a:srgbClr val="FFFFFF"/>
                </a:solidFill>
                <a:latin typeface="Times New Roman"/>
                <a:ea typeface="Times New Roman"/>
                <a:cs typeface="Times New Roman"/>
                <a:sym typeface="Times New Roman"/>
              </a:rPr>
              <a:t>        </a:t>
            </a:r>
            <a:r>
              <a:rPr lang="he-IL" sz="1400" b="1" dirty="0" smtClean="0">
                <a:solidFill>
                  <a:srgbClr val="FFFF00"/>
                </a:solidFill>
                <a:latin typeface="Times New Roman"/>
                <a:ea typeface="Times New Roman"/>
                <a:cs typeface="Times New Roman"/>
                <a:sym typeface="Times New Roman"/>
              </a:rPr>
              <a:t>1     1      0.5    1        1      0.5   1</a:t>
            </a:r>
            <a:endParaRPr sz="1100" b="1" dirty="0">
              <a:solidFill>
                <a:srgbClr val="FFFF00"/>
              </a:solidFill>
              <a:highlight>
                <a:srgbClr val="00FFFF"/>
              </a:highlight>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61" name="Google Shape;861;p9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62" name="Google Shape;862;p94"/>
          <p:cNvPicPr preferRelativeResize="0"/>
          <p:nvPr/>
        </p:nvPicPr>
        <p:blipFill>
          <a:blip r:embed="rId4">
            <a:alphaModFix/>
          </a:blip>
          <a:stretch>
            <a:fillRect/>
          </a:stretch>
        </p:blipFill>
        <p:spPr>
          <a:xfrm>
            <a:off x="1292300" y="3779503"/>
            <a:ext cx="3448050" cy="638175"/>
          </a:xfrm>
          <a:prstGeom prst="rect">
            <a:avLst/>
          </a:prstGeom>
          <a:noFill/>
          <a:ln>
            <a:noFill/>
          </a:ln>
        </p:spPr>
      </p:pic>
      <p:pic>
        <p:nvPicPr>
          <p:cNvPr id="863" name="Google Shape;863;p94"/>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7" name="סולם לה מינור טבעי.mid">
            <a:hlinkClick r:id="" action="ppaction://media"/>
          </p:cNvPr>
          <p:cNvPicPr>
            <a:picLocks noRot="1" noChangeAspect="1"/>
          </p:cNvPicPr>
          <p:nvPr>
            <a:audioFile r:link="rId1"/>
          </p:nvPr>
        </p:nvPicPr>
        <p:blipFill>
          <a:blip r:embed="rId6"/>
          <a:stretch>
            <a:fillRect/>
          </a:stretch>
        </p:blipFill>
        <p:spPr>
          <a:xfrm>
            <a:off x="931333" y="3932061"/>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5"/>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מינור- הרמוני</a:t>
            </a:r>
            <a:endParaRPr sz="2400" b="1" dirty="0">
              <a:solidFill>
                <a:srgbClr val="FFFF00"/>
              </a:solidFill>
              <a:latin typeface="Times New Roman"/>
              <a:ea typeface="Times New Roman"/>
              <a:cs typeface="Times New Roman"/>
              <a:sym typeface="Times New Roman"/>
            </a:endParaRPr>
          </a:p>
        </p:txBody>
      </p:sp>
      <p:sp>
        <p:nvSpPr>
          <p:cNvPr id="869" name="Google Shape;869;p95"/>
          <p:cNvSpPr txBox="1">
            <a:spLocks noGrp="1"/>
          </p:cNvSpPr>
          <p:nvPr>
            <p:ph type="subTitle" idx="1"/>
          </p:nvPr>
        </p:nvSpPr>
        <p:spPr>
          <a:xfrm>
            <a:off x="558150" y="1140025"/>
            <a:ext cx="7921200" cy="3776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b="1">
                <a:solidFill>
                  <a:srgbClr val="FFFF00"/>
                </a:solidFill>
                <a:latin typeface="Arial"/>
                <a:ea typeface="Arial"/>
                <a:cs typeface="Arial"/>
                <a:sym typeface="Arial"/>
              </a:rPr>
              <a:t>סולם מינורי  הרמוני</a:t>
            </a:r>
            <a:r>
              <a:rPr lang="x-none" sz="1400">
                <a:solidFill>
                  <a:srgbClr val="FFFFFF"/>
                </a:solidFill>
                <a:latin typeface="Times New Roman"/>
                <a:ea typeface="Times New Roman"/>
                <a:cs typeface="Times New Roman"/>
                <a:sym typeface="Times New Roman"/>
              </a:rPr>
              <a:t>- מרווח של טרצה קטנה מצליל הטוניקה , מקביל לסולם המז'ורי הטון השביעי מוגבה בחצי טון.</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סולם זה משמש בכתיבה הרמונית מינורית . </a:t>
            </a: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בירידה הסולם זהה. מכיל 3 חצאי טונים, הגבהה של דרגה שביעית בחצי טון, בנוי במתכונת:  </a:t>
            </a: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200">
                <a:solidFill>
                  <a:srgbClr val="FFFF00"/>
                </a:solidFill>
                <a:latin typeface="Times New Roman"/>
                <a:ea typeface="Times New Roman"/>
                <a:cs typeface="Times New Roman"/>
                <a:sym typeface="Times New Roman"/>
              </a:rPr>
              <a:t>                       </a:t>
            </a:r>
            <a:r>
              <a:rPr lang="x-none" sz="1400" smtClean="0">
                <a:solidFill>
                  <a:srgbClr val="FFFF00"/>
                </a:solidFill>
                <a:latin typeface="Times New Roman"/>
                <a:ea typeface="Times New Roman"/>
                <a:cs typeface="Times New Roman"/>
                <a:sym typeface="Times New Roman"/>
              </a:rPr>
              <a:t>תבנית </a:t>
            </a:r>
            <a:r>
              <a:rPr lang="x-none" sz="1400">
                <a:solidFill>
                  <a:srgbClr val="FFFF00"/>
                </a:solidFill>
                <a:latin typeface="Times New Roman"/>
                <a:ea typeface="Times New Roman"/>
                <a:cs typeface="Times New Roman"/>
                <a:sym typeface="Times New Roman"/>
              </a:rPr>
              <a:t>מינור </a:t>
            </a:r>
            <a:r>
              <a:rPr lang="x-none" sz="1400" smtClean="0">
                <a:solidFill>
                  <a:srgbClr val="FFFF00"/>
                </a:solidFill>
                <a:latin typeface="Times New Roman"/>
                <a:ea typeface="Times New Roman"/>
                <a:cs typeface="Times New Roman"/>
                <a:sym typeface="Times New Roman"/>
              </a:rPr>
              <a:t>הרמוני</a:t>
            </a:r>
            <a:r>
              <a:rPr lang="he-IL" sz="1400" dirty="0" smtClean="0">
                <a:solidFill>
                  <a:srgbClr val="FFFF00"/>
                </a:solidFill>
                <a:latin typeface="Times New Roman"/>
                <a:ea typeface="Times New Roman"/>
                <a:cs typeface="Times New Roman"/>
                <a:sym typeface="Times New Roman"/>
              </a:rPr>
              <a:t>:        </a:t>
            </a:r>
            <a:r>
              <a:rPr lang="he-IL" sz="1400" b="1" dirty="0" smtClean="0">
                <a:solidFill>
                  <a:srgbClr val="FFFF00"/>
                </a:solidFill>
                <a:latin typeface="Times New Roman"/>
                <a:ea typeface="Times New Roman"/>
                <a:cs typeface="Times New Roman"/>
                <a:sym typeface="Times New Roman"/>
              </a:rPr>
              <a:t>0.5    1.5  0.5     1         1     0.5   1</a:t>
            </a:r>
            <a:endParaRPr sz="1400" b="1" dirty="0">
              <a:solidFill>
                <a:srgbClr val="FFFF00"/>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70" name="Google Shape;870;p9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71" name="Google Shape;871;p95"/>
          <p:cNvPicPr preferRelativeResize="0"/>
          <p:nvPr/>
        </p:nvPicPr>
        <p:blipFill>
          <a:blip r:embed="rId4">
            <a:alphaModFix/>
          </a:blip>
          <a:stretch>
            <a:fillRect/>
          </a:stretch>
        </p:blipFill>
        <p:spPr>
          <a:xfrm>
            <a:off x="7133625" y="0"/>
            <a:ext cx="2010375" cy="895300"/>
          </a:xfrm>
          <a:prstGeom prst="rect">
            <a:avLst/>
          </a:prstGeom>
          <a:noFill/>
          <a:ln>
            <a:noFill/>
          </a:ln>
        </p:spPr>
      </p:pic>
      <p:pic>
        <p:nvPicPr>
          <p:cNvPr id="872" name="Google Shape;872;p95"/>
          <p:cNvPicPr preferRelativeResize="0"/>
          <p:nvPr/>
        </p:nvPicPr>
        <p:blipFill>
          <a:blip r:embed="rId5">
            <a:alphaModFix/>
          </a:blip>
          <a:stretch>
            <a:fillRect/>
          </a:stretch>
        </p:blipFill>
        <p:spPr>
          <a:xfrm>
            <a:off x="2833688" y="2486025"/>
            <a:ext cx="3476625" cy="628650"/>
          </a:xfrm>
          <a:prstGeom prst="rect">
            <a:avLst/>
          </a:prstGeom>
          <a:noFill/>
          <a:ln>
            <a:noFill/>
          </a:ln>
        </p:spPr>
      </p:pic>
      <p:pic>
        <p:nvPicPr>
          <p:cNvPr id="7" name="סולם לה מינור הרמוני.mid">
            <a:hlinkClick r:id="" action="ppaction://media"/>
          </p:cNvPr>
          <p:cNvPicPr>
            <a:picLocks noRot="1" noChangeAspect="1"/>
          </p:cNvPicPr>
          <p:nvPr>
            <a:audioFile r:link="rId1"/>
          </p:nvPr>
        </p:nvPicPr>
        <p:blipFill>
          <a:blip r:embed="rId6"/>
          <a:stretch>
            <a:fillRect/>
          </a:stretch>
        </p:blipFill>
        <p:spPr>
          <a:xfrm>
            <a:off x="2365022" y="267899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6"/>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מינור- מלודי</a:t>
            </a:r>
            <a:endParaRPr sz="2400" b="1" dirty="0">
              <a:solidFill>
                <a:srgbClr val="FFFF00"/>
              </a:solidFill>
              <a:latin typeface="Times New Roman"/>
              <a:ea typeface="Times New Roman"/>
              <a:cs typeface="Times New Roman"/>
              <a:sym typeface="Times New Roman"/>
            </a:endParaRPr>
          </a:p>
        </p:txBody>
      </p:sp>
      <p:sp>
        <p:nvSpPr>
          <p:cNvPr id="878" name="Google Shape;878;p96"/>
          <p:cNvSpPr txBox="1">
            <a:spLocks noGrp="1"/>
          </p:cNvSpPr>
          <p:nvPr>
            <p:ph type="subTitle" idx="1"/>
          </p:nvPr>
        </p:nvSpPr>
        <p:spPr>
          <a:xfrm>
            <a:off x="558150" y="1140025"/>
            <a:ext cx="7921200" cy="3776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b="1">
                <a:solidFill>
                  <a:srgbClr val="FFFF00"/>
                </a:solidFill>
                <a:latin typeface="Arial" pitchFamily="34" charset="0"/>
                <a:ea typeface="Arial"/>
                <a:cs typeface="Arial" pitchFamily="34" charset="0"/>
                <a:sym typeface="Arial"/>
              </a:rPr>
              <a:t>סולם מינורי מלודי</a:t>
            </a:r>
            <a:r>
              <a:rPr lang="x-none" sz="1400">
                <a:solidFill>
                  <a:srgbClr val="FFFFFF"/>
                </a:solidFill>
                <a:latin typeface="Arial" pitchFamily="34" charset="0"/>
                <a:ea typeface="Times New Roman"/>
                <a:cs typeface="Arial" pitchFamily="34" charset="0"/>
                <a:sym typeface="Times New Roman"/>
              </a:rPr>
              <a:t>- מרווח של טרצה קטנה מצליל הטוניקה. מקביל לסולם המזורי. </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00"/>
                </a:solidFill>
                <a:latin typeface="Arial" pitchFamily="34" charset="0"/>
                <a:ea typeface="Times New Roman"/>
                <a:cs typeface="Arial" pitchFamily="34" charset="0"/>
                <a:sym typeface="Times New Roman"/>
              </a:rPr>
              <a:t>הטון השישי והשביעי מוגבהים בחצי טון .</a:t>
            </a:r>
            <a:endParaRPr sz="14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	בירידה סולם זה חוזר להיות מינור טבעי. מכיל </a:t>
            </a:r>
            <a:r>
              <a:rPr lang="x-none" sz="1400" smtClean="0">
                <a:solidFill>
                  <a:srgbClr val="FFFFFF"/>
                </a:solidFill>
                <a:latin typeface="Arial" pitchFamily="34" charset="0"/>
                <a:ea typeface="Times New Roman"/>
                <a:cs typeface="Arial" pitchFamily="34" charset="0"/>
                <a:sym typeface="Times New Roman"/>
              </a:rPr>
              <a:t>2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חצאי </a:t>
            </a:r>
            <a:r>
              <a:rPr lang="x-none" sz="1400">
                <a:solidFill>
                  <a:srgbClr val="FFFFFF"/>
                </a:solidFill>
                <a:latin typeface="Arial" pitchFamily="34" charset="0"/>
                <a:ea typeface="Times New Roman"/>
                <a:cs typeface="Arial" pitchFamily="34" charset="0"/>
                <a:sym typeface="Times New Roman"/>
              </a:rPr>
              <a:t>טונים, בנוי במתכונת עולה ויורדת:</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המתכונת העולה:  טון, חצי טון, טון, </a:t>
            </a:r>
            <a:r>
              <a:rPr lang="x-none" sz="1400" smtClean="0">
                <a:solidFill>
                  <a:srgbClr val="FFFFFF"/>
                </a:solidFill>
                <a:latin typeface="Arial" pitchFamily="34" charset="0"/>
                <a:ea typeface="Times New Roman"/>
                <a:cs typeface="Arial" pitchFamily="34" charset="0"/>
                <a:sym typeface="Times New Roman"/>
              </a:rPr>
              <a:t>טון, </a:t>
            </a:r>
            <a:r>
              <a:rPr lang="x-none" sz="1400">
                <a:solidFill>
                  <a:srgbClr val="FFFFFF"/>
                </a:solidFill>
                <a:latin typeface="Arial" pitchFamily="34" charset="0"/>
                <a:ea typeface="Times New Roman"/>
                <a:cs typeface="Arial" pitchFamily="34" charset="0"/>
                <a:sym typeface="Times New Roman"/>
              </a:rPr>
              <a:t>טון</a:t>
            </a:r>
            <a:r>
              <a:rPr lang="x-none" sz="1400" smtClean="0">
                <a:solidFill>
                  <a:srgbClr val="FFFFFF"/>
                </a:solidFill>
                <a:latin typeface="Arial" pitchFamily="34" charset="0"/>
                <a:ea typeface="Times New Roman"/>
                <a:cs typeface="Arial" pitchFamily="34" charset="0"/>
                <a:sym typeface="Times New Roman"/>
              </a:rPr>
              <a:t>,</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טון</a:t>
            </a:r>
            <a:r>
              <a:rPr lang="x-none" sz="1400">
                <a:solidFill>
                  <a:srgbClr val="FFFFFF"/>
                </a:solidFill>
                <a:latin typeface="Arial" pitchFamily="34" charset="0"/>
                <a:ea typeface="Times New Roman"/>
                <a:cs typeface="Arial" pitchFamily="34" charset="0"/>
                <a:sym typeface="Times New Roman"/>
              </a:rPr>
              <a:t>, חצי טון.</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ובמתכונת יורדת: טון, טון, חצי טון, טון, טון, חצי טון, טון.</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200">
                <a:solidFill>
                  <a:srgbClr val="FFFF00"/>
                </a:solidFill>
                <a:latin typeface="Times New Roman"/>
                <a:ea typeface="Times New Roman"/>
                <a:cs typeface="Times New Roman"/>
                <a:sym typeface="Times New Roman"/>
              </a:rPr>
              <a:t>                       </a:t>
            </a:r>
            <a:r>
              <a:rPr lang="he-IL" sz="1200" dirty="0" smtClean="0">
                <a:solidFill>
                  <a:srgbClr val="FFFF00"/>
                </a:solidFill>
                <a:latin typeface="Times New Roman"/>
                <a:ea typeface="Times New Roman"/>
                <a:cs typeface="Times New Roman"/>
                <a:sym typeface="Times New Roman"/>
              </a:rPr>
              <a:t>       </a:t>
            </a:r>
            <a:r>
              <a:rPr lang="x-none" sz="1200" smtClean="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תבנית מינור </a:t>
            </a:r>
            <a:r>
              <a:rPr lang="x-none" sz="1400" smtClean="0">
                <a:solidFill>
                  <a:srgbClr val="FFFF00"/>
                </a:solidFill>
                <a:latin typeface="Times New Roman"/>
                <a:ea typeface="Times New Roman"/>
                <a:cs typeface="Times New Roman"/>
                <a:sym typeface="Times New Roman"/>
              </a:rPr>
              <a:t>מלודי</a:t>
            </a:r>
            <a:r>
              <a:rPr lang="he-IL" sz="1400" dirty="0" smtClean="0">
                <a:solidFill>
                  <a:srgbClr val="FFFF00"/>
                </a:solidFill>
                <a:latin typeface="Times New Roman"/>
                <a:ea typeface="Times New Roman"/>
                <a:cs typeface="Times New Roman"/>
                <a:sym typeface="Times New Roman"/>
              </a:rPr>
              <a:t>          </a:t>
            </a:r>
            <a:r>
              <a:rPr lang="he-IL" sz="1200" b="1" dirty="0" smtClean="0">
                <a:solidFill>
                  <a:srgbClr val="FFFF00"/>
                </a:solidFill>
                <a:latin typeface="Times New Roman"/>
                <a:ea typeface="Times New Roman"/>
                <a:cs typeface="Times New Roman"/>
                <a:sym typeface="Times New Roman"/>
              </a:rPr>
              <a:t>0.5      1     1          1         1       0.5     </a:t>
            </a:r>
            <a:r>
              <a:rPr lang="he-IL" sz="1400" b="1" dirty="0" smtClean="0">
                <a:solidFill>
                  <a:srgbClr val="FFFF00"/>
                </a:solidFill>
                <a:latin typeface="Times New Roman"/>
                <a:ea typeface="Times New Roman"/>
                <a:cs typeface="Times New Roman"/>
                <a:sym typeface="Times New Roman"/>
              </a:rPr>
              <a:t>1</a:t>
            </a:r>
            <a:r>
              <a:rPr lang="he-IL" sz="1200" b="1" dirty="0" smtClean="0">
                <a:solidFill>
                  <a:srgbClr val="FFFF00"/>
                </a:solidFill>
                <a:latin typeface="Times New Roman"/>
                <a:ea typeface="Times New Roman"/>
                <a:cs typeface="Times New Roman"/>
                <a:sym typeface="Times New Roman"/>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79" name="Google Shape;879;p9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80" name="Google Shape;880;p96"/>
          <p:cNvPicPr preferRelativeResize="0"/>
          <p:nvPr/>
        </p:nvPicPr>
        <p:blipFill>
          <a:blip r:embed="rId4">
            <a:alphaModFix/>
          </a:blip>
          <a:stretch>
            <a:fillRect/>
          </a:stretch>
        </p:blipFill>
        <p:spPr>
          <a:xfrm>
            <a:off x="7133625" y="0"/>
            <a:ext cx="2010375" cy="895300"/>
          </a:xfrm>
          <a:prstGeom prst="rect">
            <a:avLst/>
          </a:prstGeom>
          <a:noFill/>
          <a:ln>
            <a:noFill/>
          </a:ln>
        </p:spPr>
      </p:pic>
      <p:pic>
        <p:nvPicPr>
          <p:cNvPr id="881" name="Google Shape;881;p96"/>
          <p:cNvPicPr preferRelativeResize="0"/>
          <p:nvPr/>
        </p:nvPicPr>
        <p:blipFill>
          <a:blip r:embed="rId5">
            <a:alphaModFix/>
          </a:blip>
          <a:stretch>
            <a:fillRect/>
          </a:stretch>
        </p:blipFill>
        <p:spPr>
          <a:xfrm>
            <a:off x="2824163" y="2924175"/>
            <a:ext cx="3495675" cy="666750"/>
          </a:xfrm>
          <a:prstGeom prst="rect">
            <a:avLst/>
          </a:prstGeom>
          <a:noFill/>
          <a:ln>
            <a:noFill/>
          </a:ln>
        </p:spPr>
      </p:pic>
      <p:pic>
        <p:nvPicPr>
          <p:cNvPr id="7" name="סולם לה מינור מלודי.mid">
            <a:hlinkClick r:id="" action="ppaction://media"/>
          </p:cNvPr>
          <p:cNvPicPr>
            <a:picLocks noRot="1" noChangeAspect="1"/>
          </p:cNvPicPr>
          <p:nvPr>
            <a:audioFile r:link="rId1"/>
          </p:nvPr>
        </p:nvPicPr>
        <p:blipFill>
          <a:blip r:embed="rId6"/>
          <a:stretch>
            <a:fillRect/>
          </a:stretch>
        </p:blipFill>
        <p:spPr>
          <a:xfrm>
            <a:off x="2376311" y="307410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7"/>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כרומטי</a:t>
            </a:r>
            <a:endParaRPr sz="2400" b="1" dirty="0">
              <a:solidFill>
                <a:srgbClr val="FFFF00"/>
              </a:solidFill>
              <a:latin typeface="Times New Roman"/>
              <a:ea typeface="Times New Roman"/>
              <a:cs typeface="Times New Roman"/>
              <a:sym typeface="Times New Roman"/>
            </a:endParaRPr>
          </a:p>
        </p:txBody>
      </p:sp>
      <p:sp>
        <p:nvSpPr>
          <p:cNvPr id="887" name="Google Shape;887;p97"/>
          <p:cNvSpPr txBox="1">
            <a:spLocks noGrp="1"/>
          </p:cNvSpPr>
          <p:nvPr>
            <p:ph type="subTitle" idx="1"/>
          </p:nvPr>
        </p:nvSpPr>
        <p:spPr>
          <a:xfrm>
            <a:off x="558150" y="1140025"/>
            <a:ext cx="7921200" cy="3776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a:solidFill>
                  <a:srgbClr val="FFFF00"/>
                </a:solidFill>
                <a:latin typeface="Arial" pitchFamily="34" charset="0"/>
                <a:ea typeface="Arial"/>
                <a:cs typeface="Arial" pitchFamily="34" charset="0"/>
                <a:sym typeface="Arial"/>
              </a:rPr>
              <a:t>סולם כרומטי</a:t>
            </a:r>
            <a:r>
              <a:rPr lang="x-none" sz="1400">
                <a:solidFill>
                  <a:srgbClr val="FFFFFF"/>
                </a:solidFill>
                <a:latin typeface="Arial" pitchFamily="34" charset="0"/>
                <a:ea typeface="Times New Roman"/>
                <a:cs typeface="Arial" pitchFamily="34" charset="0"/>
                <a:sym typeface="Times New Roman"/>
              </a:rPr>
              <a:t>- </a:t>
            </a:r>
            <a:r>
              <a:rPr lang="x-none" sz="1400" u="sng">
                <a:solidFill>
                  <a:srgbClr val="FFFFFF"/>
                </a:solidFill>
                <a:latin typeface="Arial" pitchFamily="34" charset="0"/>
                <a:ea typeface="Times New Roman"/>
                <a:cs typeface="Arial" pitchFamily="34" charset="0"/>
                <a:sym typeface="Times New Roman"/>
                <a:hlinkClick r:id="rId4"/>
              </a:rPr>
              <a:t>סולם</a:t>
            </a:r>
            <a:r>
              <a:rPr lang="x-none" sz="1400">
                <a:solidFill>
                  <a:srgbClr val="FFFFFF"/>
                </a:solidFill>
                <a:uFill>
                  <a:noFill/>
                </a:uFill>
                <a:latin typeface="Arial" pitchFamily="34" charset="0"/>
                <a:ea typeface="Times New Roman"/>
                <a:cs typeface="Arial" pitchFamily="34" charset="0"/>
                <a:sym typeface="Times New Roman"/>
                <a:hlinkClick r:id="rId5"/>
              </a:rPr>
              <a:t> </a:t>
            </a:r>
            <a:r>
              <a:rPr lang="x-none" sz="1400" u="sng">
                <a:solidFill>
                  <a:srgbClr val="FFFFFF"/>
                </a:solidFill>
                <a:latin typeface="Arial" pitchFamily="34" charset="0"/>
                <a:ea typeface="Times New Roman"/>
                <a:cs typeface="Arial" pitchFamily="34" charset="0"/>
                <a:sym typeface="Times New Roman"/>
                <a:hlinkClick r:id="rId5"/>
              </a:rPr>
              <a:t>מוזיקלי</a:t>
            </a:r>
            <a:r>
              <a:rPr lang="x-none" sz="1400">
                <a:solidFill>
                  <a:srgbClr val="FFFFFF"/>
                </a:solidFill>
                <a:latin typeface="Arial" pitchFamily="34" charset="0"/>
                <a:ea typeface="Times New Roman"/>
                <a:cs typeface="Arial" pitchFamily="34" charset="0"/>
                <a:sym typeface="Times New Roman"/>
              </a:rPr>
              <a:t> המכיל</a:t>
            </a:r>
            <a:r>
              <a:rPr lang="x-none" sz="1400">
                <a:solidFill>
                  <a:srgbClr val="FFFFFF"/>
                </a:solidFill>
                <a:uFill>
                  <a:noFill/>
                </a:uFill>
                <a:latin typeface="Arial" pitchFamily="34" charset="0"/>
                <a:ea typeface="Times New Roman"/>
                <a:cs typeface="Arial" pitchFamily="34" charset="0"/>
                <a:sym typeface="Times New Roman"/>
                <a:hlinkClick r:id="rId6"/>
              </a:rPr>
              <a:t> </a:t>
            </a:r>
            <a:r>
              <a:rPr lang="x-none" sz="1400" u="sng">
                <a:solidFill>
                  <a:srgbClr val="FFFFFF"/>
                </a:solidFill>
                <a:latin typeface="Arial" pitchFamily="34" charset="0"/>
                <a:ea typeface="Times New Roman"/>
                <a:cs typeface="Arial" pitchFamily="34" charset="0"/>
                <a:sym typeface="Times New Roman"/>
                <a:hlinkClick r:id="rId6"/>
              </a:rPr>
              <a:t>מרווח</a:t>
            </a:r>
            <a:r>
              <a:rPr lang="x-none" sz="1400">
                <a:solidFill>
                  <a:srgbClr val="FFFFFF"/>
                </a:solidFill>
                <a:latin typeface="Arial" pitchFamily="34" charset="0"/>
                <a:ea typeface="Times New Roman"/>
                <a:cs typeface="Arial" pitchFamily="34" charset="0"/>
                <a:sym typeface="Times New Roman"/>
              </a:rPr>
              <a:t> בין כל צליל לצליל של חצי</a:t>
            </a:r>
            <a:r>
              <a:rPr lang="x-none" sz="1400">
                <a:solidFill>
                  <a:srgbClr val="FFFFFF"/>
                </a:solidFill>
                <a:uFill>
                  <a:noFill/>
                </a:uFill>
                <a:latin typeface="Arial" pitchFamily="34" charset="0"/>
                <a:ea typeface="Times New Roman"/>
                <a:cs typeface="Arial" pitchFamily="34" charset="0"/>
                <a:sym typeface="Times New Roman"/>
                <a:hlinkClick r:id="rId7"/>
              </a:rPr>
              <a:t> טון</a:t>
            </a:r>
            <a:r>
              <a:rPr lang="x-none" sz="1400">
                <a:solidFill>
                  <a:srgbClr val="FFFFFF"/>
                </a:solidFill>
                <a:latin typeface="Arial" pitchFamily="34" charset="0"/>
                <a:ea typeface="Times New Roman"/>
                <a:cs typeface="Arial" pitchFamily="34" charset="0"/>
                <a:sym typeface="Times New Roman"/>
              </a:rPr>
              <a:t>, כלומר: סולם המשתמש בכל </a:t>
            </a:r>
            <a:r>
              <a:rPr lang="he-IL" sz="1400" dirty="0" smtClean="0">
                <a:solidFill>
                  <a:srgbClr val="FFFFFF"/>
                </a:solidFill>
                <a:latin typeface="Arial" pitchFamily="34" charset="0"/>
                <a:ea typeface="Times New Roman"/>
                <a:cs typeface="Arial" pitchFamily="34" charset="0"/>
                <a:sym typeface="Times New Roman"/>
              </a:rPr>
              <a:t>12 </a:t>
            </a:r>
            <a:r>
              <a:rPr lang="x-none" sz="1400" smtClean="0">
                <a:solidFill>
                  <a:srgbClr val="FFFFFF"/>
                </a:solidFill>
                <a:latin typeface="Arial" pitchFamily="34" charset="0"/>
                <a:ea typeface="Times New Roman"/>
                <a:cs typeface="Arial" pitchFamily="34" charset="0"/>
                <a:sym typeface="Times New Roman"/>
              </a:rPr>
              <a:t>הצלילים </a:t>
            </a:r>
            <a:r>
              <a:rPr lang="x-none" sz="1400">
                <a:solidFill>
                  <a:srgbClr val="FFFFFF"/>
                </a:solidFill>
                <a:latin typeface="Arial" pitchFamily="34" charset="0"/>
                <a:ea typeface="Times New Roman"/>
                <a:cs typeface="Arial" pitchFamily="34" charset="0"/>
                <a:sym typeface="Times New Roman"/>
              </a:rPr>
              <a:t>הקיימים בטווח של </a:t>
            </a:r>
            <a:r>
              <a:rPr lang="x-none" sz="1400" smtClean="0">
                <a:solidFill>
                  <a:srgbClr val="FFFFFF"/>
                </a:solidFill>
                <a:latin typeface="Arial" pitchFamily="34" charset="0"/>
                <a:ea typeface="Times New Roman"/>
                <a:cs typeface="Arial" pitchFamily="34" charset="0"/>
                <a:sym typeface="Times New Roman"/>
              </a:rPr>
              <a:t>אוקטבה</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במוזיקה המערבית.</a:t>
            </a:r>
            <a:r>
              <a:rPr lang="he-IL" sz="1400" dirty="0" smtClean="0">
                <a:solidFill>
                  <a:srgbClr val="FFFFFF"/>
                </a:solidFill>
                <a:latin typeface="Arial" pitchFamily="34" charset="0"/>
                <a:ea typeface="Times New Roman"/>
                <a:cs typeface="Arial" pitchFamily="34" charset="0"/>
                <a:sym typeface="Times New Roman"/>
              </a:rPr>
              <a:t>בס</a:t>
            </a:r>
            <a:r>
              <a:rPr lang="x-none" sz="1400" smtClean="0">
                <a:solidFill>
                  <a:srgbClr val="FFFFFF"/>
                </a:solidFill>
                <a:latin typeface="Arial" pitchFamily="34" charset="0"/>
                <a:ea typeface="Times New Roman"/>
                <a:cs typeface="Arial" pitchFamily="34" charset="0"/>
                <a:sym typeface="Times New Roman"/>
              </a:rPr>
              <a:t>ולם </a:t>
            </a:r>
            <a:r>
              <a:rPr lang="x-none" sz="1400">
                <a:solidFill>
                  <a:srgbClr val="FFFFFF"/>
                </a:solidFill>
                <a:latin typeface="Arial" pitchFamily="34" charset="0"/>
                <a:ea typeface="Times New Roman"/>
                <a:cs typeface="Arial" pitchFamily="34" charset="0"/>
                <a:sym typeface="Times New Roman"/>
              </a:rPr>
              <a:t>הכרומטי אין שימוש רב כיוון שלסולם זה אין כל תכונה טונאלית מלודית או הרמונית מיוחדת. סולם זה כולל את כל התווים האפשריים ולכן לא ניתן להגדיר בו דרגות או כל דבר הקשור בהן. המוזיקה היחידה בה יש שימוש בסולם הדומה לסולם כרומטי היא מוזיקת ה-ג'אז, אך גם בה נדיר למצוא סולמות כרומטיים טהורים וכך נותר הסולם הכרומטי בגדר נקודת התייחסות קיצונית ולא כסולם מוזיקלי על כל המשתמע מכך. לעומת זאת אכן קיימת מלודיה כרומטית אשר באה לידי ביטוי בשירה או בנגינה מעבר בין צלילים אשר המרווח בינם הנו של חצי טון, אך שיטה זו אינה נפרדת והיא מולחנת תחת </a:t>
            </a:r>
            <a:r>
              <a:rPr lang="he-IL" sz="1400" dirty="0" smtClean="0">
                <a:solidFill>
                  <a:srgbClr val="FFFFFF"/>
                </a:solidFill>
                <a:latin typeface="Arial" pitchFamily="34" charset="0"/>
                <a:ea typeface="Times New Roman"/>
                <a:cs typeface="Arial" pitchFamily="34" charset="0"/>
                <a:sym typeface="Times New Roman"/>
              </a:rPr>
              <a:t>כל </a:t>
            </a:r>
            <a:r>
              <a:rPr lang="x-none" sz="1400" smtClean="0">
                <a:solidFill>
                  <a:srgbClr val="FFFFFF"/>
                </a:solidFill>
                <a:latin typeface="Arial" pitchFamily="34" charset="0"/>
                <a:ea typeface="Times New Roman"/>
                <a:cs typeface="Arial" pitchFamily="34" charset="0"/>
                <a:sym typeface="Times New Roman"/>
              </a:rPr>
              <a:t>סוג</a:t>
            </a:r>
            <a:r>
              <a:rPr lang="he-IL" sz="1400" dirty="0" smtClean="0">
                <a:solidFill>
                  <a:srgbClr val="FFFFFF"/>
                </a:solidFill>
                <a:latin typeface="Arial" pitchFamily="34" charset="0"/>
                <a:ea typeface="Times New Roman"/>
                <a:cs typeface="Arial" pitchFamily="34" charset="0"/>
                <a:sym typeface="Times New Roman"/>
              </a:rPr>
              <a:t>י</a:t>
            </a:r>
            <a:r>
              <a:rPr lang="x-none" sz="1400" smtClean="0">
                <a:solidFill>
                  <a:srgbClr val="FFFFFF"/>
                </a:solidFill>
                <a:latin typeface="Arial" pitchFamily="34" charset="0"/>
                <a:ea typeface="Times New Roman"/>
                <a:cs typeface="Arial" pitchFamily="34" charset="0"/>
                <a:sym typeface="Times New Roman"/>
              </a:rPr>
              <a:t> </a:t>
            </a:r>
            <a:r>
              <a:rPr lang="he-IL" sz="1400" dirty="0" smtClean="0">
                <a:solidFill>
                  <a:srgbClr val="FFFFFF"/>
                </a:solidFill>
                <a:latin typeface="Arial" pitchFamily="34" charset="0"/>
                <a:ea typeface="Times New Roman"/>
                <a:cs typeface="Arial" pitchFamily="34" charset="0"/>
                <a:sym typeface="Times New Roman"/>
              </a:rPr>
              <a:t>ה</a:t>
            </a:r>
            <a:r>
              <a:rPr lang="x-none" sz="1400" smtClean="0">
                <a:solidFill>
                  <a:srgbClr val="FFFFFF"/>
                </a:solidFill>
                <a:latin typeface="Arial" pitchFamily="34" charset="0"/>
                <a:ea typeface="Times New Roman"/>
                <a:cs typeface="Arial" pitchFamily="34" charset="0"/>
                <a:sym typeface="Times New Roman"/>
              </a:rPr>
              <a:t>סולם </a:t>
            </a:r>
            <a:r>
              <a:rPr lang="x-none" sz="1400">
                <a:solidFill>
                  <a:srgbClr val="FFFFFF"/>
                </a:solidFill>
                <a:latin typeface="Arial" pitchFamily="34" charset="0"/>
                <a:ea typeface="Times New Roman"/>
                <a:cs typeface="Arial" pitchFamily="34" charset="0"/>
                <a:sym typeface="Times New Roman"/>
              </a:rPr>
              <a:t>במז'ור או במינור. ראה דוגמא- אופרה Regoletto  פרק 18 של ורדי. </a:t>
            </a:r>
            <a:endParaRPr sz="1400" dirty="0">
              <a:solidFill>
                <a:srgbClr val="FFFFFF"/>
              </a:solidFill>
              <a:latin typeface="Arial" pitchFamily="34" charset="0"/>
              <a:ea typeface="Times New Roman"/>
              <a:cs typeface="Arial" pitchFamily="34" charset="0"/>
              <a:sym typeface="Times New Roman"/>
            </a:endParaRPr>
          </a:p>
          <a:p>
            <a:pPr marL="0" marR="114300" lvl="0" indent="-787400" algn="just" rtl="1">
              <a:lnSpc>
                <a:spcPct val="115000"/>
              </a:lnSpc>
              <a:spcBef>
                <a:spcPts val="0"/>
              </a:spcBef>
              <a:spcAft>
                <a:spcPts val="0"/>
              </a:spcAft>
              <a:buNone/>
            </a:pPr>
            <a:r>
              <a:rPr lang="x-none" sz="1400" smtClean="0">
                <a:solidFill>
                  <a:srgbClr val="FFFFFF"/>
                </a:solidFill>
                <a:latin typeface="Arial" pitchFamily="34" charset="0"/>
                <a:ea typeface="Times New Roman"/>
                <a:cs typeface="Arial" pitchFamily="34" charset="0"/>
                <a:sym typeface="Times New Roman"/>
              </a:rPr>
              <a:t>הסולם </a:t>
            </a:r>
            <a:r>
              <a:rPr lang="x-none" sz="1400">
                <a:solidFill>
                  <a:srgbClr val="FFFFFF"/>
                </a:solidFill>
                <a:latin typeface="Arial" pitchFamily="34" charset="0"/>
                <a:ea typeface="Times New Roman"/>
                <a:cs typeface="Arial" pitchFamily="34" charset="0"/>
                <a:sym typeface="Times New Roman"/>
              </a:rPr>
              <a:t>הכרומטי - הנו חלוקת האוקטבה לחצאי טונים עולים או יורדים . מכיל את כל 12 הצלילים.  </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en-US" sz="1000" b="1" dirty="0" smtClean="0">
                <a:solidFill>
                  <a:srgbClr val="FFFF00"/>
                </a:solidFill>
                <a:latin typeface="Times New Roman"/>
                <a:ea typeface="Times New Roman"/>
                <a:cs typeface="Times New Roman"/>
                <a:sym typeface="Times New Roman"/>
              </a:rPr>
              <a:t>           </a:t>
            </a:r>
            <a:r>
              <a:rPr lang="x-none" sz="1400" b="1" smtClean="0">
                <a:solidFill>
                  <a:srgbClr val="FFFF00"/>
                </a:solidFill>
                <a:latin typeface="Arial"/>
                <a:ea typeface="Arial"/>
                <a:cs typeface="Arial"/>
                <a:sym typeface="Arial"/>
              </a:rPr>
              <a:t>תבנית</a:t>
            </a:r>
            <a:r>
              <a:rPr lang="x-none" sz="1400" b="1">
                <a:solidFill>
                  <a:srgbClr val="FFFF00"/>
                </a:solidFill>
                <a:latin typeface="Arial"/>
                <a:ea typeface="Arial"/>
                <a:cs typeface="Arial"/>
                <a:sym typeface="Arial"/>
              </a:rPr>
              <a:t>:</a:t>
            </a:r>
            <a:r>
              <a:rPr lang="x-none" sz="1000" b="1">
                <a:solidFill>
                  <a:srgbClr val="FFFF00"/>
                </a:solidFill>
                <a:latin typeface="Times New Roman"/>
                <a:ea typeface="Times New Roman"/>
                <a:cs typeface="Times New Roman"/>
                <a:sym typeface="Times New Roman"/>
              </a:rPr>
              <a:t>                 0.5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0.5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en-US" sz="1000" b="1" dirty="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x-none" sz="100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x-none" sz="100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0.5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en-US" sz="1000" b="1" dirty="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x-none" sz="100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0.5  </a:t>
            </a:r>
            <a:r>
              <a:rPr lang="en-US" sz="1000" b="1" dirty="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    </a:t>
            </a:r>
            <a:r>
              <a:rPr lang="en-US" sz="1000" b="1" dirty="0" smtClean="0">
                <a:solidFill>
                  <a:srgbClr val="FFFF00"/>
                </a:solidFill>
                <a:latin typeface="Times New Roman"/>
                <a:ea typeface="Times New Roman"/>
                <a:cs typeface="Times New Roman"/>
                <a:sym typeface="Times New Roman"/>
              </a:rPr>
              <a:t>   </a:t>
            </a:r>
            <a:r>
              <a:rPr lang="x-none" sz="1000" b="1" smtClean="0">
                <a:solidFill>
                  <a:srgbClr val="FFFF00"/>
                </a:solidFill>
                <a:latin typeface="Times New Roman"/>
                <a:ea typeface="Times New Roman"/>
                <a:cs typeface="Times New Roman"/>
                <a:sym typeface="Times New Roman"/>
              </a:rPr>
              <a:t>  </a:t>
            </a:r>
            <a:r>
              <a:rPr lang="x-none" sz="1000" b="1">
                <a:solidFill>
                  <a:srgbClr val="FFFF00"/>
                </a:solidFill>
                <a:latin typeface="Times New Roman"/>
                <a:ea typeface="Times New Roman"/>
                <a:cs typeface="Times New Roman"/>
                <a:sym typeface="Times New Roman"/>
              </a:rPr>
              <a:t>0.5</a:t>
            </a:r>
            <a:r>
              <a:rPr lang="x-none" sz="1000" b="1">
                <a:solidFill>
                  <a:srgbClr val="008000"/>
                </a:solidFill>
                <a:latin typeface="Times New Roman"/>
                <a:ea typeface="Times New Roman"/>
                <a:cs typeface="Times New Roman"/>
                <a:sym typeface="Times New Roman"/>
              </a:rPr>
              <a:t> </a:t>
            </a:r>
            <a:r>
              <a:rPr lang="x-none" sz="1100">
                <a:solidFill>
                  <a:srgbClr val="0000FF"/>
                </a:solidFill>
                <a:latin typeface="Arial"/>
                <a:ea typeface="Arial"/>
                <a:cs typeface="Arial"/>
                <a:sym typeface="Arial"/>
              </a:rPr>
              <a:t> </a:t>
            </a:r>
            <a:r>
              <a:rPr lang="en-US" sz="1100" dirty="0" smtClean="0">
                <a:solidFill>
                  <a:srgbClr val="0000FF"/>
                </a:solidFill>
                <a:latin typeface="Arial"/>
                <a:ea typeface="Arial"/>
                <a:cs typeface="Arial"/>
                <a:sym typeface="Arial"/>
              </a:rPr>
              <a:t>           </a:t>
            </a:r>
            <a:r>
              <a:rPr lang="x-none" sz="1100" b="1" smtClean="0">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88" name="Google Shape;888;p9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89" name="Google Shape;889;p97"/>
          <p:cNvPicPr preferRelativeResize="0"/>
          <p:nvPr/>
        </p:nvPicPr>
        <p:blipFill>
          <a:blip r:embed="rId8">
            <a:alphaModFix/>
          </a:blip>
          <a:stretch>
            <a:fillRect/>
          </a:stretch>
        </p:blipFill>
        <p:spPr>
          <a:xfrm>
            <a:off x="7133625" y="0"/>
            <a:ext cx="2010375" cy="895300"/>
          </a:xfrm>
          <a:prstGeom prst="rect">
            <a:avLst/>
          </a:prstGeom>
          <a:noFill/>
          <a:ln>
            <a:noFill/>
          </a:ln>
        </p:spPr>
      </p:pic>
      <p:pic>
        <p:nvPicPr>
          <p:cNvPr id="890" name="Google Shape;890;p97"/>
          <p:cNvPicPr preferRelativeResize="0"/>
          <p:nvPr/>
        </p:nvPicPr>
        <p:blipFill>
          <a:blip r:embed="rId9">
            <a:alphaModFix/>
          </a:blip>
          <a:stretch>
            <a:fillRect/>
          </a:stretch>
        </p:blipFill>
        <p:spPr>
          <a:xfrm>
            <a:off x="1890588" y="3612662"/>
            <a:ext cx="5457825" cy="600075"/>
          </a:xfrm>
          <a:prstGeom prst="rect">
            <a:avLst/>
          </a:prstGeom>
          <a:noFill/>
          <a:ln>
            <a:noFill/>
          </a:ln>
        </p:spPr>
      </p:pic>
      <p:pic>
        <p:nvPicPr>
          <p:cNvPr id="7" name="סולם דו כרומטי.mid">
            <a:hlinkClick r:id="" action="ppaction://media"/>
          </p:cNvPr>
          <p:cNvPicPr>
            <a:picLocks noRot="1" noChangeAspect="1"/>
          </p:cNvPicPr>
          <p:nvPr>
            <a:audioFile r:link="rId1"/>
          </p:nvPr>
        </p:nvPicPr>
        <p:blipFill>
          <a:blip r:embed="rId10"/>
          <a:stretch>
            <a:fillRect/>
          </a:stretch>
        </p:blipFill>
        <p:spPr>
          <a:xfrm>
            <a:off x="1450622" y="3807883"/>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6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פנטטוני</a:t>
            </a:r>
            <a:endParaRPr sz="2400" b="1" dirty="0">
              <a:solidFill>
                <a:srgbClr val="FFFF00"/>
              </a:solidFill>
              <a:latin typeface="Times New Roman"/>
              <a:ea typeface="Times New Roman"/>
              <a:cs typeface="Times New Roman"/>
              <a:sym typeface="Times New Roman"/>
            </a:endParaRPr>
          </a:p>
        </p:txBody>
      </p:sp>
      <p:sp>
        <p:nvSpPr>
          <p:cNvPr id="896" name="Google Shape;896;p98"/>
          <p:cNvSpPr txBox="1">
            <a:spLocks noGrp="1"/>
          </p:cNvSpPr>
          <p:nvPr>
            <p:ph type="subTitle" idx="1"/>
          </p:nvPr>
        </p:nvSpPr>
        <p:spPr>
          <a:xfrm>
            <a:off x="558150" y="987625"/>
            <a:ext cx="7921200" cy="3845632"/>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pPr>
            <a:r>
              <a:rPr lang="x-none" sz="1400" b="1" smtClean="0">
                <a:solidFill>
                  <a:srgbClr val="FFFF00"/>
                </a:solidFill>
                <a:latin typeface="Arial" pitchFamily="34" charset="0"/>
                <a:ea typeface="Arial"/>
                <a:cs typeface="Arial" pitchFamily="34" charset="0"/>
                <a:sym typeface="Arial"/>
              </a:rPr>
              <a:t>סולם </a:t>
            </a:r>
            <a:r>
              <a:rPr lang="x-none" sz="1400" b="1">
                <a:solidFill>
                  <a:srgbClr val="FFFF00"/>
                </a:solidFill>
                <a:latin typeface="Arial" pitchFamily="34" charset="0"/>
                <a:ea typeface="Arial"/>
                <a:cs typeface="Arial" pitchFamily="34" charset="0"/>
                <a:sym typeface="Arial"/>
              </a:rPr>
              <a:t>פנטטוני</a:t>
            </a:r>
            <a:r>
              <a:rPr lang="x-none" sz="1400" b="1">
                <a:solidFill>
                  <a:srgbClr val="FFFFFF"/>
                </a:solidFill>
                <a:latin typeface="Arial" pitchFamily="34" charset="0"/>
                <a:ea typeface="Arial"/>
                <a:cs typeface="Arial" pitchFamily="34" charset="0"/>
                <a:sym typeface="Arial"/>
              </a:rPr>
              <a:t>-</a:t>
            </a:r>
            <a:r>
              <a:rPr lang="x-none" sz="1400" b="1">
                <a:solidFill>
                  <a:srgbClr val="FFFFFF"/>
                </a:solidFill>
                <a:latin typeface="Arial" pitchFamily="34" charset="0"/>
                <a:ea typeface="Times New Roman"/>
                <a:cs typeface="Arial" pitchFamily="34" charset="0"/>
                <a:sym typeface="Times New Roman"/>
              </a:rPr>
              <a:t>  </a:t>
            </a:r>
            <a:r>
              <a:rPr lang="he-IL" sz="1400" b="1" dirty="0" smtClean="0">
                <a:solidFill>
                  <a:srgbClr val="FFFFFF"/>
                </a:solidFill>
                <a:latin typeface="Arial" pitchFamily="34" charset="0"/>
                <a:ea typeface="Times New Roman"/>
                <a:cs typeface="Arial" pitchFamily="34" charset="0"/>
                <a:sym typeface="Times New Roman"/>
              </a:rPr>
              <a:t> - סולם המכיל חמישה צלילים במסגרת האוקטבה. מקור השם פנטטוני מהמילה </a:t>
            </a:r>
            <a:r>
              <a:rPr lang="en-US" sz="1400" dirty="0" err="1" smtClean="0"/>
              <a:t>Pénte</a:t>
            </a:r>
            <a:r>
              <a:rPr lang="en-US" sz="1400" b="1" dirty="0" smtClean="0">
                <a:solidFill>
                  <a:srgbClr val="FFFFFF"/>
                </a:solidFill>
                <a:latin typeface="Arial" pitchFamily="34" charset="0"/>
                <a:ea typeface="Times New Roman"/>
                <a:cs typeface="Arial" pitchFamily="34" charset="0"/>
                <a:sym typeface="Times New Roman"/>
              </a:rPr>
              <a:t> </a:t>
            </a:r>
            <a:r>
              <a:rPr lang="he-IL" sz="1400" b="1" dirty="0" smtClean="0">
                <a:solidFill>
                  <a:srgbClr val="FFFFFF"/>
                </a:solidFill>
                <a:latin typeface="Arial" pitchFamily="34" charset="0"/>
                <a:ea typeface="Times New Roman"/>
                <a:cs typeface="Arial" pitchFamily="34" charset="0"/>
                <a:sym typeface="Times New Roman"/>
              </a:rPr>
              <a:t> שפירושה חמש ביוונית. </a:t>
            </a:r>
          </a:p>
          <a:p>
            <a:pPr marL="0" marR="11430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לסולם  הפנטטוני גירסאות רבות, הנבדלות זו מזו במרווחים שבין צלילי הסולם. המרווח בין כל שני צלילים עוקבים בסולם יכול להיות חצי טון, טון שלם, טון וחצי, או שני טונים. </a:t>
            </a:r>
          </a:p>
          <a:p>
            <a:pPr marL="0" marR="11430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הסולם הפנטטוני הנו הנפוץ ביותר לאחר הסולמות בעלי 7 הצלילים . </a:t>
            </a:r>
          </a:p>
          <a:p>
            <a:pPr marL="0" marR="114300" lvl="0" indent="0" algn="just" rtl="1">
              <a:lnSpc>
                <a:spcPct val="115000"/>
              </a:lnSpc>
              <a:spcBef>
                <a:spcPts val="0"/>
              </a:spcBef>
              <a:spcAft>
                <a:spcPts val="0"/>
              </a:spcAft>
              <a:buNone/>
            </a:pPr>
            <a:r>
              <a:rPr lang="x-none" sz="1400" smtClean="0">
                <a:solidFill>
                  <a:srgbClr val="FFFFFF"/>
                </a:solidFill>
                <a:latin typeface="Arial" pitchFamily="34" charset="0"/>
                <a:ea typeface="Times New Roman"/>
                <a:cs typeface="Arial" pitchFamily="34" charset="0"/>
                <a:sym typeface="Times New Roman"/>
              </a:rPr>
              <a:t>זהו </a:t>
            </a:r>
            <a:r>
              <a:rPr lang="x-none" sz="1400">
                <a:solidFill>
                  <a:srgbClr val="FFFFFF"/>
                </a:solidFill>
                <a:latin typeface="Arial" pitchFamily="34" charset="0"/>
                <a:ea typeface="Times New Roman"/>
                <a:cs typeface="Arial" pitchFamily="34" charset="0"/>
                <a:sym typeface="Times New Roman"/>
              </a:rPr>
              <a:t>אחד הסולמות השכיחים ביותר בתקופה העתיקה והמצוי עד היום גם במוזיקה האירופית, סולם זה נמצא אצל כל עמי התרבות הקדומה: סין, פולינזיה, אפריקה, האינדיאנים באמריקה, הקלטים והסקוטים... ובמוזיקת הבלוז . סולם זה בנוי מחמשת שמות יסוד מוזיקליים שונים . סדר המרווחים בסולם זה משמאל לימין:  סקונדה גדולה, סקונדה גדולה, טרצה קטנה ,וסקונדה גדולה .. המרווח בין הצליל החמישי לראשון הנו מרווח הסקסטה </a:t>
            </a:r>
            <a:r>
              <a:rPr lang="x-none" sz="1400" smtClean="0">
                <a:solidFill>
                  <a:srgbClr val="FFFFFF"/>
                </a:solidFill>
                <a:latin typeface="Arial" pitchFamily="34" charset="0"/>
                <a:ea typeface="Times New Roman"/>
                <a:cs typeface="Arial" pitchFamily="34" charset="0"/>
                <a:sym typeface="Times New Roman"/>
              </a:rPr>
              <a:t>הגדולה.</a:t>
            </a:r>
            <a:endParaRPr lang="en-US" sz="14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Arial" pitchFamily="34" charset="0"/>
                <a:ea typeface="Times New Roman"/>
                <a:cs typeface="Arial" pitchFamily="34" charset="0"/>
                <a:sym typeface="Times New Roman"/>
              </a:rPr>
              <a:t>בסולם </a:t>
            </a:r>
            <a:r>
              <a:rPr lang="x-none" sz="1400">
                <a:solidFill>
                  <a:srgbClr val="FFFFFF"/>
                </a:solidFill>
                <a:latin typeface="Arial" pitchFamily="34" charset="0"/>
                <a:ea typeface="Times New Roman"/>
                <a:cs typeface="Arial" pitchFamily="34" charset="0"/>
                <a:sym typeface="Times New Roman"/>
              </a:rPr>
              <a:t>זה עשה שימוש רב המלחין פוצ'יני באופרה "טורנדוט" וזאת כדי לגרום למצלול התחושות המוזיקליות כדי לבטא אוירה של מוזיקה </a:t>
            </a:r>
            <a:r>
              <a:rPr lang="x-none" sz="1400" smtClean="0">
                <a:solidFill>
                  <a:srgbClr val="FFFFFF"/>
                </a:solidFill>
                <a:latin typeface="Arial" pitchFamily="34" charset="0"/>
                <a:ea typeface="Times New Roman"/>
                <a:cs typeface="Arial" pitchFamily="34" charset="0"/>
                <a:sym typeface="Times New Roman"/>
              </a:rPr>
              <a:t>סינית</a:t>
            </a:r>
            <a:endParaRPr sz="14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סולם פנטטוני מורכב </a:t>
            </a:r>
            <a:r>
              <a:rPr lang="x-none" sz="1400" u="sng" smtClean="0">
                <a:solidFill>
                  <a:srgbClr val="FF0000"/>
                </a:solidFill>
                <a:latin typeface="Arial" pitchFamily="34" charset="0"/>
                <a:ea typeface="Times New Roman"/>
                <a:cs typeface="Arial" pitchFamily="34" charset="0"/>
                <a:sym typeface="Times New Roman"/>
              </a:rPr>
              <a:t>מחמישה</a:t>
            </a:r>
            <a:r>
              <a:rPr lang="he-IL" sz="1400" u="sng" dirty="0" smtClean="0">
                <a:solidFill>
                  <a:srgbClr val="FF0000"/>
                </a:solidFill>
                <a:latin typeface="Arial" pitchFamily="34" charset="0"/>
                <a:ea typeface="Times New Roman"/>
                <a:cs typeface="Arial" pitchFamily="34" charset="0"/>
                <a:sym typeface="Times New Roman"/>
              </a:rPr>
              <a:t> צלילים באוקטבה</a:t>
            </a:r>
            <a:r>
              <a:rPr lang="x-none" sz="1400" smtClean="0">
                <a:solidFill>
                  <a:srgbClr val="FFFFFF"/>
                </a:solidFill>
                <a:latin typeface="Arial" pitchFamily="34" charset="0"/>
                <a:ea typeface="Times New Roman"/>
                <a:cs typeface="Arial" pitchFamily="34" charset="0"/>
                <a:sym typeface="Times New Roman"/>
              </a:rPr>
              <a:t>.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דוגמה </a:t>
            </a:r>
            <a:r>
              <a:rPr lang="x-none" sz="1400">
                <a:solidFill>
                  <a:srgbClr val="FFFFFF"/>
                </a:solidFill>
                <a:latin typeface="Arial" pitchFamily="34" charset="0"/>
                <a:ea typeface="Times New Roman"/>
                <a:cs typeface="Arial" pitchFamily="34" charset="0"/>
                <a:sym typeface="Times New Roman"/>
              </a:rPr>
              <a:t>לסולם כזה היא סידור של סולם</a:t>
            </a:r>
            <a:r>
              <a:rPr lang="x-none" sz="1400">
                <a:solidFill>
                  <a:srgbClr val="FFFFFF"/>
                </a:solidFill>
                <a:uFill>
                  <a:noFill/>
                </a:uFill>
                <a:latin typeface="Arial" pitchFamily="34" charset="0"/>
                <a:ea typeface="Times New Roman"/>
                <a:cs typeface="Arial" pitchFamily="34" charset="0"/>
                <a:sym typeface="Times New Roman"/>
                <a:hlinkClick r:id="rId3"/>
              </a:rPr>
              <a:t> </a:t>
            </a:r>
            <a:r>
              <a:rPr lang="x-none" sz="1400" u="sng">
                <a:solidFill>
                  <a:srgbClr val="FFFFFF"/>
                </a:solidFill>
                <a:latin typeface="Arial" pitchFamily="34" charset="0"/>
                <a:ea typeface="Times New Roman"/>
                <a:cs typeface="Arial" pitchFamily="34" charset="0"/>
                <a:sym typeface="Times New Roman"/>
                <a:hlinkClick r:id="rId3"/>
              </a:rPr>
              <a:t>מז'ורי</a:t>
            </a:r>
            <a:r>
              <a:rPr lang="x-none" sz="1400">
                <a:solidFill>
                  <a:srgbClr val="FFFFFF"/>
                </a:solidFill>
                <a:latin typeface="Arial" pitchFamily="34" charset="0"/>
                <a:ea typeface="Times New Roman"/>
                <a:cs typeface="Arial" pitchFamily="34" charset="0"/>
                <a:sym typeface="Times New Roman"/>
              </a:rPr>
              <a:t> או</a:t>
            </a:r>
            <a:r>
              <a:rPr lang="x-none" sz="1400">
                <a:solidFill>
                  <a:srgbClr val="FFFFFF"/>
                </a:solidFill>
                <a:uFill>
                  <a:noFill/>
                </a:uFill>
                <a:latin typeface="Arial" pitchFamily="34" charset="0"/>
                <a:ea typeface="Times New Roman"/>
                <a:cs typeface="Arial" pitchFamily="34" charset="0"/>
                <a:sym typeface="Times New Roman"/>
                <a:hlinkClick r:id="rId4"/>
              </a:rPr>
              <a:t> </a:t>
            </a:r>
            <a:r>
              <a:rPr lang="x-none" sz="1400" u="sng">
                <a:solidFill>
                  <a:srgbClr val="FFFFFF"/>
                </a:solidFill>
                <a:latin typeface="Arial" pitchFamily="34" charset="0"/>
                <a:ea typeface="Times New Roman"/>
                <a:cs typeface="Arial" pitchFamily="34" charset="0"/>
                <a:sym typeface="Times New Roman"/>
                <a:hlinkClick r:id="rId4"/>
              </a:rPr>
              <a:t>מינורי</a:t>
            </a:r>
            <a:r>
              <a:rPr lang="x-none" sz="1400">
                <a:solidFill>
                  <a:srgbClr val="FFFFFF"/>
                </a:solidFill>
                <a:latin typeface="Arial" pitchFamily="34" charset="0"/>
                <a:ea typeface="Times New Roman"/>
                <a:cs typeface="Arial" pitchFamily="34" charset="0"/>
                <a:sym typeface="Times New Roman"/>
              </a:rPr>
              <a:t> עם החסרת צלילים למען הימנעות מחזרה על מרווח של </a:t>
            </a:r>
            <a:r>
              <a:rPr lang="x-none" sz="1400" u="sng">
                <a:solidFill>
                  <a:srgbClr val="FFFFFF"/>
                </a:solidFill>
                <a:latin typeface="Arial" pitchFamily="34" charset="0"/>
                <a:ea typeface="Times New Roman"/>
                <a:cs typeface="Arial" pitchFamily="34" charset="0"/>
                <a:sym typeface="Times New Roman"/>
              </a:rPr>
              <a:t>חצי</a:t>
            </a:r>
            <a:r>
              <a:rPr lang="x-none" sz="1400" u="sng">
                <a:solidFill>
                  <a:srgbClr val="FFFFFF"/>
                </a:solidFill>
                <a:latin typeface="Arial" pitchFamily="34" charset="0"/>
                <a:ea typeface="Times New Roman"/>
                <a:cs typeface="Arial" pitchFamily="34" charset="0"/>
                <a:sym typeface="Times New Roman"/>
                <a:hlinkClick r:id="rId5"/>
              </a:rPr>
              <a:t> טון</a:t>
            </a:r>
            <a:r>
              <a:rPr lang="x-none" sz="1400">
                <a:solidFill>
                  <a:srgbClr val="FFFFFF"/>
                </a:solidFill>
                <a:latin typeface="Arial" pitchFamily="34" charset="0"/>
                <a:ea typeface="Times New Roman"/>
                <a:cs typeface="Arial" pitchFamily="34" charset="0"/>
                <a:sym typeface="Times New Roman"/>
              </a:rPr>
              <a:t> . </a:t>
            </a:r>
            <a:r>
              <a:rPr lang="x-none" sz="1400" smtClean="0">
                <a:solidFill>
                  <a:srgbClr val="FFFFFF"/>
                </a:solidFill>
                <a:latin typeface="Arial" pitchFamily="34" charset="0"/>
                <a:ea typeface="Times New Roman"/>
                <a:cs typeface="Arial" pitchFamily="34" charset="0"/>
                <a:sym typeface="Times New Roman"/>
              </a:rPr>
              <a:t>החשיבה </a:t>
            </a:r>
            <a:r>
              <a:rPr lang="x-none" sz="1400">
                <a:solidFill>
                  <a:srgbClr val="FFFFFF"/>
                </a:solidFill>
                <a:latin typeface="Arial" pitchFamily="34" charset="0"/>
                <a:ea typeface="Times New Roman"/>
                <a:cs typeface="Arial" pitchFamily="34" charset="0"/>
                <a:sym typeface="Times New Roman"/>
              </a:rPr>
              <a:t>המסורתית של סולם </a:t>
            </a:r>
            <a:r>
              <a:rPr lang="x-none" sz="1400" smtClean="0">
                <a:solidFill>
                  <a:srgbClr val="FFFFFF"/>
                </a:solidFill>
                <a:latin typeface="Arial" pitchFamily="34" charset="0"/>
                <a:ea typeface="Times New Roman"/>
                <a:cs typeface="Arial" pitchFamily="34" charset="0"/>
                <a:sym typeface="Times New Roman"/>
              </a:rPr>
              <a:t>זה </a:t>
            </a:r>
            <a:r>
              <a:rPr lang="x-none" sz="1400">
                <a:solidFill>
                  <a:srgbClr val="FFFFFF"/>
                </a:solidFill>
                <a:latin typeface="Arial" pitchFamily="34" charset="0"/>
                <a:ea typeface="Times New Roman"/>
                <a:cs typeface="Arial" pitchFamily="34" charset="0"/>
                <a:sym typeface="Times New Roman"/>
              </a:rPr>
              <a:t>היא נגינה על הקלידים השחורים </a:t>
            </a:r>
            <a:r>
              <a:rPr lang="x-none" sz="1400" smtClean="0">
                <a:solidFill>
                  <a:srgbClr val="FFFFFF"/>
                </a:solidFill>
                <a:latin typeface="Arial" pitchFamily="34" charset="0"/>
                <a:ea typeface="Times New Roman"/>
                <a:cs typeface="Arial" pitchFamily="34" charset="0"/>
                <a:sym typeface="Times New Roman"/>
              </a:rPr>
              <a:t>בלבד..</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97" name="Google Shape;897;p9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98" name="Google Shape;898;p98"/>
          <p:cNvPicPr preferRelativeResize="0"/>
          <p:nvPr/>
        </p:nvPicPr>
        <p:blipFill>
          <a:blip r:embed="rId6">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פנטטוני</a:t>
            </a:r>
            <a:endParaRPr sz="2400" b="1" dirty="0">
              <a:solidFill>
                <a:srgbClr val="FFFF00"/>
              </a:solidFill>
              <a:latin typeface="Times New Roman"/>
              <a:ea typeface="Times New Roman"/>
              <a:cs typeface="Times New Roman"/>
              <a:sym typeface="Times New Roman"/>
            </a:endParaRPr>
          </a:p>
        </p:txBody>
      </p:sp>
      <p:sp>
        <p:nvSpPr>
          <p:cNvPr id="896" name="Google Shape;896;p98"/>
          <p:cNvSpPr txBox="1">
            <a:spLocks noGrp="1"/>
          </p:cNvSpPr>
          <p:nvPr>
            <p:ph type="subTitle" idx="1"/>
          </p:nvPr>
        </p:nvSpPr>
        <p:spPr>
          <a:xfrm>
            <a:off x="558150" y="987625"/>
            <a:ext cx="7921200" cy="41559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smtClean="0">
                <a:solidFill>
                  <a:srgbClr val="FFFFFF"/>
                </a:solidFill>
                <a:latin typeface="Arial" pitchFamily="34" charset="0"/>
                <a:ea typeface="Times New Roman"/>
                <a:cs typeface="Arial" pitchFamily="34" charset="0"/>
                <a:sym typeface="Times New Roman"/>
              </a:rPr>
              <a:t>בדוגמא </a:t>
            </a:r>
            <a:r>
              <a:rPr lang="he-IL" sz="1400" dirty="0" smtClean="0">
                <a:solidFill>
                  <a:srgbClr val="FFFFFF"/>
                </a:solidFill>
                <a:latin typeface="Arial" pitchFamily="34" charset="0"/>
                <a:ea typeface="Times New Roman"/>
                <a:cs typeface="Arial" pitchFamily="34" charset="0"/>
                <a:sym typeface="Times New Roman"/>
              </a:rPr>
              <a:t>-</a:t>
            </a:r>
            <a:r>
              <a:rPr lang="x-none" sz="1400" smtClean="0">
                <a:solidFill>
                  <a:srgbClr val="FFFFFF"/>
                </a:solidFill>
                <a:latin typeface="Arial" pitchFamily="34" charset="0"/>
                <a:ea typeface="Times New Roman"/>
                <a:cs typeface="Arial" pitchFamily="34" charset="0"/>
                <a:sym typeface="Times New Roman"/>
              </a:rPr>
              <a:t>סולם </a:t>
            </a:r>
            <a:r>
              <a:rPr lang="x-none" sz="1400">
                <a:solidFill>
                  <a:srgbClr val="FFFFFF"/>
                </a:solidFill>
                <a:latin typeface="Arial" pitchFamily="34" charset="0"/>
                <a:ea typeface="Times New Roman"/>
                <a:cs typeface="Arial" pitchFamily="34" charset="0"/>
                <a:sym typeface="Times New Roman"/>
              </a:rPr>
              <a:t>פנטטוני במז'ור המתחיל בצליל דו. הנו צירוף של חמישה </a:t>
            </a:r>
            <a:r>
              <a:rPr lang="he-IL" sz="1400" dirty="0" smtClean="0">
                <a:solidFill>
                  <a:srgbClr val="FFFFFF"/>
                </a:solidFill>
                <a:latin typeface="Arial" pitchFamily="34" charset="0"/>
                <a:ea typeface="Times New Roman"/>
                <a:cs typeface="Arial" pitchFamily="34" charset="0"/>
                <a:sym typeface="Times New Roman"/>
              </a:rPr>
              <a:t>צלילים</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 דו רה מי סול לה. במסגרת אוקטבה. סולם זה אינו בנוי על חצאי טונים והוא מופיע במצב אחד בלבד. חשוב לציין כי סולם זה אינו מכיל את הצלילים של דרגה רביעית -פה ודרגה שביעית -סי.</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pPr>
            <a:r>
              <a:rPr lang="he-IL" sz="1400" dirty="0" smtClean="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פנטטוני מז'ורי</a:t>
            </a: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he-IL" sz="1400" dirty="0" smtClean="0">
              <a:solidFill>
                <a:srgbClr val="FFFFFF"/>
              </a:solidFill>
              <a:latin typeface="Times New Roman"/>
              <a:ea typeface="Times New Roman"/>
              <a:cs typeface="Times New Roman"/>
              <a:sym typeface="Times New Roman"/>
            </a:endParaRPr>
          </a:p>
          <a:p>
            <a:pPr marL="0" marR="114300" indent="0" algn="just" rtl="1">
              <a:lnSpc>
                <a:spcPct val="115000"/>
              </a:lnSpc>
            </a:pPr>
            <a:r>
              <a:rPr lang="he-IL" sz="1400" dirty="0" smtClean="0">
                <a:solidFill>
                  <a:srgbClr val="FFFFFF"/>
                </a:solidFill>
                <a:latin typeface="Arial" pitchFamily="34" charset="0"/>
                <a:ea typeface="Times New Roman"/>
                <a:cs typeface="Arial" pitchFamily="34" charset="0"/>
                <a:sym typeface="Times New Roman"/>
              </a:rPr>
              <a:t>בדוגמא שלהלן: סולם פנטטוני במינור המתחיל בצליל דו. הנו צירוף של חמישה צלילים : דו מי במול פה סול סי. במסגרת אוקטבה. סולם זה אינו בנוי על חצאי טונים והוא מופיע במצב אחד בלבד. חשוב לציין כי סולם זה אינו מכיל את הצלילים של דרגה שניה -רה ודרגה שישית -לה.</a:t>
            </a:r>
          </a:p>
          <a:p>
            <a:pPr marL="0" marR="114300" lvl="0" indent="0" algn="just" rtl="1">
              <a:lnSpc>
                <a:spcPct val="115000"/>
              </a:lnSpc>
              <a:spcBef>
                <a:spcPts val="0"/>
              </a:spcBef>
              <a:spcAft>
                <a:spcPts val="0"/>
              </a:spcAft>
              <a:buNone/>
            </a:pPr>
            <a:endParaRPr lang="he-IL"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Times New Roman"/>
                <a:ea typeface="Times New Roman"/>
                <a:cs typeface="Times New Roman"/>
                <a:sym typeface="Times New Roman"/>
              </a:rPr>
              <a:t>פנטטוני מינורי</a:t>
            </a:r>
            <a:endParaRPr sz="1100" b="1" dirty="0">
              <a:solidFill>
                <a:srgbClr val="FFFF00"/>
              </a:solidFill>
              <a:latin typeface="Arial"/>
              <a:ea typeface="Arial"/>
              <a:cs typeface="Arial"/>
              <a:sym typeface="Arial"/>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97" name="Google Shape;897;p9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98" name="Google Shape;898;p98"/>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99" name="Google Shape;899;p98"/>
          <p:cNvPicPr preferRelativeResize="0"/>
          <p:nvPr/>
        </p:nvPicPr>
        <p:blipFill>
          <a:blip r:embed="rId6">
            <a:alphaModFix/>
          </a:blip>
          <a:stretch>
            <a:fillRect/>
          </a:stretch>
        </p:blipFill>
        <p:spPr>
          <a:xfrm>
            <a:off x="3111383" y="2129238"/>
            <a:ext cx="3790950" cy="558300"/>
          </a:xfrm>
          <a:prstGeom prst="rect">
            <a:avLst/>
          </a:prstGeom>
          <a:noFill/>
          <a:ln>
            <a:noFill/>
          </a:ln>
        </p:spPr>
      </p:pic>
      <p:pic>
        <p:nvPicPr>
          <p:cNvPr id="900" name="Google Shape;900;p98"/>
          <p:cNvPicPr preferRelativeResize="0"/>
          <p:nvPr/>
        </p:nvPicPr>
        <p:blipFill>
          <a:blip r:embed="rId7">
            <a:alphaModFix/>
          </a:blip>
          <a:stretch>
            <a:fillRect/>
          </a:stretch>
        </p:blipFill>
        <p:spPr>
          <a:xfrm>
            <a:off x="3140807" y="4140379"/>
            <a:ext cx="3694400" cy="558300"/>
          </a:xfrm>
          <a:prstGeom prst="rect">
            <a:avLst/>
          </a:prstGeom>
          <a:noFill/>
          <a:ln>
            <a:noFill/>
          </a:ln>
        </p:spPr>
      </p:pic>
      <p:sp>
        <p:nvSpPr>
          <p:cNvPr id="8" name="Rectangle 7"/>
          <p:cNvSpPr/>
          <p:nvPr/>
        </p:nvSpPr>
        <p:spPr>
          <a:xfrm>
            <a:off x="3892155" y="4765974"/>
            <a:ext cx="2531222" cy="307777"/>
          </a:xfrm>
          <a:prstGeom prst="rect">
            <a:avLst/>
          </a:prstGeom>
        </p:spPr>
        <p:txBody>
          <a:bodyPr wrap="square">
            <a:spAutoFit/>
          </a:bodyPr>
          <a:lstStyle/>
          <a:p>
            <a:r>
              <a:rPr lang="x-none" b="1" smtClean="0">
                <a:solidFill>
                  <a:srgbClr val="FFFF00"/>
                </a:solidFill>
              </a:rPr>
              <a:t>1.5        1         1     </a:t>
            </a:r>
            <a:r>
              <a:rPr lang="he-IL" b="1" dirty="0" smtClean="0">
                <a:solidFill>
                  <a:srgbClr val="FFFF00"/>
                </a:solidFill>
              </a:rPr>
              <a:t> </a:t>
            </a:r>
            <a:r>
              <a:rPr lang="x-none" b="1" smtClean="0">
                <a:solidFill>
                  <a:srgbClr val="FFFF00"/>
                </a:solidFill>
              </a:rPr>
              <a:t> 1.5</a:t>
            </a:r>
            <a:r>
              <a:rPr lang="he-IL" b="1" dirty="0" smtClean="0">
                <a:solidFill>
                  <a:srgbClr val="FFFF00"/>
                </a:solidFill>
              </a:rPr>
              <a:t> </a:t>
            </a:r>
            <a:endParaRPr lang="en-US" dirty="0"/>
          </a:p>
        </p:txBody>
      </p:sp>
      <p:sp>
        <p:nvSpPr>
          <p:cNvPr id="9" name="Rectangle 8"/>
          <p:cNvSpPr/>
          <p:nvPr/>
        </p:nvSpPr>
        <p:spPr>
          <a:xfrm>
            <a:off x="3931665" y="2796042"/>
            <a:ext cx="2531222" cy="307777"/>
          </a:xfrm>
          <a:prstGeom prst="rect">
            <a:avLst/>
          </a:prstGeom>
        </p:spPr>
        <p:txBody>
          <a:bodyPr wrap="square">
            <a:spAutoFit/>
          </a:bodyPr>
          <a:lstStyle/>
          <a:p>
            <a:r>
              <a:rPr lang="x-none" b="1" smtClean="0">
                <a:solidFill>
                  <a:srgbClr val="FFFF00"/>
                </a:solidFill>
              </a:rPr>
              <a:t>1     </a:t>
            </a:r>
            <a:r>
              <a:rPr lang="he-IL" b="1" dirty="0" smtClean="0">
                <a:solidFill>
                  <a:srgbClr val="FFFF00"/>
                </a:solidFill>
              </a:rPr>
              <a:t>   </a:t>
            </a:r>
            <a:r>
              <a:rPr lang="x-none" b="1" smtClean="0">
                <a:solidFill>
                  <a:srgbClr val="FFFF00"/>
                </a:solidFill>
              </a:rPr>
              <a:t> 1 </a:t>
            </a:r>
            <a:r>
              <a:rPr lang="he-IL" b="1" dirty="0" smtClean="0">
                <a:solidFill>
                  <a:srgbClr val="FFFF00"/>
                </a:solidFill>
              </a:rPr>
              <a:t>        1.5     </a:t>
            </a:r>
            <a:r>
              <a:rPr lang="x-none" b="1" smtClean="0">
                <a:solidFill>
                  <a:srgbClr val="FFFF00"/>
                </a:solidFill>
              </a:rPr>
              <a:t>1</a:t>
            </a:r>
            <a:endParaRPr lang="en-US" dirty="0"/>
          </a:p>
        </p:txBody>
      </p:sp>
      <p:pic>
        <p:nvPicPr>
          <p:cNvPr id="10" name="סולם פנטטוני מז'ורי.mid">
            <a:hlinkClick r:id="" action="ppaction://media"/>
          </p:cNvPr>
          <p:cNvPicPr>
            <a:picLocks noRot="1" noChangeAspect="1"/>
          </p:cNvPicPr>
          <p:nvPr>
            <a:audioFile r:link="rId1"/>
          </p:nvPr>
        </p:nvPicPr>
        <p:blipFill>
          <a:blip r:embed="rId8"/>
          <a:stretch>
            <a:fillRect/>
          </a:stretch>
        </p:blipFill>
        <p:spPr>
          <a:xfrm>
            <a:off x="2726265" y="2272594"/>
            <a:ext cx="304800" cy="304800"/>
          </a:xfrm>
          <a:prstGeom prst="rect">
            <a:avLst/>
          </a:prstGeom>
        </p:spPr>
      </p:pic>
      <p:pic>
        <p:nvPicPr>
          <p:cNvPr id="11" name="סולם פנטטוני מינורי.mid">
            <a:hlinkClick r:id="" action="ppaction://media"/>
          </p:cNvPr>
          <p:cNvPicPr>
            <a:picLocks noRot="1" noChangeAspect="1"/>
          </p:cNvPicPr>
          <p:nvPr>
            <a:audioFile r:link="rId2"/>
          </p:nvPr>
        </p:nvPicPr>
        <p:blipFill>
          <a:blip r:embed="rId9"/>
          <a:stretch>
            <a:fillRect/>
          </a:stretch>
        </p:blipFill>
        <p:spPr>
          <a:xfrm>
            <a:off x="2714979" y="427073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332"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9"/>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הטונים השלמים</a:t>
            </a:r>
            <a:endParaRPr sz="2400" b="1" dirty="0">
              <a:solidFill>
                <a:srgbClr val="FFFF00"/>
              </a:solidFill>
              <a:latin typeface="Times New Roman"/>
              <a:ea typeface="Times New Roman"/>
              <a:cs typeface="Times New Roman"/>
              <a:sym typeface="Times New Roman"/>
            </a:endParaRPr>
          </a:p>
        </p:txBody>
      </p:sp>
      <p:sp>
        <p:nvSpPr>
          <p:cNvPr id="906" name="Google Shape;906;p99"/>
          <p:cNvSpPr txBox="1">
            <a:spLocks noGrp="1"/>
          </p:cNvSpPr>
          <p:nvPr>
            <p:ph type="subTitle" idx="1"/>
          </p:nvPr>
        </p:nvSpPr>
        <p:spPr>
          <a:xfrm>
            <a:off x="558150" y="987625"/>
            <a:ext cx="7921200" cy="320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00"/>
                </a:solidFill>
                <a:latin typeface="Arial"/>
                <a:ea typeface="Arial"/>
                <a:cs typeface="+mn-cs"/>
                <a:sym typeface="Arial"/>
              </a:rPr>
              <a:t>סולם הטונים השלמים</a:t>
            </a:r>
            <a:r>
              <a:rPr lang="x-none" sz="1400">
                <a:solidFill>
                  <a:srgbClr val="FFFFFF"/>
                </a:solidFill>
                <a:latin typeface="Times New Roman"/>
                <a:ea typeface="Times New Roman"/>
                <a:cs typeface="+mn-cs"/>
                <a:sym typeface="Times New Roman"/>
              </a:rPr>
              <a:t>- זהו סולם שבו כל המרווחים הנם של </a:t>
            </a:r>
            <a:r>
              <a:rPr lang="x-none" sz="1400" smtClean="0">
                <a:solidFill>
                  <a:srgbClr val="FFFFFF"/>
                </a:solidFill>
                <a:latin typeface="Times New Roman"/>
                <a:ea typeface="Times New Roman"/>
                <a:cs typeface="+mn-cs"/>
                <a:sym typeface="Times New Roman"/>
              </a:rPr>
              <a:t>טו</a:t>
            </a:r>
            <a:r>
              <a:rPr lang="he-IL" sz="1400" dirty="0" smtClean="0">
                <a:solidFill>
                  <a:srgbClr val="FFFFFF"/>
                </a:solidFill>
                <a:latin typeface="Times New Roman"/>
                <a:ea typeface="Times New Roman"/>
                <a:cs typeface="+mn-cs"/>
                <a:sym typeface="Times New Roman"/>
              </a:rPr>
              <a:t>ן</a:t>
            </a:r>
            <a:r>
              <a:rPr lang="x-none" sz="1400" smtClean="0">
                <a:solidFill>
                  <a:srgbClr val="FFFFFF"/>
                </a:solidFill>
                <a:latin typeface="Times New Roman"/>
                <a:ea typeface="Times New Roman"/>
                <a:cs typeface="+mn-cs"/>
                <a:sym typeface="Times New Roman"/>
              </a:rPr>
              <a:t> של</a:t>
            </a:r>
            <a:r>
              <a:rPr lang="he-IL" sz="1400" dirty="0" smtClean="0">
                <a:solidFill>
                  <a:srgbClr val="FFFFFF"/>
                </a:solidFill>
                <a:latin typeface="Times New Roman"/>
                <a:ea typeface="Times New Roman"/>
                <a:cs typeface="+mn-cs"/>
                <a:sym typeface="Times New Roman"/>
              </a:rPr>
              <a:t>ם</a:t>
            </a:r>
            <a:r>
              <a:rPr lang="x-none" sz="1400" smtClean="0">
                <a:solidFill>
                  <a:srgbClr val="FFFFFF"/>
                </a:solidFill>
                <a:latin typeface="Times New Roman"/>
                <a:ea typeface="Times New Roman"/>
                <a:cs typeface="+mn-cs"/>
                <a:sym typeface="Times New Roman"/>
              </a:rPr>
              <a:t> </a:t>
            </a:r>
            <a:r>
              <a:rPr lang="x-none" sz="1400">
                <a:solidFill>
                  <a:srgbClr val="FFFFFF"/>
                </a:solidFill>
                <a:latin typeface="Times New Roman"/>
                <a:ea typeface="Times New Roman"/>
                <a:cs typeface="+mn-cs"/>
                <a:sym typeface="Times New Roman"/>
              </a:rPr>
              <a:t>אם בירידה ואם בעליה.</a:t>
            </a:r>
            <a:endParaRPr sz="14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mn-cs"/>
                <a:sym typeface="Times New Roman"/>
              </a:rPr>
              <a:t>בסולם זה לא נעשה שימוש רב מהעדר האפשרות לביצוע הרמוני. </a:t>
            </a:r>
            <a:endParaRPr lang="he-IL" sz="1400" dirty="0" smtClean="0">
              <a:solidFill>
                <a:srgbClr val="FFFFFF"/>
              </a:solidFill>
              <a:latin typeface="Times New Roman"/>
              <a:ea typeface="Times New Roman"/>
              <a:cs typeface="+mn-cs"/>
              <a:sym typeface="Times New Roman"/>
            </a:endParaRPr>
          </a:p>
          <a:p>
            <a:pPr marL="0" marR="114300" lvl="0" indent="0" algn="just" rtl="1">
              <a:lnSpc>
                <a:spcPct val="115000"/>
              </a:lnSpc>
            </a:pPr>
            <a:r>
              <a:rPr lang="he-IL" sz="1400" dirty="0" smtClean="0">
                <a:cs typeface="+mn-cs"/>
              </a:rPr>
              <a:t>נגינה של הסולם נותנת תחושה אין סופית, ושימוש נפוץ בסולם זה קיים בסרטים, כדי ליצור אפקט של חלום, או משהו </a:t>
            </a:r>
            <a:r>
              <a:rPr lang="he-IL" sz="1400" b="1" u="sng" dirty="0" smtClean="0">
                <a:solidFill>
                  <a:srgbClr val="FF0000"/>
                </a:solidFill>
                <a:cs typeface="+mn-cs"/>
              </a:rPr>
              <a:t>על-</a:t>
            </a:r>
            <a:r>
              <a:rPr lang="he-IL" sz="1400" b="1" u="sng" dirty="0" smtClean="0">
                <a:solidFill>
                  <a:srgbClr val="FF0000"/>
                </a:solidFill>
                <a:cs typeface="+mn-cs"/>
                <a:hlinkClick r:id="rId4" tooltip="מציאות"/>
              </a:rPr>
              <a:t>מציאותי</a:t>
            </a:r>
            <a:r>
              <a:rPr lang="he-IL" sz="1400" b="1" u="sng" dirty="0" smtClean="0">
                <a:solidFill>
                  <a:srgbClr val="FF0000"/>
                </a:solidFill>
                <a:cs typeface="+mn-cs"/>
              </a:rPr>
              <a:t>.</a:t>
            </a:r>
          </a:p>
          <a:p>
            <a:pPr marL="0" marR="114300" lvl="0" indent="0" algn="just" rtl="1">
              <a:lnSpc>
                <a:spcPct val="115000"/>
              </a:lnSpc>
            </a:pPr>
            <a:r>
              <a:rPr lang="he-IL" sz="1400" dirty="0" smtClean="0"/>
              <a:t>שימוש נרחב בסולם זה נעשה ע"י </a:t>
            </a:r>
            <a:r>
              <a:rPr lang="he-IL" sz="1400" b="1" dirty="0" smtClean="0"/>
              <a:t>קלוד דביסי 1918-1862</a:t>
            </a:r>
            <a:endParaRPr lang="he-IL" sz="14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400" dirty="0" smtClean="0">
                <a:solidFill>
                  <a:srgbClr val="FFFFFF"/>
                </a:solidFill>
                <a:latin typeface="Times New Roman"/>
                <a:ea typeface="Times New Roman"/>
                <a:cs typeface="+mn-cs"/>
                <a:sym typeface="Times New Roman"/>
              </a:rPr>
              <a:t>הגדיל לעשות בסולם זה הקומפוזיטור היהודי הידוע </a:t>
            </a:r>
            <a:r>
              <a:rPr lang="he-IL" sz="1400" b="1" dirty="0" smtClean="0">
                <a:solidFill>
                  <a:srgbClr val="FFFFFF"/>
                </a:solidFill>
                <a:latin typeface="Times New Roman"/>
                <a:ea typeface="Times New Roman"/>
                <a:cs typeface="+mn-cs"/>
                <a:sym typeface="Times New Roman"/>
              </a:rPr>
              <a:t>יעקב שנברג. </a:t>
            </a:r>
            <a:r>
              <a:rPr lang="he-IL" sz="1400" dirty="0" smtClean="0">
                <a:solidFill>
                  <a:srgbClr val="FFFFFF"/>
                </a:solidFill>
                <a:latin typeface="Times New Roman"/>
                <a:ea typeface="Times New Roman"/>
                <a:cs typeface="+mn-cs"/>
                <a:sym typeface="Times New Roman"/>
              </a:rPr>
              <a:t>בשימושו הרב בסוג סולם זה בסרטים. </a:t>
            </a:r>
          </a:p>
          <a:p>
            <a:pPr marL="0" marR="114300" lvl="0" indent="0" algn="just" rtl="1">
              <a:lnSpc>
                <a:spcPct val="115000"/>
              </a:lnSpc>
              <a:spcBef>
                <a:spcPts val="0"/>
              </a:spcBef>
              <a:spcAft>
                <a:spcPts val="0"/>
              </a:spcAft>
              <a:buNone/>
            </a:pP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smtClean="0">
                <a:solidFill>
                  <a:srgbClr val="FFFF00"/>
                </a:solidFill>
                <a:latin typeface="Arial"/>
                <a:ea typeface="Arial"/>
                <a:cs typeface="Arial"/>
                <a:sym typeface="Arial"/>
              </a:rPr>
              <a:t>  </a:t>
            </a:r>
            <a:r>
              <a:rPr lang="x-none" sz="1100" b="1">
                <a:solidFill>
                  <a:srgbClr val="FFFF00"/>
                </a:solidFill>
                <a:latin typeface="Arial"/>
                <a:ea typeface="Arial"/>
                <a:cs typeface="Arial"/>
                <a:sym typeface="Arial"/>
              </a:rPr>
              <a:t>	</a:t>
            </a:r>
            <a:r>
              <a:rPr lang="he-IL" sz="1100" b="1" dirty="0" smtClean="0">
                <a:solidFill>
                  <a:srgbClr val="FFFF00"/>
                </a:solidFill>
                <a:latin typeface="Arial"/>
                <a:ea typeface="Arial"/>
                <a:cs typeface="Arial"/>
                <a:sym typeface="Arial"/>
              </a:rPr>
              <a:t>                                          1       1          1         1      1       1</a:t>
            </a:r>
            <a:endParaRPr sz="1100" b="1"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907" name="Google Shape;907;p9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08" name="Google Shape;908;p99"/>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909" name="Google Shape;909;p99"/>
          <p:cNvPicPr preferRelativeResize="0"/>
          <p:nvPr/>
        </p:nvPicPr>
        <p:blipFill>
          <a:blip r:embed="rId6">
            <a:alphaModFix/>
          </a:blip>
          <a:stretch>
            <a:fillRect/>
          </a:stretch>
        </p:blipFill>
        <p:spPr>
          <a:xfrm>
            <a:off x="3173942" y="2983458"/>
            <a:ext cx="3067050" cy="609600"/>
          </a:xfrm>
          <a:prstGeom prst="rect">
            <a:avLst/>
          </a:prstGeom>
          <a:noFill/>
          <a:ln>
            <a:noFill/>
          </a:ln>
        </p:spPr>
      </p:pic>
      <p:pic>
        <p:nvPicPr>
          <p:cNvPr id="8" name="סולם דו הטונים השלמים.mid">
            <a:hlinkClick r:id="" action="ppaction://media"/>
          </p:cNvPr>
          <p:cNvPicPr>
            <a:picLocks noRot="1" noChangeAspect="1"/>
          </p:cNvPicPr>
          <p:nvPr>
            <a:audioFile r:link="rId1"/>
          </p:nvPr>
        </p:nvPicPr>
        <p:blipFill>
          <a:blip r:embed="rId7"/>
          <a:stretch>
            <a:fillRect/>
          </a:stretch>
        </p:blipFill>
        <p:spPr>
          <a:xfrm>
            <a:off x="2785872" y="317525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00"/>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המודוס</a:t>
            </a:r>
            <a:endParaRPr sz="2400" b="1" dirty="0">
              <a:solidFill>
                <a:srgbClr val="FFFF00"/>
              </a:solidFill>
              <a:latin typeface="Times New Roman"/>
              <a:ea typeface="Times New Roman"/>
              <a:cs typeface="Times New Roman"/>
              <a:sym typeface="Times New Roman"/>
            </a:endParaRPr>
          </a:p>
        </p:txBody>
      </p:sp>
      <p:sp>
        <p:nvSpPr>
          <p:cNvPr id="915" name="Google Shape;915;p100"/>
          <p:cNvSpPr txBox="1">
            <a:spLocks noGrp="1"/>
          </p:cNvSpPr>
          <p:nvPr>
            <p:ph type="subTitle" idx="1"/>
          </p:nvPr>
        </p:nvSpPr>
        <p:spPr>
          <a:xfrm>
            <a:off x="558150" y="1217475"/>
            <a:ext cx="7921200" cy="3544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סולם המודוס</a:t>
            </a:r>
            <a:r>
              <a:rPr lang="x-none" sz="1800" b="1">
                <a:solidFill>
                  <a:srgbClr val="FFFF00"/>
                </a:solidFill>
                <a:latin typeface="Arial"/>
                <a:ea typeface="Arial"/>
                <a:cs typeface="Arial"/>
                <a:sym typeface="Arial"/>
              </a:rPr>
              <a:t>-</a:t>
            </a:r>
            <a:r>
              <a:rPr lang="x-none" sz="1800" b="1">
                <a:solidFill>
                  <a:srgbClr val="FFFF00"/>
                </a:solidFill>
                <a:latin typeface="Times New Roman"/>
                <a:ea typeface="Times New Roman"/>
                <a:cs typeface="Times New Roman"/>
                <a:sym typeface="Times New Roman"/>
              </a:rPr>
              <a:t> </a:t>
            </a:r>
            <a:r>
              <a:rPr lang="x-none" sz="1400">
                <a:solidFill>
                  <a:srgbClr val="FFFFFF"/>
                </a:solidFill>
                <a:latin typeface="Arial"/>
                <a:ea typeface="Arial"/>
                <a:cs typeface="Arial"/>
                <a:sym typeface="Arial"/>
              </a:rPr>
              <a:t>מודוסים הם סולמות מוזיקליים עליהם הושתתה המוזיקה של ימי הביניים והרנסאנס (מודוס משמעו מודל/תבנית ביוונית). החל מהמאה ה-17 השימוש בהם במוזיקה מערבית פחת. .כיום משתמשים במודוסים בעיקר בפלמנקו, ג'אז, חזנות, ובמוזיקה קלאסית מודרנית. מודוסים שימשו בזמר העברי המוקדם. כמו כן, מודוסים משמשים כיום במוזיקה לסרטים שכן הם יוצרים מצלולים ו"תחושות" שלא קיימים בסולם המז'ורי או המינורי הרגילים</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את המודוסים מחלקים ל-2 קבוצות: מודוסים מז'וריים ומודוסים מינוריים. כך אפשר לאמוד את השינויים בהם לעומת הסולם המז'ורי והמינורי ביתר קלות. המודוסים המזו'ריים הם: יוני, לידי, ומיקסולידי; המודוסים המינוריים הם: דורי, פריגי ואיאולי. מודוס יוצא דופן הוא המודוס הלוקרי, הוא נקרא "סולם חצי מוקטן", משום שהדרגה הראשונה, השלישית החמישית והשביעית שלו יוצרות אקורד חצי מוקטן (המדרגה החמישית בלוקרי מונמכת)..</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סולם מודוס- המחשבה שהנגינה היא על </a:t>
            </a:r>
            <a:r>
              <a:rPr lang="x-none" sz="1400">
                <a:solidFill>
                  <a:srgbClr val="FFFF00"/>
                </a:solidFill>
                <a:latin typeface="Arial"/>
                <a:ea typeface="Arial"/>
                <a:cs typeface="Arial"/>
                <a:sym typeface="Arial"/>
              </a:rPr>
              <a:t>הקלידים הלבנים</a:t>
            </a:r>
            <a:r>
              <a:rPr lang="x-none" sz="1400">
                <a:solidFill>
                  <a:srgbClr val="FFFFFF"/>
                </a:solidFill>
                <a:latin typeface="Arial"/>
                <a:ea typeface="Arial"/>
                <a:cs typeface="Arial"/>
                <a:sym typeface="Arial"/>
              </a:rPr>
              <a:t> ,היות וישנם 7 צלילי יסוד , הרי שישנם 7 מודוסים. </a:t>
            </a:r>
            <a:endParaRPr sz="140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916" name="Google Shape;916;p10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17" name="Google Shape;917;p100"/>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0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ג'אז</a:t>
            </a:r>
            <a:endParaRPr sz="2400" b="1" dirty="0">
              <a:solidFill>
                <a:srgbClr val="FFFF00"/>
              </a:solidFill>
              <a:latin typeface="Times New Roman"/>
              <a:ea typeface="Times New Roman"/>
              <a:cs typeface="Times New Roman"/>
              <a:sym typeface="Times New Roman"/>
            </a:endParaRPr>
          </a:p>
        </p:txBody>
      </p:sp>
      <p:sp>
        <p:nvSpPr>
          <p:cNvPr id="923" name="Google Shape;923;p101"/>
          <p:cNvSpPr txBox="1">
            <a:spLocks noGrp="1"/>
          </p:cNvSpPr>
          <p:nvPr>
            <p:ph type="subTitle" idx="1"/>
          </p:nvPr>
        </p:nvSpPr>
        <p:spPr>
          <a:xfrm>
            <a:off x="831275" y="1070650"/>
            <a:ext cx="75291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סולם ג'אז</a:t>
            </a:r>
            <a:r>
              <a:rPr lang="x-none" sz="1800" b="1">
                <a:solidFill>
                  <a:srgbClr val="FFFF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הוא סולם שמקורו הקדום במוזיקה הקלאסית.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מדובר למעשה </a:t>
            </a:r>
            <a:r>
              <a:rPr lang="x-none" sz="1800" u="sng">
                <a:solidFill>
                  <a:srgbClr val="FFFF00"/>
                </a:solidFill>
                <a:latin typeface="Times New Roman"/>
                <a:ea typeface="Times New Roman"/>
                <a:cs typeface="Times New Roman"/>
                <a:sym typeface="Times New Roman"/>
              </a:rPr>
              <a:t>בהנמכה של דרגה שביעית בחצי טון</a:t>
            </a:r>
            <a:r>
              <a:rPr lang="x-none" sz="1800">
                <a:solidFill>
                  <a:srgbClr val="FFFFFF"/>
                </a:solidFill>
                <a:latin typeface="Times New Roman"/>
                <a:ea typeface="Times New Roman"/>
                <a:cs typeface="Times New Roman"/>
                <a:sym typeface="Times New Roman"/>
              </a:rPr>
              <a:t> הן בסולם והן בספט אקורד.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לדוגמא:  סולם </a:t>
            </a:r>
            <a:r>
              <a:rPr lang="x-none" sz="1800">
                <a:solidFill>
                  <a:srgbClr val="FFFF00"/>
                </a:solidFill>
                <a:latin typeface="Times New Roman"/>
                <a:ea typeface="Times New Roman"/>
                <a:cs typeface="Times New Roman"/>
                <a:sym typeface="Times New Roman"/>
              </a:rPr>
              <a:t>דו מז'ור </a:t>
            </a:r>
            <a:r>
              <a:rPr lang="x-none" sz="1800">
                <a:solidFill>
                  <a:srgbClr val="FFFFFF"/>
                </a:solidFill>
                <a:latin typeface="Times New Roman"/>
                <a:ea typeface="Times New Roman"/>
                <a:cs typeface="Times New Roman"/>
                <a:sym typeface="Times New Roman"/>
              </a:rPr>
              <a:t>                  לעומת                  </a:t>
            </a:r>
            <a:r>
              <a:rPr lang="x-none" sz="1800">
                <a:solidFill>
                  <a:srgbClr val="FFFF00"/>
                </a:solidFill>
                <a:latin typeface="Times New Roman"/>
                <a:ea typeface="Times New Roman"/>
                <a:cs typeface="Times New Roman"/>
                <a:sym typeface="Times New Roman"/>
              </a:rPr>
              <a:t>סולם</a:t>
            </a:r>
            <a:r>
              <a:rPr lang="x-none" sz="1800">
                <a:solidFill>
                  <a:srgbClr val="FFFFFF"/>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דו מז'ור ג'אז</a:t>
            </a:r>
            <a:endParaRPr sz="14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לדוגמא:  ספט אקורד </a:t>
            </a:r>
            <a:r>
              <a:rPr lang="x-none" sz="1800">
                <a:solidFill>
                  <a:srgbClr val="FFFF00"/>
                </a:solidFill>
                <a:latin typeface="Times New Roman"/>
                <a:ea typeface="Times New Roman"/>
                <a:cs typeface="Times New Roman"/>
                <a:sym typeface="Times New Roman"/>
              </a:rPr>
              <a:t>דו מז'ור           </a:t>
            </a:r>
            <a:r>
              <a:rPr lang="x-none" sz="1800">
                <a:solidFill>
                  <a:srgbClr val="FFFFFF"/>
                </a:solidFill>
                <a:latin typeface="Times New Roman"/>
                <a:ea typeface="Times New Roman"/>
                <a:cs typeface="Times New Roman"/>
                <a:sym typeface="Times New Roman"/>
              </a:rPr>
              <a:t>לעומת</a:t>
            </a:r>
            <a:r>
              <a:rPr lang="x-none" sz="1800">
                <a:solidFill>
                  <a:srgbClr val="FFFF00"/>
                </a:solidFill>
                <a:latin typeface="Times New Roman"/>
                <a:ea typeface="Times New Roman"/>
                <a:cs typeface="Times New Roman"/>
                <a:sym typeface="Times New Roman"/>
              </a:rPr>
              <a:t>              ספט אקורד דו מז'ור ג'אז </a:t>
            </a:r>
            <a:r>
              <a:rPr lang="x-none" sz="1100" b="1">
                <a:solidFill>
                  <a:srgbClr val="FFFF00"/>
                </a:solidFill>
                <a:latin typeface="Arial"/>
                <a:ea typeface="Arial"/>
                <a:cs typeface="Arial"/>
                <a:sym typeface="Arial"/>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924" name="Google Shape;924;p10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25" name="Google Shape;925;p101"/>
          <p:cNvPicPr preferRelativeResize="0"/>
          <p:nvPr/>
        </p:nvPicPr>
        <p:blipFill>
          <a:blip r:embed="rId7">
            <a:alphaModFix/>
          </a:blip>
          <a:stretch>
            <a:fillRect/>
          </a:stretch>
        </p:blipFill>
        <p:spPr>
          <a:xfrm>
            <a:off x="7133625" y="0"/>
            <a:ext cx="2010375" cy="895300"/>
          </a:xfrm>
          <a:prstGeom prst="rect">
            <a:avLst/>
          </a:prstGeom>
          <a:noFill/>
          <a:ln>
            <a:noFill/>
          </a:ln>
        </p:spPr>
      </p:pic>
      <p:pic>
        <p:nvPicPr>
          <p:cNvPr id="926" name="Google Shape;926;p101"/>
          <p:cNvPicPr preferRelativeResize="0"/>
          <p:nvPr/>
        </p:nvPicPr>
        <p:blipFill>
          <a:blip r:embed="rId8">
            <a:alphaModFix/>
          </a:blip>
          <a:stretch>
            <a:fillRect/>
          </a:stretch>
        </p:blipFill>
        <p:spPr>
          <a:xfrm>
            <a:off x="4959893" y="2469075"/>
            <a:ext cx="3495675" cy="723900"/>
          </a:xfrm>
          <a:prstGeom prst="rect">
            <a:avLst/>
          </a:prstGeom>
          <a:noFill/>
          <a:ln>
            <a:noFill/>
          </a:ln>
        </p:spPr>
      </p:pic>
      <p:pic>
        <p:nvPicPr>
          <p:cNvPr id="927" name="Google Shape;927;p101"/>
          <p:cNvPicPr preferRelativeResize="0"/>
          <p:nvPr/>
        </p:nvPicPr>
        <p:blipFill>
          <a:blip r:embed="rId9">
            <a:alphaModFix/>
          </a:blip>
          <a:stretch>
            <a:fillRect/>
          </a:stretch>
        </p:blipFill>
        <p:spPr>
          <a:xfrm>
            <a:off x="921653" y="2483350"/>
            <a:ext cx="3476625" cy="695325"/>
          </a:xfrm>
          <a:prstGeom prst="rect">
            <a:avLst/>
          </a:prstGeom>
          <a:noFill/>
          <a:ln>
            <a:noFill/>
          </a:ln>
        </p:spPr>
      </p:pic>
      <p:pic>
        <p:nvPicPr>
          <p:cNvPr id="928" name="Google Shape;928;p101"/>
          <p:cNvPicPr preferRelativeResize="0"/>
          <p:nvPr/>
        </p:nvPicPr>
        <p:blipFill>
          <a:blip r:embed="rId10">
            <a:alphaModFix/>
          </a:blip>
          <a:stretch>
            <a:fillRect/>
          </a:stretch>
        </p:blipFill>
        <p:spPr>
          <a:xfrm>
            <a:off x="2168225" y="3916000"/>
            <a:ext cx="1766225" cy="733854"/>
          </a:xfrm>
          <a:prstGeom prst="rect">
            <a:avLst/>
          </a:prstGeom>
          <a:noFill/>
          <a:ln>
            <a:noFill/>
          </a:ln>
        </p:spPr>
      </p:pic>
      <p:pic>
        <p:nvPicPr>
          <p:cNvPr id="929" name="Google Shape;929;p101"/>
          <p:cNvPicPr preferRelativeResize="0"/>
          <p:nvPr/>
        </p:nvPicPr>
        <p:blipFill>
          <a:blip r:embed="rId11">
            <a:alphaModFix/>
          </a:blip>
          <a:stretch>
            <a:fillRect/>
          </a:stretch>
        </p:blipFill>
        <p:spPr>
          <a:xfrm>
            <a:off x="5733800" y="3916000"/>
            <a:ext cx="1652275" cy="733850"/>
          </a:xfrm>
          <a:prstGeom prst="rect">
            <a:avLst/>
          </a:prstGeom>
          <a:noFill/>
          <a:ln>
            <a:noFill/>
          </a:ln>
        </p:spPr>
      </p:pic>
      <p:pic>
        <p:nvPicPr>
          <p:cNvPr id="10" name="סולם ג'אז.mid">
            <a:hlinkClick r:id="" action="ppaction://media"/>
          </p:cNvPr>
          <p:cNvPicPr>
            <a:picLocks noRot="1" noChangeAspect="1"/>
          </p:cNvPicPr>
          <p:nvPr>
            <a:audioFile r:link="rId1"/>
          </p:nvPr>
        </p:nvPicPr>
        <p:blipFill>
          <a:blip r:embed="rId12"/>
          <a:stretch>
            <a:fillRect/>
          </a:stretch>
        </p:blipFill>
        <p:spPr>
          <a:xfrm>
            <a:off x="547509" y="2645128"/>
            <a:ext cx="304800" cy="304800"/>
          </a:xfrm>
          <a:prstGeom prst="rect">
            <a:avLst/>
          </a:prstGeom>
        </p:spPr>
      </p:pic>
      <p:pic>
        <p:nvPicPr>
          <p:cNvPr id="11" name="סולם דו מז'ור.mid">
            <a:hlinkClick r:id="" action="ppaction://media"/>
          </p:cNvPr>
          <p:cNvPicPr>
            <a:picLocks noRot="1" noChangeAspect="1"/>
          </p:cNvPicPr>
          <p:nvPr>
            <a:audioFile r:link="rId2"/>
          </p:nvPr>
        </p:nvPicPr>
        <p:blipFill>
          <a:blip r:embed="rId13"/>
          <a:stretch>
            <a:fillRect/>
          </a:stretch>
        </p:blipFill>
        <p:spPr>
          <a:xfrm>
            <a:off x="4532489" y="2622550"/>
            <a:ext cx="304800" cy="304800"/>
          </a:xfrm>
          <a:prstGeom prst="rect">
            <a:avLst/>
          </a:prstGeom>
        </p:spPr>
      </p:pic>
      <p:pic>
        <p:nvPicPr>
          <p:cNvPr id="12" name="ספט אקורד דו מז'ור מפורק.mid">
            <a:hlinkClick r:id="" action="ppaction://media"/>
          </p:cNvPr>
          <p:cNvPicPr>
            <a:picLocks noRot="1" noChangeAspect="1"/>
          </p:cNvPicPr>
          <p:nvPr>
            <a:audioFile r:link="rId3"/>
          </p:nvPr>
        </p:nvPicPr>
        <p:blipFill>
          <a:blip r:embed="rId13"/>
          <a:stretch>
            <a:fillRect/>
          </a:stretch>
        </p:blipFill>
        <p:spPr>
          <a:xfrm>
            <a:off x="5243689" y="4112684"/>
            <a:ext cx="304800" cy="304800"/>
          </a:xfrm>
          <a:prstGeom prst="rect">
            <a:avLst/>
          </a:prstGeom>
        </p:spPr>
      </p:pic>
      <p:pic>
        <p:nvPicPr>
          <p:cNvPr id="13" name="ספט אקורד גאז' מפורק.mid">
            <a:hlinkClick r:id="" action="ppaction://media"/>
          </p:cNvPr>
          <p:cNvPicPr>
            <a:picLocks noRot="1" noChangeAspect="1"/>
          </p:cNvPicPr>
          <p:nvPr>
            <a:audioFile r:link="rId4"/>
          </p:nvPr>
        </p:nvPicPr>
        <p:blipFill>
          <a:blip r:embed="rId13"/>
          <a:stretch>
            <a:fillRect/>
          </a:stretch>
        </p:blipFill>
        <p:spPr>
          <a:xfrm>
            <a:off x="1778000" y="412397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666"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333" fill="hold"/>
                                        <p:tgtEl>
                                          <p:spTgt spid="12"/>
                                        </p:tgtEl>
                                      </p:cBhvr>
                                    </p:cmd>
                                  </p:childTnLst>
                                </p:cTn>
                              </p:par>
                            </p:childTnLst>
                          </p:cTn>
                        </p:par>
                      </p:childTnLst>
                    </p:cTn>
                  </p:par>
                </p:childTnLst>
              </p:cTn>
              <p:nextCondLst>
                <p:cond evt="onClick" delay="0">
                  <p:tgtEl>
                    <p:spTgt spid="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333" fill="hold"/>
                                        <p:tgtEl>
                                          <p:spTgt spid="13"/>
                                        </p:tgtEl>
                                      </p:cBhvr>
                                    </p:cmd>
                                  </p:childTnLst>
                                </p:cTn>
                              </p:par>
                            </p:childTnLst>
                          </p:cTn>
                        </p:par>
                      </p:childTnLst>
                    </p:cTn>
                  </p:par>
                </p:childTnLst>
              </p:cTn>
              <p:nextCondLst>
                <p:cond evt="onClick" delay="0">
                  <p:tgtEl>
                    <p:spTgt spid="13"/>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צורת המפתחות</a:t>
            </a:r>
            <a:r>
              <a:rPr lang="x-none" sz="2400" b="1">
                <a:solidFill>
                  <a:srgbClr val="FFFFFF"/>
                </a:solidFill>
                <a:latin typeface="Arial" pitchFamily="34" charset="0"/>
                <a:ea typeface="Times New Roman"/>
                <a:cs typeface="Arial" pitchFamily="34" charset="0"/>
                <a:sym typeface="Times New Roman"/>
              </a:rPr>
              <a:t> </a:t>
            </a:r>
            <a:endParaRPr sz="2400" b="1" dirty="0">
              <a:solidFill>
                <a:srgbClr val="FFFFFF"/>
              </a:solidFill>
              <a:latin typeface="Arial" pitchFamily="34" charset="0"/>
              <a:ea typeface="Times New Roman"/>
              <a:cs typeface="Arial" pitchFamily="34" charset="0"/>
              <a:sym typeface="Times New Roman"/>
            </a:endParaRPr>
          </a:p>
        </p:txBody>
      </p:sp>
      <p:sp>
        <p:nvSpPr>
          <p:cNvPr id="203" name="Google Shape;203;p26"/>
          <p:cNvSpPr txBox="1">
            <a:spLocks noGrp="1"/>
          </p:cNvSpPr>
          <p:nvPr>
            <p:ph type="subTitle" idx="1"/>
          </p:nvPr>
        </p:nvSpPr>
        <p:spPr>
          <a:xfrm>
            <a:off x="500743" y="1070650"/>
            <a:ext cx="7978233" cy="29550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Arial" pitchFamily="34" charset="0"/>
                <a:ea typeface="Arial"/>
                <a:cs typeface="Arial" pitchFamily="34" charset="0"/>
                <a:sym typeface="Arial"/>
              </a:rPr>
              <a:t>סוגי המפתחות</a:t>
            </a:r>
            <a:r>
              <a:rPr lang="x-none" sz="1800">
                <a:solidFill>
                  <a:srgbClr val="FFFFFF"/>
                </a:solidFill>
                <a:latin typeface="Arial" pitchFamily="34" charset="0"/>
                <a:ea typeface="Times New Roman"/>
                <a:cs typeface="Arial" pitchFamily="34" charset="0"/>
                <a:sym typeface="Times New Roman"/>
              </a:rPr>
              <a:t> :ב</a:t>
            </a:r>
            <a:r>
              <a:rPr lang="x-none" sz="1800" u="sng">
                <a:solidFill>
                  <a:srgbClr val="FFFFFF"/>
                </a:solidFill>
                <a:latin typeface="Arial" pitchFamily="34" charset="0"/>
                <a:ea typeface="Times New Roman"/>
                <a:cs typeface="Arial" pitchFamily="34" charset="0"/>
                <a:sym typeface="Times New Roman"/>
                <a:hlinkClick r:id="rId3"/>
              </a:rPr>
              <a:t>מוזיקה</a:t>
            </a:r>
            <a:r>
              <a:rPr lang="x-none" sz="1800">
                <a:solidFill>
                  <a:srgbClr val="FFFFFF"/>
                </a:solidFill>
                <a:latin typeface="Arial" pitchFamily="34" charset="0"/>
                <a:ea typeface="Times New Roman"/>
                <a:cs typeface="Arial" pitchFamily="34" charset="0"/>
                <a:sym typeface="Times New Roman"/>
              </a:rPr>
              <a:t>, המערבית אירופאית 3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סוגי </a:t>
            </a:r>
            <a:r>
              <a:rPr lang="x-none" sz="1800">
                <a:solidFill>
                  <a:srgbClr val="FFFFFF"/>
                </a:solidFill>
                <a:latin typeface="Arial" pitchFamily="34" charset="0"/>
                <a:ea typeface="Times New Roman"/>
                <a:cs typeface="Arial" pitchFamily="34" charset="0"/>
                <a:sym typeface="Times New Roman"/>
              </a:rPr>
              <a:t>מפתחות - להלן </a:t>
            </a:r>
            <a:r>
              <a:rPr lang="x-none" sz="1800" smtClean="0">
                <a:solidFill>
                  <a:srgbClr val="FFFFFF"/>
                </a:solidFill>
                <a:latin typeface="Arial" pitchFamily="34" charset="0"/>
                <a:ea typeface="Times New Roman"/>
                <a:cs typeface="Arial" pitchFamily="34" charset="0"/>
                <a:sym typeface="Times New Roman"/>
              </a:rPr>
              <a:t>צורת</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המפתחות</a:t>
            </a:r>
            <a:r>
              <a:rPr lang="x-none" sz="1800">
                <a:solidFill>
                  <a:srgbClr val="FFFFFF"/>
                </a:solidFill>
                <a:latin typeface="Arial" pitchFamily="34" charset="0"/>
                <a:ea typeface="Times New Roman"/>
                <a:cs typeface="Arial" pitchFamily="34" charset="0"/>
                <a:sym typeface="Times New Roman"/>
              </a:rPr>
              <a:t>: </a:t>
            </a:r>
            <a:endParaRPr sz="1800" dirty="0">
              <a:solidFill>
                <a:srgbClr val="FFFFFF"/>
              </a:solidFill>
              <a:latin typeface="Arial" pitchFamily="34" charset="0"/>
              <a:ea typeface="Times New Roman"/>
              <a:cs typeface="Arial" pitchFamily="34" charset="0"/>
              <a:sym typeface="Times New Roman"/>
            </a:endParaRPr>
          </a:p>
          <a:p>
            <a:pPr marL="0" lvl="0" indent="0" rtl="1">
              <a:lnSpc>
                <a:spcPct val="115000"/>
              </a:lnSpc>
              <a:spcBef>
                <a:spcPts val="0"/>
              </a:spcBef>
              <a:spcAft>
                <a:spcPts val="0"/>
              </a:spcAft>
              <a:buNone/>
            </a:pPr>
            <a:endParaRPr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dirty="0">
              <a:solidFill>
                <a:srgbClr val="FFFFFF"/>
              </a:solidFill>
              <a:latin typeface="David"/>
              <a:ea typeface="David"/>
              <a:cs typeface="David"/>
              <a:sym typeface="David"/>
            </a:endParaRPr>
          </a:p>
        </p:txBody>
      </p:sp>
      <p:sp>
        <p:nvSpPr>
          <p:cNvPr id="204" name="Google Shape;204;p2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05" name="Google Shape;205;p26"/>
          <p:cNvPicPr preferRelativeResize="0"/>
          <p:nvPr/>
        </p:nvPicPr>
        <p:blipFill>
          <a:blip r:embed="rId4">
            <a:alphaModFix/>
          </a:blip>
          <a:stretch>
            <a:fillRect/>
          </a:stretch>
        </p:blipFill>
        <p:spPr>
          <a:xfrm>
            <a:off x="1257300" y="2002353"/>
            <a:ext cx="6443663" cy="1498086"/>
          </a:xfrm>
          <a:prstGeom prst="rect">
            <a:avLst/>
          </a:prstGeom>
          <a:noFill/>
          <a:ln>
            <a:noFill/>
          </a:ln>
        </p:spPr>
      </p:pic>
      <p:pic>
        <p:nvPicPr>
          <p:cNvPr id="206" name="Google Shape;206;p26"/>
          <p:cNvPicPr preferRelativeResize="0"/>
          <p:nvPr/>
        </p:nvPicPr>
        <p:blipFill>
          <a:blip r:embed="rId5">
            <a:alphaModFix/>
          </a:blip>
          <a:stretch>
            <a:fillRect/>
          </a:stretch>
        </p:blipFill>
        <p:spPr>
          <a:xfrm>
            <a:off x="7117400" y="0"/>
            <a:ext cx="2026600" cy="895300"/>
          </a:xfrm>
          <a:prstGeom prst="rect">
            <a:avLst/>
          </a:prstGeom>
          <a:noFill/>
          <a:ln>
            <a:noFill/>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0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a:t>
            </a:r>
            <a:r>
              <a:rPr lang="he-IL" sz="2400" b="1" dirty="0" smtClean="0">
                <a:solidFill>
                  <a:srgbClr val="FFFF00"/>
                </a:solidFill>
                <a:latin typeface="Times New Roman"/>
                <a:ea typeface="Times New Roman"/>
                <a:cs typeface="Times New Roman"/>
                <a:sym typeface="Times New Roman"/>
              </a:rPr>
              <a:t>ב</a:t>
            </a:r>
            <a:r>
              <a:rPr lang="x-none" sz="2400" b="1" smtClean="0">
                <a:solidFill>
                  <a:srgbClr val="FFFF00"/>
                </a:solidFill>
                <a:latin typeface="Times New Roman"/>
                <a:ea typeface="Times New Roman"/>
                <a:cs typeface="Times New Roman"/>
                <a:sym typeface="Times New Roman"/>
              </a:rPr>
              <a:t>לוז</a:t>
            </a:r>
            <a:endParaRPr sz="2400" b="1" dirty="0">
              <a:solidFill>
                <a:srgbClr val="FFFF00"/>
              </a:solidFill>
              <a:latin typeface="Times New Roman"/>
              <a:ea typeface="Times New Roman"/>
              <a:cs typeface="Times New Roman"/>
              <a:sym typeface="Times New Roman"/>
            </a:endParaRPr>
          </a:p>
        </p:txBody>
      </p:sp>
      <p:sp>
        <p:nvSpPr>
          <p:cNvPr id="935" name="Google Shape;935;p102"/>
          <p:cNvSpPr txBox="1">
            <a:spLocks noGrp="1"/>
          </p:cNvSpPr>
          <p:nvPr>
            <p:ph type="subTitle" idx="1"/>
          </p:nvPr>
        </p:nvSpPr>
        <p:spPr>
          <a:xfrm>
            <a:off x="1282525" y="1001325"/>
            <a:ext cx="71133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סולם הבלוז</a:t>
            </a:r>
            <a:r>
              <a:rPr lang="x-none" sz="1800" b="1">
                <a:solidFill>
                  <a:srgbClr val="FFFF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הוא סולם </a:t>
            </a:r>
            <a:r>
              <a:rPr lang="x-none" sz="1800" u="sng">
                <a:solidFill>
                  <a:srgbClr val="FFFF00"/>
                </a:solidFill>
                <a:latin typeface="Times New Roman"/>
                <a:ea typeface="Times New Roman"/>
                <a:cs typeface="Times New Roman"/>
                <a:sym typeface="Times New Roman"/>
              </a:rPr>
              <a:t>בעל 6 צלילים</a:t>
            </a:r>
            <a:r>
              <a:rPr lang="x-none" sz="1800">
                <a:solidFill>
                  <a:srgbClr val="FFFFFF"/>
                </a:solidFill>
                <a:latin typeface="Times New Roman"/>
                <a:ea typeface="Times New Roman"/>
                <a:cs typeface="Times New Roman"/>
                <a:sym typeface="Times New Roman"/>
              </a:rPr>
              <a:t>, והוא מורכב מסולם מינור פנטטוני (5 צלילים)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ועוד צליל אחד כרומטי נוסף (חצי טון) כהגדרתו הנפוצה </a:t>
            </a:r>
            <a:r>
              <a:rPr lang="x-none" sz="1800" b="1">
                <a:solidFill>
                  <a:srgbClr val="FF0000"/>
                </a:solidFill>
                <a:latin typeface="Times New Roman"/>
                <a:ea typeface="Times New Roman"/>
                <a:cs typeface="Times New Roman"/>
                <a:sym typeface="Times New Roman"/>
              </a:rPr>
              <a:t>Blue Note</a:t>
            </a: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הצליל הנוסף ה"בלו נוט" הוא הדרגה החמישית המונמכת כלומר 5b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תבנית הסולם  </a:t>
            </a:r>
            <a:r>
              <a:rPr lang="x-none" sz="1800" b="1">
                <a:solidFill>
                  <a:srgbClr val="FFFF00"/>
                </a:solidFill>
                <a:latin typeface="Times New Roman"/>
                <a:ea typeface="Times New Roman"/>
                <a:cs typeface="Times New Roman"/>
                <a:sym typeface="Times New Roman"/>
              </a:rPr>
              <a:t>  </a:t>
            </a:r>
            <a:r>
              <a:rPr lang="he-IL" sz="1800" b="1" dirty="0" smtClean="0">
                <a:solidFill>
                  <a:srgbClr val="FFFF00"/>
                </a:solidFill>
                <a:latin typeface="Times New Roman"/>
                <a:ea typeface="Times New Roman"/>
                <a:cs typeface="Times New Roman"/>
                <a:sym typeface="Times New Roman"/>
              </a:rPr>
              <a:t>1.5  0.5   0.5   1   1.5</a:t>
            </a:r>
            <a:endParaRPr sz="1800"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אנו רואים כי תבנית הבלוז הינה הנמכה של דרגה חמישית בחצי טון.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הנוסחה הינה פשוטה:    </a:t>
            </a:r>
            <a:r>
              <a:rPr lang="x-none" sz="1800">
                <a:solidFill>
                  <a:srgbClr val="FFFF00"/>
                </a:solidFill>
                <a:latin typeface="Times New Roman"/>
                <a:ea typeface="Times New Roman"/>
                <a:cs typeface="Times New Roman"/>
                <a:sym typeface="Times New Roman"/>
              </a:rPr>
              <a:t>בלוז  =  פנטטוניקה מינורית+בלו נוט</a:t>
            </a:r>
            <a:endParaRPr sz="18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00"/>
                </a:solidFill>
                <a:latin typeface="Times New Roman"/>
                <a:ea typeface="Times New Roman"/>
                <a:cs typeface="Times New Roman"/>
                <a:sym typeface="Times New Roman"/>
              </a:rPr>
              <a:t>              תבנית פנטטונית</a:t>
            </a:r>
            <a:r>
              <a:rPr lang="x-none" sz="1800">
                <a:solidFill>
                  <a:srgbClr val="FFFF00"/>
                </a:solidFill>
                <a:latin typeface="Times New Roman"/>
                <a:ea typeface="Times New Roman"/>
                <a:cs typeface="Times New Roman"/>
                <a:sym typeface="Times New Roman"/>
              </a:rPr>
              <a:t> </a:t>
            </a:r>
            <a:r>
              <a:rPr lang="x-none" sz="1400">
                <a:solidFill>
                  <a:srgbClr val="FFFF00"/>
                </a:solidFill>
                <a:latin typeface="Times New Roman"/>
                <a:ea typeface="Times New Roman"/>
                <a:cs typeface="Times New Roman"/>
                <a:sym typeface="Times New Roman"/>
              </a:rPr>
              <a:t>מינורית  </a:t>
            </a:r>
            <a:endParaRPr sz="14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marR="114300" lvl="0" indent="0" algn="just" rtl="0">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1.5        1            1        1.5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00"/>
                </a:solidFill>
                <a:latin typeface="Times New Roman"/>
                <a:ea typeface="Times New Roman"/>
                <a:cs typeface="Times New Roman"/>
                <a:sym typeface="Times New Roman"/>
              </a:rPr>
              <a:t>                               תבנית בלוז</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dirty="0">
              <a:solidFill>
                <a:srgbClr val="FFFFFF"/>
              </a:solidFill>
              <a:latin typeface="Times New Roman"/>
              <a:ea typeface="Times New Roman"/>
              <a:cs typeface="Times New Roman"/>
              <a:sym typeface="Times New Roman"/>
            </a:endParaRPr>
          </a:p>
          <a:p>
            <a:pPr marL="0" marR="114300" lvl="0" indent="0" algn="just" rtl="0">
              <a:lnSpc>
                <a:spcPct val="115000"/>
              </a:lnSpc>
              <a:spcBef>
                <a:spcPts val="0"/>
              </a:spcBef>
              <a:spcAft>
                <a:spcPts val="0"/>
              </a:spcAft>
              <a:buNone/>
            </a:pPr>
            <a:r>
              <a:rPr lang="x-none" sz="1400">
                <a:latin typeface="Times New Roman"/>
                <a:ea typeface="Times New Roman"/>
                <a:cs typeface="Times New Roman"/>
                <a:sym typeface="Times New Roman"/>
              </a:rPr>
              <a:t>                                   1.5        1        ½        ½      1.5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936" name="Google Shape;936;p10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37" name="Google Shape;937;p102"/>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938" name="Google Shape;938;p102" descr="Learn how to form the blues scale on piano. More info here: http://www.piano-keyboard-guide.com/piano-blues-scales.html Piano scales lesson. Learn formulas for forming this scale. The notes of the blues scale in various keys. By Mantius Cazaubon.&#10;&#10;I highly recommend this piano course. Learn more here: http://www.piano-keyboard-guide.com/how-to-play-piano.html and get yourself a copy.&#10;&#10;To take your playing to the next level, learn about my piano courses here: http://www.piano-keyboard-guide.com/piano-lessons.html and enroll.&#10;&#10;Check out my piano and music theory books here: https://www.amazon.com/Mantius-Cazaubon/e/B015MANSFG and get yourself a copy or more.">
            <a:hlinkClick r:id="rId6"/>
          </p:cNvPr>
          <p:cNvPicPr preferRelativeResize="0"/>
          <p:nvPr/>
        </p:nvPicPr>
        <p:blipFill>
          <a:blip r:embed="rId7">
            <a:alphaModFix/>
          </a:blip>
          <a:stretch>
            <a:fillRect/>
          </a:stretch>
        </p:blipFill>
        <p:spPr>
          <a:xfrm>
            <a:off x="0" y="0"/>
            <a:ext cx="1229626" cy="1304125"/>
          </a:xfrm>
          <a:prstGeom prst="rect">
            <a:avLst/>
          </a:prstGeom>
          <a:noFill/>
          <a:ln>
            <a:noFill/>
          </a:ln>
        </p:spPr>
      </p:pic>
      <p:pic>
        <p:nvPicPr>
          <p:cNvPr id="939" name="Google Shape;939;p102"/>
          <p:cNvPicPr preferRelativeResize="0"/>
          <p:nvPr/>
        </p:nvPicPr>
        <p:blipFill>
          <a:blip r:embed="rId8">
            <a:alphaModFix/>
          </a:blip>
          <a:stretch>
            <a:fillRect/>
          </a:stretch>
        </p:blipFill>
        <p:spPr>
          <a:xfrm>
            <a:off x="2178788" y="3057175"/>
            <a:ext cx="3800475" cy="514350"/>
          </a:xfrm>
          <a:prstGeom prst="rect">
            <a:avLst/>
          </a:prstGeom>
          <a:noFill/>
          <a:ln>
            <a:noFill/>
          </a:ln>
        </p:spPr>
      </p:pic>
      <p:pic>
        <p:nvPicPr>
          <p:cNvPr id="940" name="Google Shape;940;p102"/>
          <p:cNvPicPr preferRelativeResize="0"/>
          <p:nvPr/>
        </p:nvPicPr>
        <p:blipFill>
          <a:blip r:embed="rId9">
            <a:alphaModFix/>
          </a:blip>
          <a:stretch>
            <a:fillRect/>
          </a:stretch>
        </p:blipFill>
        <p:spPr>
          <a:xfrm>
            <a:off x="2207363" y="3793900"/>
            <a:ext cx="3743325" cy="666750"/>
          </a:xfrm>
          <a:prstGeom prst="rect">
            <a:avLst/>
          </a:prstGeom>
          <a:noFill/>
          <a:ln>
            <a:noFill/>
          </a:ln>
        </p:spPr>
      </p:pic>
      <p:pic>
        <p:nvPicPr>
          <p:cNvPr id="9" name="סולם פנטטוני מינורי.mid">
            <a:hlinkClick r:id="" action="ppaction://media"/>
          </p:cNvPr>
          <p:cNvPicPr>
            <a:picLocks noRot="1" noChangeAspect="1"/>
          </p:cNvPicPr>
          <p:nvPr>
            <a:audioFile r:link="rId1"/>
          </p:nvPr>
        </p:nvPicPr>
        <p:blipFill>
          <a:blip r:embed="rId10"/>
          <a:stretch>
            <a:fillRect/>
          </a:stretch>
        </p:blipFill>
        <p:spPr>
          <a:xfrm>
            <a:off x="1811866" y="3175705"/>
            <a:ext cx="304800" cy="304800"/>
          </a:xfrm>
          <a:prstGeom prst="rect">
            <a:avLst/>
          </a:prstGeom>
        </p:spPr>
      </p:pic>
      <p:pic>
        <p:nvPicPr>
          <p:cNvPr id="10" name="סולם הבלוז.mid">
            <a:hlinkClick r:id="" action="ppaction://media"/>
          </p:cNvPr>
          <p:cNvPicPr>
            <a:picLocks noRot="1" noChangeAspect="1"/>
          </p:cNvPicPr>
          <p:nvPr>
            <a:audioFile r:link="rId2"/>
          </p:nvPr>
        </p:nvPicPr>
        <p:blipFill>
          <a:blip r:embed="rId10"/>
          <a:stretch>
            <a:fillRect/>
          </a:stretch>
        </p:blipFill>
        <p:spPr>
          <a:xfrm>
            <a:off x="1800578" y="39433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666"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הראגה ההודי</a:t>
            </a:r>
            <a:endParaRPr sz="2400" b="1" dirty="0">
              <a:solidFill>
                <a:srgbClr val="FFFF00"/>
              </a:solidFill>
              <a:latin typeface="Times New Roman"/>
              <a:ea typeface="Times New Roman"/>
              <a:cs typeface="Times New Roman"/>
              <a:sym typeface="Times New Roman"/>
            </a:endParaRPr>
          </a:p>
        </p:txBody>
      </p:sp>
      <p:sp>
        <p:nvSpPr>
          <p:cNvPr id="946" name="Google Shape;946;p103"/>
          <p:cNvSpPr txBox="1">
            <a:spLocks noGrp="1"/>
          </p:cNvSpPr>
          <p:nvPr>
            <p:ph type="subTitle" idx="1"/>
          </p:nvPr>
        </p:nvSpPr>
        <p:spPr>
          <a:xfrm>
            <a:off x="558150" y="987625"/>
            <a:ext cx="79212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00"/>
                </a:solidFill>
                <a:latin typeface="Arial"/>
                <a:ea typeface="Arial"/>
                <a:cs typeface="Arial"/>
                <a:sym typeface="Arial"/>
              </a:rPr>
              <a:t>סולם הראגה ההודי</a:t>
            </a:r>
            <a:r>
              <a:rPr lang="x-none" sz="1400" b="1">
                <a:solidFill>
                  <a:srgbClr val="FFFF00"/>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מבוסס על 22 סרוטים , 22 מרווחים מיקרוטונליים הכוללים: </a:t>
            </a:r>
            <a:endParaRPr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Times New Roman"/>
                <a:ea typeface="Times New Roman"/>
                <a:cs typeface="Times New Roman"/>
                <a:sym typeface="Times New Roman"/>
              </a:rPr>
              <a:t>                        </a:t>
            </a:r>
            <a:r>
              <a:rPr lang="he-IL" sz="1400" dirty="0" smtClean="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    מרווח של 1 טון, ½  טון, ¼  טון  ו-  ¾ טון. </a:t>
            </a:r>
            <a:endParaRPr sz="14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Times New Roman"/>
                <a:ea typeface="Times New Roman"/>
                <a:cs typeface="Times New Roman"/>
                <a:sym typeface="Times New Roman"/>
              </a:rPr>
              <a:t>ראגה מסנסקריט</a:t>
            </a:r>
            <a:r>
              <a:rPr lang="he-IL" sz="1400" dirty="0" smtClean="0">
                <a:solidFill>
                  <a:srgbClr val="FFFFFF"/>
                </a:solidFill>
                <a:latin typeface="Times New Roman"/>
                <a:ea typeface="Times New Roman"/>
                <a:cs typeface="Times New Roman"/>
                <a:sym typeface="Times New Roman"/>
              </a:rPr>
              <a:t> </a:t>
            </a:r>
            <a:r>
              <a:rPr lang="en-US" sz="1400" dirty="0" smtClean="0">
                <a:solidFill>
                  <a:srgbClr val="FFFFFF"/>
                </a:solidFill>
                <a:latin typeface="Times New Roman"/>
                <a:ea typeface="Times New Roman"/>
                <a:cs typeface="Times New Roman"/>
                <a:sym typeface="Times New Roman"/>
              </a:rPr>
              <a:t>  </a:t>
            </a:r>
            <a:r>
              <a:rPr lang="x-none" sz="1400" smtClean="0">
                <a:solidFill>
                  <a:srgbClr val="FFFF00"/>
                </a:solidFill>
                <a:latin typeface="Times New Roman"/>
                <a:ea typeface="Times New Roman"/>
                <a:cs typeface="Times New Roman"/>
                <a:sym typeface="Times New Roman"/>
              </a:rPr>
              <a:t>Raga</a:t>
            </a:r>
            <a:r>
              <a:rPr lang="x-none" sz="1400" smtClean="0">
                <a:solidFill>
                  <a:srgbClr val="FFFF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ובמלל חופשי </a:t>
            </a:r>
            <a:r>
              <a:rPr lang="x-none" sz="1400">
                <a:solidFill>
                  <a:srgbClr val="FFFF00"/>
                </a:solidFill>
                <a:latin typeface="Times New Roman"/>
                <a:ea typeface="Times New Roman"/>
                <a:cs typeface="Times New Roman"/>
                <a:sym typeface="Times New Roman"/>
              </a:rPr>
              <a:t>מצב רוח</a:t>
            </a:r>
            <a:r>
              <a:rPr lang="x-none" sz="140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ה</a:t>
            </a:r>
            <a:r>
              <a:rPr lang="he-IL" sz="1400" dirty="0" smtClean="0">
                <a:solidFill>
                  <a:srgbClr val="FFFFFF"/>
                </a:solidFill>
                <a:latin typeface="Times New Roman"/>
                <a:ea typeface="Times New Roman"/>
                <a:cs typeface="Times New Roman"/>
                <a:sym typeface="Times New Roman"/>
              </a:rPr>
              <a:t>ו</a:t>
            </a:r>
            <a:r>
              <a:rPr lang="x-none" sz="1400" smtClean="0">
                <a:solidFill>
                  <a:srgbClr val="FFFFFF"/>
                </a:solidFill>
                <a:latin typeface="Times New Roman"/>
                <a:ea typeface="Times New Roman"/>
                <a:cs typeface="Times New Roman"/>
                <a:sym typeface="Times New Roman"/>
              </a:rPr>
              <a:t>א </a:t>
            </a:r>
            <a:r>
              <a:rPr lang="x-none" sz="1400">
                <a:solidFill>
                  <a:srgbClr val="FFFFFF"/>
                </a:solidFill>
                <a:latin typeface="Times New Roman"/>
                <a:ea typeface="Times New Roman"/>
                <a:cs typeface="Times New Roman"/>
                <a:sym typeface="Times New Roman"/>
              </a:rPr>
              <a:t>קו מלודי או מודוס לפי נכתבים קטעי </a:t>
            </a:r>
            <a:r>
              <a:rPr lang="x-none" sz="1400" smtClean="0">
                <a:solidFill>
                  <a:srgbClr val="FFFFFF"/>
                </a:solidFill>
                <a:latin typeface="Times New Roman"/>
                <a:ea typeface="Times New Roman"/>
                <a:cs typeface="Times New Roman"/>
                <a:sym typeface="Times New Roman"/>
              </a:rPr>
              <a:t>מוזיקה, </a:t>
            </a:r>
            <a:r>
              <a:rPr lang="x-none" sz="1400">
                <a:solidFill>
                  <a:srgbClr val="FFFFFF"/>
                </a:solidFill>
                <a:latin typeface="Times New Roman"/>
                <a:ea typeface="Times New Roman"/>
                <a:cs typeface="Times New Roman"/>
                <a:sym typeface="Times New Roman"/>
              </a:rPr>
              <a:t>הראגה מורכבת מסולם הכולל מ-5 ועד 7 צלילים. והמרווחים כאמור של 22 </a:t>
            </a:r>
            <a:r>
              <a:rPr lang="he-IL" sz="1400" dirty="0" smtClean="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סרוטים </a:t>
            </a:r>
            <a:r>
              <a:rPr lang="x-none" sz="1400">
                <a:solidFill>
                  <a:srgbClr val="FFFFFF"/>
                </a:solidFill>
                <a:latin typeface="Times New Roman"/>
                <a:ea typeface="Times New Roman"/>
                <a:cs typeface="Times New Roman"/>
                <a:sym typeface="Times New Roman"/>
              </a:rPr>
              <a:t>והגדרת הסדר בינהם, ישנם מספר ראגות אשר חולקות את אותו סולם, אך בשינוי מיקום המרווח .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בסך הכל ישנם כ-300 סוגי ראגות שונים</a:t>
            </a:r>
            <a:r>
              <a:rPr lang="x-none" sz="1400" smtClean="0">
                <a:solidFill>
                  <a:srgbClr val="FFFFFF"/>
                </a:solidFill>
                <a:latin typeface="Times New Roman"/>
                <a:ea typeface="Times New Roman"/>
                <a:cs typeface="Times New Roman"/>
                <a:sym typeface="Times New Roman"/>
              </a:rPr>
              <a:t>.</a:t>
            </a:r>
            <a:r>
              <a:rPr lang="he-IL" sz="1400" dirty="0" smtClean="0">
                <a:solidFill>
                  <a:srgbClr val="FFFFFF"/>
                </a:solidFill>
                <a:latin typeface="Times New Roman"/>
                <a:ea typeface="Times New Roman"/>
                <a:cs typeface="Times New Roman"/>
                <a:sym typeface="Times New Roman"/>
              </a:rPr>
              <a:t> יש לציין כי בסולם הרגא ההודי יכולים להופיע בו זמנית באותו סולם גם סימני היתק במול וגם דיאז ואף לא באותו סדר. דבר שהוא לא קיים במוזיקה האירופאית מערבית.</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מהבחינה היסטורית ודתית מקושרות הראגות לאלים וליכולות קסם שונות, כך למשל הראגה לתקופת המונסון המנוגנת בעונה זו יכולה לגרום לירידת גשמי ברכה, לפי האמונה ההודית. להלן דוגמאות: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947" name="Google Shape;947;p10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48" name="Google Shape;948;p103"/>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949" name="Google Shape;949;p103"/>
          <p:cNvPicPr preferRelativeResize="0"/>
          <p:nvPr/>
        </p:nvPicPr>
        <p:blipFill>
          <a:blip r:embed="rId4">
            <a:alphaModFix/>
          </a:blip>
          <a:stretch>
            <a:fillRect/>
          </a:stretch>
        </p:blipFill>
        <p:spPr>
          <a:xfrm>
            <a:off x="5001367" y="3404034"/>
            <a:ext cx="3301385" cy="1739466"/>
          </a:xfrm>
          <a:prstGeom prst="rect">
            <a:avLst/>
          </a:prstGeom>
          <a:noFill/>
          <a:ln>
            <a:noFill/>
          </a:ln>
        </p:spPr>
      </p:pic>
      <p:pic>
        <p:nvPicPr>
          <p:cNvPr id="950" name="Google Shape;950;p103"/>
          <p:cNvPicPr preferRelativeResize="0"/>
          <p:nvPr/>
        </p:nvPicPr>
        <p:blipFill>
          <a:blip r:embed="rId5">
            <a:alphaModFix/>
          </a:blip>
          <a:stretch>
            <a:fillRect/>
          </a:stretch>
        </p:blipFill>
        <p:spPr>
          <a:xfrm>
            <a:off x="1104300" y="3389377"/>
            <a:ext cx="3370164" cy="1754124"/>
          </a:xfrm>
          <a:prstGeom prst="rect">
            <a:avLst/>
          </a:prstGeom>
          <a:noFill/>
          <a:ln>
            <a:noFill/>
          </a:ln>
        </p:spPr>
      </p:pic>
      <p:pic>
        <p:nvPicPr>
          <p:cNvPr id="951" name="Google Shape;951;p103" descr="Movie: Sangam&#10;Music Director: Shankar Jaikishan&#10;Singers: Mukesh&#10;Director: Raj Kapoor&#10;&#10;Enjoy this super hit song from the 1964 movie Sangam starring Vyjayanthimala, Raj Kapoor and Rajendra Kumar.&#10;&#10;From the latest Bollywood songs to the oldest, SUBSCRIBE to http://www.YouTube.com/FilmiGaane&#10;&#10;To see all the latest music playlists that we've created just for you, click here - http://www.youtube.com/user/filmigaane/videos?sort=dd&amp;flow=list&amp;view=1&#10;&#10;Connect with us on :-&#10;&#10;Facebook - http://www.Facebook.com/FilmiGaane&#10;Twitter - http://Twitter.com/FilmiGaane&#10;&#10;You can now watch all the superhit videos of the Showman Raj Kapoor on your mobile phones. All you need to do is SMS the following from your AIRTEL &amp; IDEA phones.&#10;&#10;AIRTEL: sms RKHITS to 54321&#10;&#10;IDEA: sms SUB VARK1 to 54300&#10;&#10;*charges apply .&#10;&#10;Download Filmi Gaane App - http://twd.bz/fg&#10;Sign up for Free and get daily updates on New Videos, exclusive Web Shows, contests &amp; much more&#10;http://youtube.shemaroo.com/default.aspx&#10;&#10;Send us your feedback and suggestions at : connect@shemaroo.com">
            <a:hlinkClick r:id="rId6"/>
          </p:cNvPr>
          <p:cNvPicPr preferRelativeResize="0"/>
          <p:nvPr/>
        </p:nvPicPr>
        <p:blipFill>
          <a:blip r:embed="rId7">
            <a:alphaModFix/>
          </a:blip>
          <a:stretch>
            <a:fillRect/>
          </a:stretch>
        </p:blipFill>
        <p:spPr>
          <a:xfrm>
            <a:off x="0" y="0"/>
            <a:ext cx="1381625" cy="1167325"/>
          </a:xfrm>
          <a:prstGeom prst="rect">
            <a:avLst/>
          </a:prstGeom>
          <a:noFill/>
          <a:ln>
            <a:noFill/>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4"/>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סולם המקאם הערבי</a:t>
            </a:r>
            <a:endParaRPr sz="2400" b="1" dirty="0">
              <a:solidFill>
                <a:srgbClr val="FFFF00"/>
              </a:solidFill>
              <a:latin typeface="Times New Roman"/>
              <a:ea typeface="Times New Roman"/>
              <a:cs typeface="Times New Roman"/>
              <a:sym typeface="Times New Roman"/>
            </a:endParaRPr>
          </a:p>
        </p:txBody>
      </p:sp>
      <p:sp>
        <p:nvSpPr>
          <p:cNvPr id="957" name="Google Shape;957;p104"/>
          <p:cNvSpPr txBox="1">
            <a:spLocks noGrp="1"/>
          </p:cNvSpPr>
          <p:nvPr>
            <p:ph type="subTitle" idx="1"/>
          </p:nvPr>
        </p:nvSpPr>
        <p:spPr>
          <a:xfrm>
            <a:off x="558150" y="987625"/>
            <a:ext cx="79212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endParaRPr sz="1800" b="1">
              <a:solidFill>
                <a:srgbClr val="FFFF00"/>
              </a:solidFill>
              <a:latin typeface="Arial"/>
              <a:ea typeface="Arial"/>
              <a:cs typeface="Arial"/>
              <a:sym typeface="Arial"/>
            </a:endParaRPr>
          </a:p>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סולם המקאם הערבי</a:t>
            </a:r>
            <a:r>
              <a:rPr lang="x-none" sz="1800" b="1">
                <a:solidFill>
                  <a:srgbClr val="FFFF00"/>
                </a:solidFill>
                <a:latin typeface="Times New Roman"/>
                <a:ea typeface="Times New Roman"/>
                <a:cs typeface="Times New Roman"/>
                <a:sym typeface="Times New Roman"/>
              </a:rPr>
              <a:t>- </a:t>
            </a:r>
            <a:r>
              <a:rPr lang="x-none" sz="1400" b="1">
                <a:solidFill>
                  <a:srgbClr val="FFFFFF"/>
                </a:solidFill>
                <a:latin typeface="Times New Roman"/>
                <a:ea typeface="Times New Roman"/>
                <a:cs typeface="Times New Roman"/>
                <a:sym typeface="Times New Roman"/>
              </a:rPr>
              <a:t>מקאם</a:t>
            </a:r>
            <a:r>
              <a:rPr lang="x-none" sz="1400">
                <a:solidFill>
                  <a:srgbClr val="FFFFFF"/>
                </a:solidFill>
                <a:latin typeface="Times New Roman"/>
                <a:ea typeface="Times New Roman"/>
                <a:cs typeface="Times New Roman"/>
                <a:sym typeface="Times New Roman"/>
              </a:rPr>
              <a:t> (ב</a:t>
            </a:r>
            <a:r>
              <a:rPr lang="x-none" sz="1400">
                <a:solidFill>
                  <a:srgbClr val="FFFFFF"/>
                </a:solidFill>
                <a:uFill>
                  <a:noFill/>
                </a:uFill>
                <a:latin typeface="Times New Roman"/>
                <a:ea typeface="Times New Roman"/>
                <a:cs typeface="Times New Roman"/>
                <a:sym typeface="Times New Roman"/>
                <a:hlinkClick r:id="rId3"/>
              </a:rPr>
              <a:t>ערבית</a:t>
            </a:r>
            <a:r>
              <a:rPr lang="x-none" sz="1400">
                <a:solidFill>
                  <a:srgbClr val="FFFFFF"/>
                </a:solidFill>
                <a:latin typeface="Times New Roman"/>
                <a:ea typeface="Times New Roman"/>
                <a:cs typeface="Times New Roman"/>
                <a:sym typeface="Times New Roman"/>
              </a:rPr>
              <a:t>: مقام, בתרגום ל</a:t>
            </a:r>
            <a:r>
              <a:rPr lang="x-none" sz="1400">
                <a:solidFill>
                  <a:srgbClr val="FFFFFF"/>
                </a:solidFill>
                <a:uFill>
                  <a:noFill/>
                </a:uFill>
                <a:latin typeface="Times New Roman"/>
                <a:ea typeface="Times New Roman"/>
                <a:cs typeface="Times New Roman"/>
                <a:sym typeface="Times New Roman"/>
                <a:hlinkClick r:id="rId4"/>
              </a:rPr>
              <a:t>עברית</a:t>
            </a:r>
            <a:r>
              <a:rPr lang="x-none" sz="1400">
                <a:solidFill>
                  <a:srgbClr val="FFFFFF"/>
                </a:solidFill>
                <a:latin typeface="Times New Roman"/>
                <a:ea typeface="Times New Roman"/>
                <a:cs typeface="Times New Roman"/>
                <a:sym typeface="Times New Roman"/>
              </a:rPr>
              <a:t>: מקום) הוא מבנה המגדיר מסגרת ליצירה מוזיקלית ב</a:t>
            </a:r>
            <a:r>
              <a:rPr lang="x-none" sz="1400">
                <a:solidFill>
                  <a:srgbClr val="FFFFFF"/>
                </a:solidFill>
                <a:uFill>
                  <a:noFill/>
                </a:uFill>
                <a:latin typeface="Times New Roman"/>
                <a:ea typeface="Times New Roman"/>
                <a:cs typeface="Times New Roman"/>
                <a:sym typeface="Times New Roman"/>
                <a:hlinkClick r:id="rId5"/>
              </a:rPr>
              <a:t>מוזיקה ערבית</a:t>
            </a:r>
            <a:r>
              <a:rPr lang="x-none" sz="1400">
                <a:solidFill>
                  <a:srgbClr val="FFFFFF"/>
                </a:solidFill>
                <a:latin typeface="Times New Roman"/>
                <a:ea typeface="Times New Roman"/>
                <a:cs typeface="Times New Roman"/>
                <a:sym typeface="Times New Roman"/>
              </a:rPr>
              <a:t>. כל מקאם כולל סדרת </a:t>
            </a:r>
            <a:r>
              <a:rPr lang="x-none" sz="1400">
                <a:solidFill>
                  <a:srgbClr val="FFFFFF"/>
                </a:solidFill>
                <a:uFill>
                  <a:noFill/>
                </a:uFill>
                <a:latin typeface="Times New Roman"/>
                <a:ea typeface="Times New Roman"/>
                <a:cs typeface="Times New Roman"/>
                <a:sym typeface="Times New Roman"/>
                <a:hlinkClick r:id="rId6"/>
              </a:rPr>
              <a:t>צלילים</a:t>
            </a:r>
            <a:r>
              <a:rPr lang="x-none" sz="1400">
                <a:solidFill>
                  <a:srgbClr val="FFFFFF"/>
                </a:solidFill>
                <a:latin typeface="Times New Roman"/>
                <a:ea typeface="Times New Roman"/>
                <a:cs typeface="Times New Roman"/>
                <a:sym typeface="Times New Roman"/>
              </a:rPr>
              <a:t> אבסולוטיים והתנהגות מלודית אופיינית. שיטת המקאמים (או מקאמאת مقامات) משמשת כבסיס למוזיקה הערבית והטורקית ומבוססת ביסודה על המוזיקה הפרסית הקלאסית (הרדיף הפרסי). יש שימוש במקאם  גם ב</a:t>
            </a:r>
            <a:r>
              <a:rPr lang="x-none" sz="1400">
                <a:solidFill>
                  <a:srgbClr val="FFFFFF"/>
                </a:solidFill>
                <a:uFill>
                  <a:noFill/>
                </a:uFill>
                <a:latin typeface="Times New Roman"/>
                <a:ea typeface="Times New Roman"/>
                <a:cs typeface="Times New Roman"/>
                <a:sym typeface="Times New Roman"/>
                <a:hlinkClick r:id="rId7"/>
              </a:rPr>
              <a:t>ארצות הבלקן</a:t>
            </a:r>
            <a:r>
              <a:rPr lang="x-none" sz="1400">
                <a:solidFill>
                  <a:srgbClr val="FFFFFF"/>
                </a:solidFill>
                <a:latin typeface="Times New Roman"/>
                <a:ea typeface="Times New Roman"/>
                <a:cs typeface="Times New Roman"/>
                <a:sym typeface="Times New Roman"/>
              </a:rPr>
              <a:t>, בארצות </a:t>
            </a:r>
            <a:r>
              <a:rPr lang="x-none" sz="1400">
                <a:solidFill>
                  <a:srgbClr val="FFFFFF"/>
                </a:solidFill>
                <a:uFill>
                  <a:noFill/>
                </a:uFill>
                <a:latin typeface="Times New Roman"/>
                <a:ea typeface="Times New Roman"/>
                <a:cs typeface="Times New Roman"/>
                <a:sym typeface="Times New Roman"/>
                <a:hlinkClick r:id="rId8"/>
              </a:rPr>
              <a:t>טורקמניות</a:t>
            </a:r>
            <a:r>
              <a:rPr lang="x-none" sz="1400">
                <a:solidFill>
                  <a:srgbClr val="FFFFFF"/>
                </a:solidFill>
                <a:latin typeface="Times New Roman"/>
                <a:ea typeface="Times New Roman"/>
                <a:cs typeface="Times New Roman"/>
                <a:sym typeface="Times New Roman"/>
              </a:rPr>
              <a:t> ב</a:t>
            </a:r>
            <a:r>
              <a:rPr lang="x-none" sz="1400">
                <a:solidFill>
                  <a:srgbClr val="FFFFFF"/>
                </a:solidFill>
                <a:uFill>
                  <a:noFill/>
                </a:uFill>
                <a:latin typeface="Times New Roman"/>
                <a:ea typeface="Times New Roman"/>
                <a:cs typeface="Times New Roman"/>
                <a:sym typeface="Times New Roman"/>
                <a:hlinkClick r:id="rId9"/>
              </a:rPr>
              <a:t>מרכז אסיה</a:t>
            </a:r>
            <a:r>
              <a:rPr lang="x-none" sz="1400">
                <a:solidFill>
                  <a:srgbClr val="FFFFFF"/>
                </a:solidFill>
                <a:latin typeface="Times New Roman"/>
                <a:ea typeface="Times New Roman"/>
                <a:cs typeface="Times New Roman"/>
                <a:sym typeface="Times New Roman"/>
              </a:rPr>
              <a:t>, וב</a:t>
            </a:r>
            <a:r>
              <a:rPr lang="x-none" sz="1400">
                <a:solidFill>
                  <a:srgbClr val="FFFFFF"/>
                </a:solidFill>
                <a:uFill>
                  <a:noFill/>
                </a:uFill>
                <a:latin typeface="Times New Roman"/>
                <a:ea typeface="Times New Roman"/>
                <a:cs typeface="Times New Roman"/>
                <a:sym typeface="Times New Roman"/>
                <a:hlinkClick r:id="rId10"/>
              </a:rPr>
              <a:t>קווקז</a:t>
            </a:r>
            <a:r>
              <a:rPr lang="x-none"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המקאם הערבי מבוסס על סולם המכיל 24 מרווחים של רבע טון כל אחד. מהעדר דרגות סולם ואקורדים , לא ניתן לבנות הרמוניה לסולם זה. וכל המוזיקה בו הינה מוזיקת אוניסון כלומר, גם כאשר אום כלתום שרה בליווי תזמורת הרי שהיא וגם התזמורת שרים ומנגנים את אותה המלודיה.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00"/>
                </a:solidFill>
                <a:latin typeface="Times New Roman"/>
                <a:ea typeface="Times New Roman"/>
                <a:cs typeface="Times New Roman"/>
                <a:sym typeface="Times New Roman"/>
              </a:rPr>
              <a:t>המקאם </a:t>
            </a:r>
            <a:r>
              <a:rPr lang="x-none" sz="1400">
                <a:solidFill>
                  <a:srgbClr val="FFFFFF"/>
                </a:solidFill>
                <a:latin typeface="Times New Roman"/>
                <a:ea typeface="Times New Roman"/>
                <a:cs typeface="Times New Roman"/>
                <a:sym typeface="Times New Roman"/>
              </a:rPr>
              <a:t>הנו חלוקת האוקטבה האירופאית במקום ב-12 חלקים של חצי טון, האוקטבה מחולקת  </a:t>
            </a:r>
            <a:r>
              <a:rPr lang="x-none" sz="1400" b="1">
                <a:solidFill>
                  <a:srgbClr val="FFFF00"/>
                </a:solidFill>
                <a:latin typeface="Times New Roman"/>
                <a:ea typeface="Times New Roman"/>
                <a:cs typeface="Times New Roman"/>
                <a:sym typeface="Times New Roman"/>
              </a:rPr>
              <a:t>ב-24 חלקים של רבע טון</a:t>
            </a:r>
            <a:r>
              <a:rPr lang="x-none" sz="1400">
                <a:solidFill>
                  <a:srgbClr val="FFFFFF"/>
                </a:solidFill>
                <a:latin typeface="Times New Roman"/>
                <a:ea typeface="Times New Roman"/>
                <a:cs typeface="Times New Roman"/>
                <a:sym typeface="Times New Roman"/>
              </a:rPr>
              <a:t>.. וכתוצאה מכך נוצרים מקאמים גם של </a:t>
            </a:r>
            <a:r>
              <a:rPr lang="x-none" sz="1400" b="1">
                <a:solidFill>
                  <a:srgbClr val="FFFF00"/>
                </a:solidFill>
                <a:latin typeface="Times New Roman"/>
                <a:ea typeface="Times New Roman"/>
                <a:cs typeface="Times New Roman"/>
                <a:sym typeface="Times New Roman"/>
              </a:rPr>
              <a:t>¾ טון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958" name="Google Shape;958;p10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59" name="Google Shape;959;p104"/>
          <p:cNvPicPr preferRelativeResize="0"/>
          <p:nvPr/>
        </p:nvPicPr>
        <p:blipFill>
          <a:blip r:embed="rId11">
            <a:alphaModFix/>
          </a:blip>
          <a:stretch>
            <a:fillRect/>
          </a:stretch>
        </p:blipFill>
        <p:spPr>
          <a:xfrm>
            <a:off x="7133625" y="0"/>
            <a:ext cx="2010375" cy="895300"/>
          </a:xfrm>
          <a:prstGeom prst="rect">
            <a:avLst/>
          </a:prstGeom>
          <a:noFill/>
          <a:ln>
            <a:noFill/>
          </a:ln>
        </p:spPr>
      </p:pic>
      <p:pic>
        <p:nvPicPr>
          <p:cNvPr id="960" name="Google Shape;960;p104" descr="פראזה מזרחית בסולם A חיג'אז.&#10;לשיעור המלא ולטאבים היכנסו ל: http://www.guitarfreak.co.il/Lick-of-the-week-11.html&#10;&#10;לשיעורי גיטרה נוספים היכנסו לגיטר פריק-&#10;האתר הגדול ביותר ללימוד גיטרה&#10;http://www.guitarfreak.co.il">
            <a:hlinkClick r:id="rId12"/>
          </p:cNvPr>
          <p:cNvPicPr preferRelativeResize="0"/>
          <p:nvPr/>
        </p:nvPicPr>
        <p:blipFill>
          <a:blip r:embed="rId13">
            <a:alphaModFix/>
          </a:blip>
          <a:stretch>
            <a:fillRect/>
          </a:stretch>
        </p:blipFill>
        <p:spPr>
          <a:xfrm>
            <a:off x="0" y="0"/>
            <a:ext cx="990600" cy="1016850"/>
          </a:xfrm>
          <a:prstGeom prst="rect">
            <a:avLst/>
          </a:prstGeom>
          <a:noFill/>
          <a:ln>
            <a:noFill/>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5"/>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טעמי המקרא </a:t>
            </a:r>
            <a:endParaRPr sz="2400" b="1" dirty="0">
              <a:solidFill>
                <a:srgbClr val="FFFF00"/>
              </a:solidFill>
              <a:latin typeface="Times New Roman"/>
              <a:ea typeface="Times New Roman"/>
              <a:cs typeface="Times New Roman"/>
              <a:sym typeface="Times New Roman"/>
            </a:endParaRPr>
          </a:p>
        </p:txBody>
      </p:sp>
      <p:sp>
        <p:nvSpPr>
          <p:cNvPr id="966" name="Google Shape;966;p105"/>
          <p:cNvSpPr txBox="1">
            <a:spLocks noGrp="1"/>
          </p:cNvSpPr>
          <p:nvPr>
            <p:ph type="subTitle" idx="1"/>
          </p:nvPr>
        </p:nvSpPr>
        <p:spPr>
          <a:xfrm>
            <a:off x="558150" y="987625"/>
            <a:ext cx="79212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טעמי המקרא</a:t>
            </a:r>
            <a:r>
              <a:rPr lang="x-none" sz="1800" b="1">
                <a:solidFill>
                  <a:srgbClr val="FFFF00"/>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זהו הסולם המוזיקלי היהודי שבו אנו משתמשים עם עלייתו לתורה של ילד בר המיצווה.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סולם זה הנו סולם מיקרוטונלי והוא מבוסס על </a:t>
            </a:r>
            <a:r>
              <a:rPr lang="x-none" sz="1400" b="1">
                <a:solidFill>
                  <a:srgbClr val="FFFF00"/>
                </a:solidFill>
                <a:latin typeface="Times New Roman"/>
                <a:ea typeface="Times New Roman"/>
                <a:cs typeface="Times New Roman"/>
                <a:sym typeface="Times New Roman"/>
              </a:rPr>
              <a:t>26 מרווחים</a:t>
            </a:r>
            <a:r>
              <a:rPr lang="x-none" sz="1400">
                <a:solidFill>
                  <a:srgbClr val="FFFFFF"/>
                </a:solidFill>
                <a:latin typeface="Times New Roman"/>
                <a:ea typeface="Times New Roman"/>
                <a:cs typeface="Times New Roman"/>
                <a:sym typeface="Times New Roman"/>
              </a:rPr>
              <a:t>. לכל טעם יש את הסימן המזהה לדוגמא-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להלן שמות המרווחים (סימני הנוימות) .. קישור לעבודת דוקטורט שנעשתה ע"י דר' מרדכי נאמן, בנושא זה. </a:t>
            </a:r>
            <a:endParaRPr sz="1400" dirty="0">
              <a:solidFill>
                <a:srgbClr val="FFFFFF"/>
              </a:solidFill>
              <a:latin typeface="Times New Roman"/>
              <a:ea typeface="Times New Roman"/>
              <a:cs typeface="Times New Roman"/>
              <a:sym typeface="Times New Roman"/>
            </a:endParaRPr>
          </a:p>
          <a:p>
            <a:pPr marL="0" marR="114300" lvl="0" indent="0" algn="ctr" rtl="0">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http://arad.mscc.huji.ac.il/dissertations/W/JMS/001881407.pdf</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967" name="Google Shape;967;p10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68" name="Google Shape;968;p105"/>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969" name="Google Shape;969;p105"/>
          <p:cNvPicPr preferRelativeResize="0"/>
          <p:nvPr/>
        </p:nvPicPr>
        <p:blipFill>
          <a:blip r:embed="rId4">
            <a:alphaModFix/>
          </a:blip>
          <a:stretch>
            <a:fillRect/>
          </a:stretch>
        </p:blipFill>
        <p:spPr>
          <a:xfrm>
            <a:off x="997525" y="2277100"/>
            <a:ext cx="7300325" cy="2674900"/>
          </a:xfrm>
          <a:prstGeom prst="rect">
            <a:avLst/>
          </a:prstGeom>
          <a:noFill/>
          <a:ln>
            <a:noFill/>
          </a:ln>
        </p:spPr>
      </p:pic>
      <p:pic>
        <p:nvPicPr>
          <p:cNvPr id="970" name="Google Shape;970;p105"/>
          <p:cNvPicPr preferRelativeResize="0"/>
          <p:nvPr/>
        </p:nvPicPr>
        <p:blipFill>
          <a:blip r:embed="rId5">
            <a:alphaModFix/>
          </a:blip>
          <a:stretch>
            <a:fillRect/>
          </a:stretch>
        </p:blipFill>
        <p:spPr>
          <a:xfrm>
            <a:off x="1602175" y="1328075"/>
            <a:ext cx="733425" cy="361950"/>
          </a:xfrm>
          <a:prstGeom prst="rect">
            <a:avLst/>
          </a:prstGeom>
          <a:noFill/>
          <a:ln>
            <a:noFill/>
          </a:ln>
        </p:spPr>
      </p:pic>
      <p:pic>
        <p:nvPicPr>
          <p:cNvPr id="971" name="Google Shape;971;p105" descr="קריאה בתורה נוסח מרוקאי&#10;פרשת בלק ראשון&#10;לעוד קריאות:&#10;http://shituf.piyut.org.il/audio/user/1515">
            <a:hlinkClick r:id="rId6"/>
          </p:cNvPr>
          <p:cNvPicPr preferRelativeResize="0"/>
          <p:nvPr/>
        </p:nvPicPr>
        <p:blipFill>
          <a:blip r:embed="rId7">
            <a:alphaModFix/>
          </a:blip>
          <a:stretch>
            <a:fillRect/>
          </a:stretch>
        </p:blipFill>
        <p:spPr>
          <a:xfrm>
            <a:off x="0" y="0"/>
            <a:ext cx="1272200" cy="1203800"/>
          </a:xfrm>
          <a:prstGeom prst="rect">
            <a:avLst/>
          </a:prstGeom>
          <a:noFill/>
          <a:ln>
            <a:noFill/>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6"/>
          <p:cNvSpPr txBox="1">
            <a:spLocks noGrp="1"/>
          </p:cNvSpPr>
          <p:nvPr>
            <p:ph type="ctrTitle"/>
          </p:nvPr>
        </p:nvSpPr>
        <p:spPr>
          <a:xfrm>
            <a:off x="2943225" y="340150"/>
            <a:ext cx="561117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סולמות חופפים</a:t>
            </a:r>
            <a:endParaRPr sz="2400" b="1" dirty="0">
              <a:solidFill>
                <a:srgbClr val="FFFF00"/>
              </a:solidFill>
              <a:latin typeface="Times New Roman"/>
              <a:ea typeface="Times New Roman"/>
              <a:cs typeface="Times New Roman"/>
              <a:sym typeface="Times New Roman"/>
            </a:endParaRPr>
          </a:p>
        </p:txBody>
      </p:sp>
      <p:sp>
        <p:nvSpPr>
          <p:cNvPr id="977" name="Google Shape;977;p106"/>
          <p:cNvSpPr txBox="1">
            <a:spLocks noGrp="1"/>
          </p:cNvSpPr>
          <p:nvPr>
            <p:ph type="subTitle" idx="1"/>
          </p:nvPr>
        </p:nvSpPr>
        <p:spPr>
          <a:xfrm>
            <a:off x="558150" y="987625"/>
            <a:ext cx="79212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סולמות חופפים</a:t>
            </a:r>
            <a:r>
              <a:rPr lang="x-none" sz="1400">
                <a:solidFill>
                  <a:srgbClr val="FFFFFF"/>
                </a:solidFill>
                <a:latin typeface="Times New Roman"/>
                <a:ea typeface="Times New Roman"/>
                <a:cs typeface="Times New Roman"/>
                <a:sym typeface="Times New Roman"/>
              </a:rPr>
              <a:t>- הם סולמות מזוריים או מינוריים שיש בהם מספר שווה של דיאזים או במולים ליד המפתח.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סימני המפתח זהים.. והם מכונים סולמות אנהרמוניים.</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לדוגמא סולם F minor חופף לסולם Ab  major. (בשני הסולמות קיימים 4 במולים ליד המפתח).</a:t>
            </a:r>
            <a:endParaRPr sz="140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כלומר, לכל סולם מז'ורי יש סולם מינורי שמקביל לו ואשר נמצא טרצה קטנה </a:t>
            </a:r>
            <a:r>
              <a:rPr lang="x-none" sz="1400" b="1">
                <a:solidFill>
                  <a:srgbClr val="FFFFFF"/>
                </a:solidFill>
                <a:latin typeface="Times New Roman"/>
                <a:ea typeface="Times New Roman"/>
                <a:cs typeface="Times New Roman"/>
                <a:sym typeface="Times New Roman"/>
              </a:rPr>
              <a:t>מתחתיו</a:t>
            </a:r>
            <a:r>
              <a:rPr lang="x-none"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114300" lvl="0" indent="-33020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לדוגמא-הסולם החופף של פה מינור הנו לה במול מז'ור ( המרחק מהצליל F לצליל Ab הנו מרחק של טרצה קטנה </a:t>
            </a:r>
            <a:r>
              <a:rPr lang="x-none" sz="1400" b="1">
                <a:solidFill>
                  <a:srgbClr val="FFFFFF"/>
                </a:solidFill>
                <a:latin typeface="Times New Roman"/>
                <a:ea typeface="Times New Roman"/>
                <a:cs typeface="Times New Roman"/>
                <a:sym typeface="Times New Roman"/>
              </a:rPr>
              <a:t>מתחתיו</a:t>
            </a:r>
            <a:r>
              <a:rPr lang="x-none" sz="1400">
                <a:solidFill>
                  <a:srgbClr val="FFFFFF"/>
                </a:solidFill>
                <a:latin typeface="Times New Roman"/>
                <a:ea typeface="Times New Roman"/>
                <a:cs typeface="Times New Roman"/>
                <a:sym typeface="Times New Roman"/>
              </a:rPr>
              <a:t>). או לחילופין-ניתן לומר כי לכל סולם מינורי יש סולם מז'ורי שחופף לו ואשר נמצא טרצה קטנה </a:t>
            </a:r>
            <a:r>
              <a:rPr lang="x-none" sz="1400" b="1">
                <a:solidFill>
                  <a:srgbClr val="FFFFFF"/>
                </a:solidFill>
                <a:latin typeface="Times New Roman"/>
                <a:ea typeface="Times New Roman"/>
                <a:cs typeface="Times New Roman"/>
                <a:sym typeface="Times New Roman"/>
              </a:rPr>
              <a:t>מעליו</a:t>
            </a:r>
            <a:r>
              <a:rPr lang="x-none"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לדוגמא -הסולם החופף של רה מינור הנו פה מז'ור ( המרחק מהצליל D לצליל F הנו מרחק של טרצה קטנה </a:t>
            </a:r>
            <a:r>
              <a:rPr lang="x-none" sz="1400" b="1">
                <a:solidFill>
                  <a:srgbClr val="FFFFFF"/>
                </a:solidFill>
                <a:latin typeface="Times New Roman"/>
                <a:ea typeface="Times New Roman"/>
                <a:cs typeface="Times New Roman"/>
                <a:sym typeface="Times New Roman"/>
              </a:rPr>
              <a:t>מעליו</a:t>
            </a:r>
            <a:r>
              <a:rPr lang="x-none" sz="1400">
                <a:solidFill>
                  <a:srgbClr val="FFFFFF"/>
                </a:solidFill>
                <a:latin typeface="Times New Roman"/>
                <a:ea typeface="Times New Roman"/>
                <a:cs typeface="Times New Roman"/>
                <a:sym typeface="Times New Roman"/>
              </a:rPr>
              <a:t>).</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978" name="Google Shape;978;p10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79" name="Google Shape;979;p106"/>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980" name="Google Shape;980;p106"/>
          <p:cNvPicPr preferRelativeResize="0"/>
          <p:nvPr/>
        </p:nvPicPr>
        <p:blipFill>
          <a:blip r:embed="rId4">
            <a:alphaModFix/>
          </a:blip>
          <a:stretch>
            <a:fillRect/>
          </a:stretch>
        </p:blipFill>
        <p:spPr>
          <a:xfrm>
            <a:off x="2916400" y="3239438"/>
            <a:ext cx="3810000" cy="1152525"/>
          </a:xfrm>
          <a:prstGeom prst="rect">
            <a:avLst/>
          </a:prstGeom>
          <a:noFill/>
          <a:ln>
            <a:noFill/>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7"/>
          <p:cNvSpPr txBox="1">
            <a:spLocks noGrp="1"/>
          </p:cNvSpPr>
          <p:nvPr>
            <p:ph type="ctrTitle"/>
          </p:nvPr>
        </p:nvSpPr>
        <p:spPr>
          <a:xfrm>
            <a:off x="2552700" y="340150"/>
            <a:ext cx="60017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טבלה- סולמות חופפים</a:t>
            </a:r>
            <a:endParaRPr sz="2400" b="1" dirty="0">
              <a:solidFill>
                <a:srgbClr val="FFFF00"/>
              </a:solidFill>
              <a:latin typeface="Times New Roman"/>
              <a:ea typeface="Times New Roman"/>
              <a:cs typeface="Times New Roman"/>
              <a:sym typeface="Times New Roman"/>
            </a:endParaRPr>
          </a:p>
        </p:txBody>
      </p:sp>
      <p:sp>
        <p:nvSpPr>
          <p:cNvPr id="986" name="Google Shape;986;p107"/>
          <p:cNvSpPr txBox="1">
            <a:spLocks noGrp="1"/>
          </p:cNvSpPr>
          <p:nvPr>
            <p:ph type="subTitle" idx="1"/>
          </p:nvPr>
        </p:nvSpPr>
        <p:spPr>
          <a:xfrm>
            <a:off x="510650" y="987625"/>
            <a:ext cx="7921200" cy="4540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סולמות חופפים</a:t>
            </a:r>
            <a:r>
              <a:rPr lang="x-none" sz="1400">
                <a:solidFill>
                  <a:srgbClr val="FFFFFF"/>
                </a:solidFill>
                <a:latin typeface="Times New Roman"/>
                <a:ea typeface="Times New Roman"/>
                <a:cs typeface="Times New Roman"/>
                <a:sym typeface="Times New Roman"/>
              </a:rPr>
              <a:t>- להלן טבלה המתארת את סוגי הסולמות המקבילים: מז'ור מול מינור וכן את סימני ההיתק.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987" name="Google Shape;987;p10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88" name="Google Shape;988;p107"/>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989" name="Google Shape;989;p107"/>
          <p:cNvGraphicFramePr/>
          <p:nvPr/>
        </p:nvGraphicFramePr>
        <p:xfrm>
          <a:off x="1104900" y="1458950"/>
          <a:ext cx="7239000" cy="3773154"/>
        </p:xfrm>
        <a:graphic>
          <a:graphicData uri="http://schemas.openxmlformats.org/drawingml/2006/table">
            <a:tbl>
              <a:tblPr>
                <a:noFill/>
                <a:tableStyleId>{D223DBF9-E6C6-4AA8-B193-31598DDAF621}</a:tableStyleId>
              </a:tblPr>
              <a:tblGrid>
                <a:gridCol w="1206500"/>
                <a:gridCol w="1206500"/>
                <a:gridCol w="1206500"/>
                <a:gridCol w="1206500"/>
                <a:gridCol w="1206500"/>
                <a:gridCol w="1206500"/>
              </a:tblGrid>
              <a:tr h="506925">
                <a:tc>
                  <a:txBody>
                    <a:bodyPr/>
                    <a:lstStyle/>
                    <a:p>
                      <a:pPr marL="0" lvl="0" indent="0" algn="ctr"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סימני ההיתק (במול)</a:t>
                      </a:r>
                      <a:endParaRPr sz="1200">
                        <a:solidFill>
                          <a:srgbClr val="FFFFFF"/>
                        </a:solidFill>
                        <a:latin typeface="Times New Roman"/>
                        <a:ea typeface="Times New Roman"/>
                        <a:cs typeface="Times New Roman"/>
                        <a:sym typeface="Times New Roman"/>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200" b="1">
                          <a:solidFill>
                            <a:srgbClr val="FF00FF"/>
                          </a:solidFill>
                          <a:latin typeface="Times New Roman"/>
                          <a:ea typeface="Times New Roman"/>
                          <a:cs typeface="Times New Roman"/>
                          <a:sym typeface="Times New Roman"/>
                        </a:rPr>
                        <a:t>סולם מינור</a:t>
                      </a:r>
                      <a:endParaRPr sz="1200" b="1">
                        <a:solidFill>
                          <a:srgbClr val="FF00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200" b="1">
                          <a:solidFill>
                            <a:srgbClr val="FF0000"/>
                          </a:solidFill>
                          <a:latin typeface="Times New Roman"/>
                          <a:ea typeface="Times New Roman"/>
                          <a:cs typeface="Times New Roman"/>
                          <a:sym typeface="Times New Roman"/>
                        </a:rPr>
                        <a:t>סולם מז'ור</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סימני ההיתק  (דיאז)</a:t>
                      </a:r>
                      <a:endParaRPr sz="1200">
                        <a:solidFill>
                          <a:srgbClr val="FFFFFF"/>
                        </a:solidFill>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200" b="1">
                          <a:solidFill>
                            <a:srgbClr val="FF00FF"/>
                          </a:solidFill>
                          <a:latin typeface="Times New Roman"/>
                          <a:ea typeface="Times New Roman"/>
                          <a:cs typeface="Times New Roman"/>
                          <a:sym typeface="Times New Roman"/>
                        </a:rPr>
                        <a:t>סולם מינור</a:t>
                      </a:r>
                      <a:endParaRPr sz="1200" b="1">
                        <a:solidFill>
                          <a:srgbClr val="FF00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200" b="1">
                          <a:solidFill>
                            <a:srgbClr val="FF0000"/>
                          </a:solidFill>
                          <a:latin typeface="Times New Roman"/>
                          <a:ea typeface="Times New Roman"/>
                          <a:cs typeface="Times New Roman"/>
                          <a:sym typeface="Times New Roman"/>
                        </a:rPr>
                        <a:t>סולם מז'ור</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C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 C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D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 F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E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G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G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Bb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D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C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Eb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F#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A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F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Ab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C#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E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Bb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Db- major </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G#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Eb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Gb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D#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F#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Cb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C#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990" name="Google Shape;990;p107"/>
          <p:cNvPicPr preferRelativeResize="0"/>
          <p:nvPr/>
        </p:nvPicPr>
        <p:blipFill>
          <a:blip r:embed="rId4">
            <a:alphaModFix/>
          </a:blip>
          <a:stretch>
            <a:fillRect/>
          </a:stretch>
        </p:blipFill>
        <p:spPr>
          <a:xfrm>
            <a:off x="1104900" y="2076450"/>
            <a:ext cx="1206500" cy="381000"/>
          </a:xfrm>
          <a:prstGeom prst="rect">
            <a:avLst/>
          </a:prstGeom>
          <a:noFill/>
          <a:ln>
            <a:noFill/>
          </a:ln>
        </p:spPr>
      </p:pic>
      <p:pic>
        <p:nvPicPr>
          <p:cNvPr id="991" name="Google Shape;991;p107"/>
          <p:cNvPicPr preferRelativeResize="0"/>
          <p:nvPr/>
        </p:nvPicPr>
        <p:blipFill>
          <a:blip r:embed="rId5">
            <a:alphaModFix/>
          </a:blip>
          <a:stretch>
            <a:fillRect/>
          </a:stretch>
        </p:blipFill>
        <p:spPr>
          <a:xfrm>
            <a:off x="4727575" y="2008612"/>
            <a:ext cx="1206500" cy="464038"/>
          </a:xfrm>
          <a:prstGeom prst="rect">
            <a:avLst/>
          </a:prstGeom>
          <a:noFill/>
          <a:ln>
            <a:noFill/>
          </a:ln>
        </p:spPr>
      </p:pic>
      <p:pic>
        <p:nvPicPr>
          <p:cNvPr id="992" name="Google Shape;992;p107"/>
          <p:cNvPicPr preferRelativeResize="0"/>
          <p:nvPr/>
        </p:nvPicPr>
        <p:blipFill>
          <a:blip r:embed="rId6">
            <a:alphaModFix/>
          </a:blip>
          <a:stretch>
            <a:fillRect/>
          </a:stretch>
        </p:blipFill>
        <p:spPr>
          <a:xfrm>
            <a:off x="1104900" y="2438575"/>
            <a:ext cx="1206500" cy="430300"/>
          </a:xfrm>
          <a:prstGeom prst="rect">
            <a:avLst/>
          </a:prstGeom>
          <a:noFill/>
          <a:ln>
            <a:noFill/>
          </a:ln>
        </p:spPr>
      </p:pic>
      <p:pic>
        <p:nvPicPr>
          <p:cNvPr id="993" name="Google Shape;993;p107"/>
          <p:cNvPicPr preferRelativeResize="0"/>
          <p:nvPr/>
        </p:nvPicPr>
        <p:blipFill>
          <a:blip r:embed="rId7">
            <a:alphaModFix/>
          </a:blip>
          <a:stretch>
            <a:fillRect/>
          </a:stretch>
        </p:blipFill>
        <p:spPr>
          <a:xfrm>
            <a:off x="4737100" y="2463225"/>
            <a:ext cx="1206500" cy="469194"/>
          </a:xfrm>
          <a:prstGeom prst="rect">
            <a:avLst/>
          </a:prstGeom>
          <a:noFill/>
          <a:ln>
            <a:noFill/>
          </a:ln>
        </p:spPr>
      </p:pic>
      <p:pic>
        <p:nvPicPr>
          <p:cNvPr id="994" name="Google Shape;994;p107"/>
          <p:cNvPicPr preferRelativeResize="0"/>
          <p:nvPr/>
        </p:nvPicPr>
        <p:blipFill>
          <a:blip r:embed="rId8">
            <a:alphaModFix/>
          </a:blip>
          <a:stretch>
            <a:fillRect/>
          </a:stretch>
        </p:blipFill>
        <p:spPr>
          <a:xfrm>
            <a:off x="1104900" y="2840825"/>
            <a:ext cx="1206500" cy="381000"/>
          </a:xfrm>
          <a:prstGeom prst="rect">
            <a:avLst/>
          </a:prstGeom>
          <a:noFill/>
          <a:ln>
            <a:noFill/>
          </a:ln>
        </p:spPr>
      </p:pic>
      <p:pic>
        <p:nvPicPr>
          <p:cNvPr id="995" name="Google Shape;995;p107"/>
          <p:cNvPicPr preferRelativeResize="0"/>
          <p:nvPr/>
        </p:nvPicPr>
        <p:blipFill>
          <a:blip r:embed="rId9">
            <a:alphaModFix/>
          </a:blip>
          <a:stretch>
            <a:fillRect/>
          </a:stretch>
        </p:blipFill>
        <p:spPr>
          <a:xfrm>
            <a:off x="4727575" y="2864650"/>
            <a:ext cx="1206500" cy="430290"/>
          </a:xfrm>
          <a:prstGeom prst="rect">
            <a:avLst/>
          </a:prstGeom>
          <a:noFill/>
          <a:ln>
            <a:noFill/>
          </a:ln>
        </p:spPr>
      </p:pic>
      <p:pic>
        <p:nvPicPr>
          <p:cNvPr id="996" name="Google Shape;996;p107"/>
          <p:cNvPicPr preferRelativeResize="0"/>
          <p:nvPr/>
        </p:nvPicPr>
        <p:blipFill>
          <a:blip r:embed="rId10">
            <a:alphaModFix/>
          </a:blip>
          <a:stretch>
            <a:fillRect/>
          </a:stretch>
        </p:blipFill>
        <p:spPr>
          <a:xfrm>
            <a:off x="1104900" y="3246550"/>
            <a:ext cx="1206500" cy="381000"/>
          </a:xfrm>
          <a:prstGeom prst="rect">
            <a:avLst/>
          </a:prstGeom>
          <a:noFill/>
          <a:ln>
            <a:noFill/>
          </a:ln>
        </p:spPr>
      </p:pic>
      <p:pic>
        <p:nvPicPr>
          <p:cNvPr id="997" name="Google Shape;997;p107"/>
          <p:cNvPicPr preferRelativeResize="0"/>
          <p:nvPr/>
        </p:nvPicPr>
        <p:blipFill>
          <a:blip r:embed="rId11">
            <a:alphaModFix/>
          </a:blip>
          <a:stretch>
            <a:fillRect/>
          </a:stretch>
        </p:blipFill>
        <p:spPr>
          <a:xfrm>
            <a:off x="1104900" y="3529000"/>
            <a:ext cx="1206500" cy="472475"/>
          </a:xfrm>
          <a:prstGeom prst="rect">
            <a:avLst/>
          </a:prstGeom>
          <a:noFill/>
          <a:ln>
            <a:noFill/>
          </a:ln>
        </p:spPr>
      </p:pic>
      <p:pic>
        <p:nvPicPr>
          <p:cNvPr id="998" name="Google Shape;998;p107"/>
          <p:cNvPicPr preferRelativeResize="0"/>
          <p:nvPr/>
        </p:nvPicPr>
        <p:blipFill>
          <a:blip r:embed="rId12">
            <a:alphaModFix/>
          </a:blip>
          <a:stretch>
            <a:fillRect/>
          </a:stretch>
        </p:blipFill>
        <p:spPr>
          <a:xfrm>
            <a:off x="1104900" y="4005225"/>
            <a:ext cx="1206500" cy="381000"/>
          </a:xfrm>
          <a:prstGeom prst="rect">
            <a:avLst/>
          </a:prstGeom>
          <a:noFill/>
          <a:ln>
            <a:noFill/>
          </a:ln>
        </p:spPr>
      </p:pic>
      <p:pic>
        <p:nvPicPr>
          <p:cNvPr id="999" name="Google Shape;999;p107"/>
          <p:cNvPicPr preferRelativeResize="0"/>
          <p:nvPr/>
        </p:nvPicPr>
        <p:blipFill>
          <a:blip r:embed="rId13">
            <a:alphaModFix/>
          </a:blip>
          <a:stretch>
            <a:fillRect/>
          </a:stretch>
        </p:blipFill>
        <p:spPr>
          <a:xfrm>
            <a:off x="1115750" y="4389975"/>
            <a:ext cx="1206500" cy="381000"/>
          </a:xfrm>
          <a:prstGeom prst="rect">
            <a:avLst/>
          </a:prstGeom>
          <a:noFill/>
          <a:ln>
            <a:noFill/>
          </a:ln>
        </p:spPr>
      </p:pic>
      <p:pic>
        <p:nvPicPr>
          <p:cNvPr id="1000" name="Google Shape;1000;p107"/>
          <p:cNvPicPr preferRelativeResize="0"/>
          <p:nvPr/>
        </p:nvPicPr>
        <p:blipFill>
          <a:blip r:embed="rId14">
            <a:alphaModFix/>
          </a:blip>
          <a:stretch>
            <a:fillRect/>
          </a:stretch>
        </p:blipFill>
        <p:spPr>
          <a:xfrm>
            <a:off x="1104900" y="4756600"/>
            <a:ext cx="1206500" cy="381000"/>
          </a:xfrm>
          <a:prstGeom prst="rect">
            <a:avLst/>
          </a:prstGeom>
          <a:noFill/>
          <a:ln>
            <a:noFill/>
          </a:ln>
        </p:spPr>
      </p:pic>
      <p:pic>
        <p:nvPicPr>
          <p:cNvPr id="1001" name="Google Shape;1001;p107"/>
          <p:cNvPicPr preferRelativeResize="0"/>
          <p:nvPr/>
        </p:nvPicPr>
        <p:blipFill>
          <a:blip r:embed="rId15">
            <a:alphaModFix/>
          </a:blip>
          <a:stretch>
            <a:fillRect/>
          </a:stretch>
        </p:blipFill>
        <p:spPr>
          <a:xfrm>
            <a:off x="4737100" y="3251325"/>
            <a:ext cx="1206500" cy="460816"/>
          </a:xfrm>
          <a:prstGeom prst="rect">
            <a:avLst/>
          </a:prstGeom>
          <a:noFill/>
          <a:ln>
            <a:noFill/>
          </a:ln>
        </p:spPr>
      </p:pic>
      <p:pic>
        <p:nvPicPr>
          <p:cNvPr id="1002" name="Google Shape;1002;p107"/>
          <p:cNvPicPr preferRelativeResize="0"/>
          <p:nvPr/>
        </p:nvPicPr>
        <p:blipFill>
          <a:blip r:embed="rId16">
            <a:alphaModFix/>
          </a:blip>
          <a:stretch>
            <a:fillRect/>
          </a:stretch>
        </p:blipFill>
        <p:spPr>
          <a:xfrm>
            <a:off x="4737100" y="3610750"/>
            <a:ext cx="1193800" cy="433366"/>
          </a:xfrm>
          <a:prstGeom prst="rect">
            <a:avLst/>
          </a:prstGeom>
          <a:noFill/>
          <a:ln>
            <a:noFill/>
          </a:ln>
        </p:spPr>
      </p:pic>
      <p:pic>
        <p:nvPicPr>
          <p:cNvPr id="1003" name="Google Shape;1003;p107"/>
          <p:cNvPicPr preferRelativeResize="0"/>
          <p:nvPr/>
        </p:nvPicPr>
        <p:blipFill>
          <a:blip r:embed="rId17">
            <a:alphaModFix/>
          </a:blip>
          <a:stretch>
            <a:fillRect/>
          </a:stretch>
        </p:blipFill>
        <p:spPr>
          <a:xfrm>
            <a:off x="4737100" y="3989606"/>
            <a:ext cx="1193800" cy="477520"/>
          </a:xfrm>
          <a:prstGeom prst="rect">
            <a:avLst/>
          </a:prstGeom>
          <a:noFill/>
          <a:ln>
            <a:noFill/>
          </a:ln>
        </p:spPr>
      </p:pic>
      <p:pic>
        <p:nvPicPr>
          <p:cNvPr id="1004" name="Google Shape;1004;p107"/>
          <p:cNvPicPr preferRelativeResize="0"/>
          <p:nvPr/>
        </p:nvPicPr>
        <p:blipFill>
          <a:blip r:embed="rId18">
            <a:alphaModFix/>
          </a:blip>
          <a:stretch>
            <a:fillRect/>
          </a:stretch>
        </p:blipFill>
        <p:spPr>
          <a:xfrm>
            <a:off x="4737100" y="4359925"/>
            <a:ext cx="1206500" cy="427302"/>
          </a:xfrm>
          <a:prstGeom prst="rect">
            <a:avLst/>
          </a:prstGeom>
          <a:noFill/>
          <a:ln>
            <a:noFill/>
          </a:ln>
        </p:spPr>
      </p:pic>
      <p:pic>
        <p:nvPicPr>
          <p:cNvPr id="1005" name="Google Shape;1005;p107"/>
          <p:cNvPicPr preferRelativeResize="0"/>
          <p:nvPr/>
        </p:nvPicPr>
        <p:blipFill>
          <a:blip r:embed="rId19">
            <a:alphaModFix/>
          </a:blip>
          <a:stretch>
            <a:fillRect/>
          </a:stretch>
        </p:blipFill>
        <p:spPr>
          <a:xfrm>
            <a:off x="4724400" y="4744575"/>
            <a:ext cx="1206500" cy="451412"/>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0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סולמות מקבילים</a:t>
            </a:r>
            <a:endParaRPr sz="2400" b="1" dirty="0">
              <a:solidFill>
                <a:srgbClr val="FFFF00"/>
              </a:solidFill>
              <a:latin typeface="Times New Roman"/>
              <a:ea typeface="Times New Roman"/>
              <a:cs typeface="Times New Roman"/>
              <a:sym typeface="Times New Roman"/>
            </a:endParaRPr>
          </a:p>
        </p:txBody>
      </p:sp>
      <p:sp>
        <p:nvSpPr>
          <p:cNvPr id="1011" name="Google Shape;1011;p108"/>
          <p:cNvSpPr txBox="1">
            <a:spLocks noGrp="1"/>
          </p:cNvSpPr>
          <p:nvPr>
            <p:ph type="subTitle" idx="1"/>
          </p:nvPr>
        </p:nvSpPr>
        <p:spPr>
          <a:xfrm>
            <a:off x="558150" y="987625"/>
            <a:ext cx="7921200" cy="3774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סולמות מקבילים</a:t>
            </a:r>
            <a:r>
              <a:rPr lang="x-none" sz="1400">
                <a:solidFill>
                  <a:srgbClr val="FFFFFF"/>
                </a:solidFill>
                <a:latin typeface="Arial"/>
                <a:ea typeface="Arial"/>
                <a:cs typeface="Arial"/>
                <a:sym typeface="Arial"/>
              </a:rPr>
              <a:t>-</a:t>
            </a:r>
            <a:r>
              <a:rPr lang="x-none" sz="1400">
                <a:solidFill>
                  <a:srgbClr val="FFFFFF"/>
                </a:solidFill>
                <a:latin typeface="Times New Roman"/>
                <a:ea typeface="Times New Roman"/>
                <a:cs typeface="Times New Roman"/>
                <a:sym typeface="Times New Roman"/>
              </a:rPr>
              <a:t> סולמות בעלי טוניקה זהה ו-7 צלילים זהים , אשר </a:t>
            </a:r>
            <a:r>
              <a:rPr lang="x-none" sz="1400">
                <a:solidFill>
                  <a:srgbClr val="FFFF00"/>
                </a:solidFill>
                <a:latin typeface="Times New Roman"/>
                <a:ea typeface="Times New Roman"/>
                <a:cs typeface="Times New Roman"/>
                <a:sym typeface="Times New Roman"/>
              </a:rPr>
              <a:t>דרגת הסולם בהם זהה</a:t>
            </a:r>
            <a:r>
              <a:rPr lang="x-none" sz="1400">
                <a:solidFill>
                  <a:srgbClr val="FFFFFF"/>
                </a:solidFill>
                <a:latin typeface="Times New Roman"/>
                <a:ea typeface="Times New Roman"/>
                <a:cs typeface="Times New Roman"/>
                <a:sym typeface="Times New Roman"/>
              </a:rPr>
              <a:t> אך סימני ההיתק של הסולם ותבנית הסולם שונים.</a:t>
            </a:r>
            <a:endParaRPr sz="140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להלן דוגמת המחשה להבדל בין שני הסולמות :C-major  לעומת  C-minor</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1012" name="Google Shape;1012;p10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013" name="Google Shape;1013;p108"/>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1014" name="Google Shape;1014;p108"/>
          <p:cNvPicPr preferRelativeResize="0"/>
          <p:nvPr/>
        </p:nvPicPr>
        <p:blipFill>
          <a:blip r:embed="rId4">
            <a:alphaModFix/>
          </a:blip>
          <a:stretch>
            <a:fillRect/>
          </a:stretch>
        </p:blipFill>
        <p:spPr>
          <a:xfrm>
            <a:off x="2747963" y="2271713"/>
            <a:ext cx="3648075" cy="600075"/>
          </a:xfrm>
          <a:prstGeom prst="rect">
            <a:avLst/>
          </a:prstGeom>
          <a:noFill/>
          <a:ln>
            <a:noFill/>
          </a:ln>
        </p:spPr>
      </p:pic>
      <p:pic>
        <p:nvPicPr>
          <p:cNvPr id="1015" name="Google Shape;1015;p108"/>
          <p:cNvPicPr preferRelativeResize="0"/>
          <p:nvPr/>
        </p:nvPicPr>
        <p:blipFill>
          <a:blip r:embed="rId5">
            <a:alphaModFix/>
          </a:blip>
          <a:stretch>
            <a:fillRect/>
          </a:stretch>
        </p:blipFill>
        <p:spPr>
          <a:xfrm>
            <a:off x="2747963" y="3307650"/>
            <a:ext cx="3648075" cy="590550"/>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09"/>
          <p:cNvSpPr txBox="1">
            <a:spLocks noGrp="1"/>
          </p:cNvSpPr>
          <p:nvPr>
            <p:ph type="ctrTitle"/>
          </p:nvPr>
        </p:nvSpPr>
        <p:spPr>
          <a:xfrm>
            <a:off x="2295524" y="340150"/>
            <a:ext cx="6258775"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טבלה- סולמות מקבילים-רגיל</a:t>
            </a:r>
            <a:endParaRPr sz="2400" b="1" dirty="0">
              <a:solidFill>
                <a:srgbClr val="FFFF00"/>
              </a:solidFill>
              <a:latin typeface="Times New Roman"/>
              <a:ea typeface="Times New Roman"/>
              <a:cs typeface="Times New Roman"/>
              <a:sym typeface="Times New Roman"/>
            </a:endParaRPr>
          </a:p>
        </p:txBody>
      </p:sp>
      <p:sp>
        <p:nvSpPr>
          <p:cNvPr id="1021" name="Google Shape;1021;p109"/>
          <p:cNvSpPr txBox="1">
            <a:spLocks noGrp="1"/>
          </p:cNvSpPr>
          <p:nvPr>
            <p:ph type="subTitle" idx="1"/>
          </p:nvPr>
        </p:nvSpPr>
        <p:spPr>
          <a:xfrm>
            <a:off x="1163775" y="987625"/>
            <a:ext cx="7493400" cy="4540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       סולמות מקבילים</a:t>
            </a:r>
            <a:r>
              <a:rPr lang="x-none" sz="1400">
                <a:solidFill>
                  <a:srgbClr val="FFFFFF"/>
                </a:solidFill>
                <a:latin typeface="Times New Roman"/>
                <a:ea typeface="Times New Roman"/>
                <a:cs typeface="Times New Roman"/>
                <a:sym typeface="Times New Roman"/>
              </a:rPr>
              <a:t>- להלן טבלה המתארת את סוגי הסולמות המקבילים: מז'ור מול מינור וכן את סימני ההיתק.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1022" name="Google Shape;1022;p10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023" name="Google Shape;1023;p109"/>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1024" name="Google Shape;1024;p109"/>
          <p:cNvGraphicFramePr/>
          <p:nvPr/>
        </p:nvGraphicFramePr>
        <p:xfrm>
          <a:off x="2541325" y="1474713"/>
          <a:ext cx="5124275" cy="3280395"/>
        </p:xfrm>
        <a:graphic>
          <a:graphicData uri="http://schemas.openxmlformats.org/drawingml/2006/table">
            <a:tbl>
              <a:tblPr>
                <a:noFill/>
                <a:tableStyleId>{D223DBF9-E6C6-4AA8-B193-31598DDAF621}</a:tableStyleId>
              </a:tblPr>
              <a:tblGrid>
                <a:gridCol w="1519750"/>
                <a:gridCol w="936550"/>
                <a:gridCol w="1744875"/>
                <a:gridCol w="923100"/>
              </a:tblGrid>
              <a:tr h="506925">
                <a:tc>
                  <a:txBody>
                    <a:bodyPr/>
                    <a:lstStyle/>
                    <a:p>
                      <a:pPr marL="0" lvl="0" indent="0" algn="ctr"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סימני ההיתק  </a:t>
                      </a:r>
                      <a:endParaRPr sz="1200">
                        <a:solidFill>
                          <a:srgbClr val="FFFFFF"/>
                        </a:solidFill>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200" b="1">
                          <a:solidFill>
                            <a:srgbClr val="FF00FF"/>
                          </a:solidFill>
                          <a:latin typeface="Times New Roman"/>
                          <a:ea typeface="Times New Roman"/>
                          <a:cs typeface="Times New Roman"/>
                          <a:sym typeface="Times New Roman"/>
                        </a:rPr>
                        <a:t>סולם מינור</a:t>
                      </a:r>
                      <a:endParaRPr sz="1200" b="1">
                        <a:solidFill>
                          <a:srgbClr val="FF00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lnSpc>
                          <a:spcPct val="115000"/>
                        </a:lnSpc>
                        <a:spcBef>
                          <a:spcPts val="0"/>
                        </a:spcBef>
                        <a:spcAft>
                          <a:spcPts val="0"/>
                        </a:spcAft>
                        <a:buNone/>
                      </a:pPr>
                      <a:r>
                        <a:rPr lang="x-none" sz="1200" b="1">
                          <a:solidFill>
                            <a:schemeClr val="lt1"/>
                          </a:solidFill>
                          <a:latin typeface="Times New Roman"/>
                          <a:ea typeface="Times New Roman"/>
                          <a:cs typeface="Times New Roman"/>
                          <a:sym typeface="Times New Roman"/>
                        </a:rPr>
                        <a:t>סימני ההיתק  </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200" b="1">
                          <a:solidFill>
                            <a:srgbClr val="FF0000"/>
                          </a:solidFill>
                          <a:latin typeface="Times New Roman"/>
                          <a:ea typeface="Times New Roman"/>
                          <a:cs typeface="Times New Roman"/>
                          <a:sym typeface="Times New Roman"/>
                        </a:rPr>
                        <a:t>סולם מז'ור</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C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 C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D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D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E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E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F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F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G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G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A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1025" name="Google Shape;1025;p109"/>
          <p:cNvPicPr preferRelativeResize="0"/>
          <p:nvPr/>
        </p:nvPicPr>
        <p:blipFill>
          <a:blip r:embed="rId4">
            <a:alphaModFix/>
          </a:blip>
          <a:stretch>
            <a:fillRect/>
          </a:stretch>
        </p:blipFill>
        <p:spPr>
          <a:xfrm>
            <a:off x="5377650" y="1992150"/>
            <a:ext cx="984850" cy="396200"/>
          </a:xfrm>
          <a:prstGeom prst="rect">
            <a:avLst/>
          </a:prstGeom>
          <a:noFill/>
          <a:ln>
            <a:noFill/>
          </a:ln>
        </p:spPr>
      </p:pic>
      <p:pic>
        <p:nvPicPr>
          <p:cNvPr id="1026" name="Google Shape;1026;p109"/>
          <p:cNvPicPr preferRelativeResize="0"/>
          <p:nvPr/>
        </p:nvPicPr>
        <p:blipFill>
          <a:blip r:embed="rId5">
            <a:alphaModFix/>
          </a:blip>
          <a:stretch>
            <a:fillRect/>
          </a:stretch>
        </p:blipFill>
        <p:spPr>
          <a:xfrm>
            <a:off x="5377650" y="2388350"/>
            <a:ext cx="984850" cy="372321"/>
          </a:xfrm>
          <a:prstGeom prst="rect">
            <a:avLst/>
          </a:prstGeom>
          <a:noFill/>
          <a:ln>
            <a:noFill/>
          </a:ln>
        </p:spPr>
      </p:pic>
      <p:pic>
        <p:nvPicPr>
          <p:cNvPr id="1027" name="Google Shape;1027;p109"/>
          <p:cNvPicPr preferRelativeResize="0"/>
          <p:nvPr/>
        </p:nvPicPr>
        <p:blipFill>
          <a:blip r:embed="rId6">
            <a:alphaModFix/>
          </a:blip>
          <a:stretch>
            <a:fillRect/>
          </a:stretch>
        </p:blipFill>
        <p:spPr>
          <a:xfrm>
            <a:off x="5377650" y="2761700"/>
            <a:ext cx="984850" cy="366316"/>
          </a:xfrm>
          <a:prstGeom prst="rect">
            <a:avLst/>
          </a:prstGeom>
          <a:noFill/>
          <a:ln>
            <a:noFill/>
          </a:ln>
        </p:spPr>
      </p:pic>
      <p:pic>
        <p:nvPicPr>
          <p:cNvPr id="1028" name="Google Shape;1028;p109"/>
          <p:cNvPicPr preferRelativeResize="0"/>
          <p:nvPr/>
        </p:nvPicPr>
        <p:blipFill>
          <a:blip r:embed="rId7">
            <a:alphaModFix/>
          </a:blip>
          <a:stretch>
            <a:fillRect/>
          </a:stretch>
        </p:blipFill>
        <p:spPr>
          <a:xfrm>
            <a:off x="5377650" y="3129050"/>
            <a:ext cx="984850" cy="396200"/>
          </a:xfrm>
          <a:prstGeom prst="rect">
            <a:avLst/>
          </a:prstGeom>
          <a:noFill/>
          <a:ln>
            <a:noFill/>
          </a:ln>
        </p:spPr>
      </p:pic>
      <p:pic>
        <p:nvPicPr>
          <p:cNvPr id="1029" name="Google Shape;1029;p109"/>
          <p:cNvPicPr preferRelativeResize="0"/>
          <p:nvPr/>
        </p:nvPicPr>
        <p:blipFill>
          <a:blip r:embed="rId8">
            <a:alphaModFix/>
          </a:blip>
          <a:stretch>
            <a:fillRect/>
          </a:stretch>
        </p:blipFill>
        <p:spPr>
          <a:xfrm>
            <a:off x="5377650" y="3501375"/>
            <a:ext cx="984850" cy="401235"/>
          </a:xfrm>
          <a:prstGeom prst="rect">
            <a:avLst/>
          </a:prstGeom>
          <a:noFill/>
          <a:ln>
            <a:noFill/>
          </a:ln>
        </p:spPr>
      </p:pic>
      <p:pic>
        <p:nvPicPr>
          <p:cNvPr id="1030" name="Google Shape;1030;p109"/>
          <p:cNvPicPr preferRelativeResize="0"/>
          <p:nvPr/>
        </p:nvPicPr>
        <p:blipFill>
          <a:blip r:embed="rId9">
            <a:alphaModFix/>
          </a:blip>
          <a:stretch>
            <a:fillRect/>
          </a:stretch>
        </p:blipFill>
        <p:spPr>
          <a:xfrm>
            <a:off x="5377650" y="3893625"/>
            <a:ext cx="984850" cy="384332"/>
          </a:xfrm>
          <a:prstGeom prst="rect">
            <a:avLst/>
          </a:prstGeom>
          <a:noFill/>
          <a:ln>
            <a:noFill/>
          </a:ln>
        </p:spPr>
      </p:pic>
      <p:pic>
        <p:nvPicPr>
          <p:cNvPr id="1031" name="Google Shape;1031;p109"/>
          <p:cNvPicPr preferRelativeResize="0"/>
          <p:nvPr/>
        </p:nvPicPr>
        <p:blipFill>
          <a:blip r:embed="rId10">
            <a:alphaModFix/>
          </a:blip>
          <a:stretch>
            <a:fillRect/>
          </a:stretch>
        </p:blipFill>
        <p:spPr>
          <a:xfrm>
            <a:off x="5377650" y="4272950"/>
            <a:ext cx="984850" cy="401225"/>
          </a:xfrm>
          <a:prstGeom prst="rect">
            <a:avLst/>
          </a:prstGeom>
          <a:noFill/>
          <a:ln>
            <a:noFill/>
          </a:ln>
        </p:spPr>
      </p:pic>
      <p:pic>
        <p:nvPicPr>
          <p:cNvPr id="1032" name="Google Shape;1032;p109"/>
          <p:cNvPicPr preferRelativeResize="0"/>
          <p:nvPr/>
        </p:nvPicPr>
        <p:blipFill>
          <a:blip r:embed="rId11">
            <a:alphaModFix/>
          </a:blip>
          <a:stretch>
            <a:fillRect/>
          </a:stretch>
        </p:blipFill>
        <p:spPr>
          <a:xfrm>
            <a:off x="2892000" y="1984163"/>
            <a:ext cx="984850" cy="401225"/>
          </a:xfrm>
          <a:prstGeom prst="rect">
            <a:avLst/>
          </a:prstGeom>
          <a:noFill/>
          <a:ln>
            <a:noFill/>
          </a:ln>
        </p:spPr>
      </p:pic>
      <p:pic>
        <p:nvPicPr>
          <p:cNvPr id="1033" name="Google Shape;1033;p109"/>
          <p:cNvPicPr preferRelativeResize="0"/>
          <p:nvPr/>
        </p:nvPicPr>
        <p:blipFill>
          <a:blip r:embed="rId7">
            <a:alphaModFix/>
          </a:blip>
          <a:stretch>
            <a:fillRect/>
          </a:stretch>
        </p:blipFill>
        <p:spPr>
          <a:xfrm>
            <a:off x="2892000" y="2380363"/>
            <a:ext cx="984850" cy="348301"/>
          </a:xfrm>
          <a:prstGeom prst="rect">
            <a:avLst/>
          </a:prstGeom>
          <a:noFill/>
          <a:ln>
            <a:noFill/>
          </a:ln>
        </p:spPr>
      </p:pic>
      <p:pic>
        <p:nvPicPr>
          <p:cNvPr id="1034" name="Google Shape;1034;p109"/>
          <p:cNvPicPr preferRelativeResize="0"/>
          <p:nvPr/>
        </p:nvPicPr>
        <p:blipFill>
          <a:blip r:embed="rId8">
            <a:alphaModFix/>
          </a:blip>
          <a:stretch>
            <a:fillRect/>
          </a:stretch>
        </p:blipFill>
        <p:spPr>
          <a:xfrm>
            <a:off x="2892000" y="2709888"/>
            <a:ext cx="984850" cy="449125"/>
          </a:xfrm>
          <a:prstGeom prst="rect">
            <a:avLst/>
          </a:prstGeom>
          <a:noFill/>
          <a:ln>
            <a:noFill/>
          </a:ln>
        </p:spPr>
      </p:pic>
      <p:pic>
        <p:nvPicPr>
          <p:cNvPr id="1035" name="Google Shape;1035;p109"/>
          <p:cNvPicPr preferRelativeResize="0"/>
          <p:nvPr/>
        </p:nvPicPr>
        <p:blipFill>
          <a:blip r:embed="rId12">
            <a:alphaModFix/>
          </a:blip>
          <a:stretch>
            <a:fillRect/>
          </a:stretch>
        </p:blipFill>
        <p:spPr>
          <a:xfrm>
            <a:off x="2892000" y="3111113"/>
            <a:ext cx="984850" cy="449125"/>
          </a:xfrm>
          <a:prstGeom prst="rect">
            <a:avLst/>
          </a:prstGeom>
          <a:noFill/>
          <a:ln>
            <a:noFill/>
          </a:ln>
        </p:spPr>
      </p:pic>
      <p:pic>
        <p:nvPicPr>
          <p:cNvPr id="1036" name="Google Shape;1036;p109"/>
          <p:cNvPicPr preferRelativeResize="0"/>
          <p:nvPr/>
        </p:nvPicPr>
        <p:blipFill>
          <a:blip r:embed="rId13">
            <a:alphaModFix/>
          </a:blip>
          <a:stretch>
            <a:fillRect/>
          </a:stretch>
        </p:blipFill>
        <p:spPr>
          <a:xfrm>
            <a:off x="2892000" y="3517263"/>
            <a:ext cx="984850" cy="401225"/>
          </a:xfrm>
          <a:prstGeom prst="rect">
            <a:avLst/>
          </a:prstGeom>
          <a:noFill/>
          <a:ln>
            <a:noFill/>
          </a:ln>
        </p:spPr>
      </p:pic>
      <p:pic>
        <p:nvPicPr>
          <p:cNvPr id="1037" name="Google Shape;1037;p109"/>
          <p:cNvPicPr preferRelativeResize="0"/>
          <p:nvPr/>
        </p:nvPicPr>
        <p:blipFill>
          <a:blip r:embed="rId4">
            <a:alphaModFix/>
          </a:blip>
          <a:stretch>
            <a:fillRect/>
          </a:stretch>
        </p:blipFill>
        <p:spPr>
          <a:xfrm>
            <a:off x="2892000" y="3877738"/>
            <a:ext cx="984850" cy="378326"/>
          </a:xfrm>
          <a:prstGeom prst="rect">
            <a:avLst/>
          </a:prstGeom>
          <a:noFill/>
          <a:ln>
            <a:noFill/>
          </a:ln>
        </p:spPr>
      </p:pic>
      <p:pic>
        <p:nvPicPr>
          <p:cNvPr id="1038" name="Google Shape;1038;p109"/>
          <p:cNvPicPr preferRelativeResize="0"/>
          <p:nvPr/>
        </p:nvPicPr>
        <p:blipFill>
          <a:blip r:embed="rId14">
            <a:alphaModFix/>
          </a:blip>
          <a:stretch>
            <a:fillRect/>
          </a:stretch>
        </p:blipFill>
        <p:spPr>
          <a:xfrm>
            <a:off x="2892000" y="4221013"/>
            <a:ext cx="984850" cy="449125"/>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10"/>
          <p:cNvSpPr txBox="1">
            <a:spLocks noGrp="1"/>
          </p:cNvSpPr>
          <p:nvPr>
            <p:ph type="ctrTitle"/>
          </p:nvPr>
        </p:nvSpPr>
        <p:spPr>
          <a:xfrm>
            <a:off x="2505074" y="340150"/>
            <a:ext cx="6049325"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טבלה- סולמות מקבילים-דיאז</a:t>
            </a:r>
            <a:endParaRPr sz="2400" b="1" dirty="0">
              <a:solidFill>
                <a:srgbClr val="FFFF00"/>
              </a:solidFill>
              <a:latin typeface="Times New Roman"/>
              <a:ea typeface="Times New Roman"/>
              <a:cs typeface="Times New Roman"/>
              <a:sym typeface="Times New Roman"/>
            </a:endParaRPr>
          </a:p>
        </p:txBody>
      </p:sp>
      <p:sp>
        <p:nvSpPr>
          <p:cNvPr id="1044" name="Google Shape;1044;p110"/>
          <p:cNvSpPr txBox="1">
            <a:spLocks noGrp="1"/>
          </p:cNvSpPr>
          <p:nvPr>
            <p:ph type="subTitle" idx="1"/>
          </p:nvPr>
        </p:nvSpPr>
        <p:spPr>
          <a:xfrm>
            <a:off x="534400" y="987625"/>
            <a:ext cx="8383800" cy="4540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        סולמות מקבילים</a:t>
            </a:r>
            <a:r>
              <a:rPr lang="x-none" sz="1400">
                <a:solidFill>
                  <a:srgbClr val="FFFFFF"/>
                </a:solidFill>
                <a:latin typeface="Times New Roman"/>
                <a:ea typeface="Times New Roman"/>
                <a:cs typeface="Times New Roman"/>
                <a:sym typeface="Times New Roman"/>
              </a:rPr>
              <a:t>- להלן טבלה המתארת את סוגי הסולמות המקבילים: מז'ור מול מינור וכן את סימני ההיתק.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1045" name="Google Shape;1045;p11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046" name="Google Shape;1046;p110"/>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1047" name="Google Shape;1047;p110"/>
          <p:cNvGraphicFramePr/>
          <p:nvPr/>
        </p:nvGraphicFramePr>
        <p:xfrm>
          <a:off x="2439063" y="1498463"/>
          <a:ext cx="5523500" cy="3280395"/>
        </p:xfrm>
        <a:graphic>
          <a:graphicData uri="http://schemas.openxmlformats.org/drawingml/2006/table">
            <a:tbl>
              <a:tblPr>
                <a:noFill/>
                <a:tableStyleId>{D223DBF9-E6C6-4AA8-B193-31598DDAF621}</a:tableStyleId>
              </a:tblPr>
              <a:tblGrid>
                <a:gridCol w="1681450"/>
                <a:gridCol w="1007825"/>
                <a:gridCol w="1685475"/>
                <a:gridCol w="1148750"/>
              </a:tblGrid>
              <a:tr h="506925">
                <a:tc>
                  <a:txBody>
                    <a:bodyPr/>
                    <a:lstStyle/>
                    <a:p>
                      <a:pPr marL="0" lvl="0" indent="0" algn="ctr"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סימני ההיתק  </a:t>
                      </a:r>
                      <a:endParaRPr sz="1200">
                        <a:solidFill>
                          <a:srgbClr val="FFFFFF"/>
                        </a:solidFill>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200" b="1">
                          <a:solidFill>
                            <a:srgbClr val="FF00FF"/>
                          </a:solidFill>
                          <a:latin typeface="Times New Roman"/>
                          <a:ea typeface="Times New Roman"/>
                          <a:cs typeface="Times New Roman"/>
                          <a:sym typeface="Times New Roman"/>
                        </a:rPr>
                        <a:t>סולם מינור</a:t>
                      </a:r>
                      <a:endParaRPr sz="1200" b="1">
                        <a:solidFill>
                          <a:srgbClr val="FF00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lnSpc>
                          <a:spcPct val="115000"/>
                        </a:lnSpc>
                        <a:spcBef>
                          <a:spcPts val="0"/>
                        </a:spcBef>
                        <a:spcAft>
                          <a:spcPts val="0"/>
                        </a:spcAft>
                        <a:buNone/>
                      </a:pPr>
                      <a:r>
                        <a:rPr lang="x-none" sz="1200" b="1">
                          <a:solidFill>
                            <a:schemeClr val="lt1"/>
                          </a:solidFill>
                          <a:latin typeface="Times New Roman"/>
                          <a:ea typeface="Times New Roman"/>
                          <a:cs typeface="Times New Roman"/>
                          <a:sym typeface="Times New Roman"/>
                        </a:rPr>
                        <a:t>סימני ההיתק  </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200" b="1">
                          <a:solidFill>
                            <a:srgbClr val="FF0000"/>
                          </a:solidFill>
                          <a:latin typeface="Times New Roman"/>
                          <a:ea typeface="Times New Roman"/>
                          <a:cs typeface="Times New Roman"/>
                          <a:sym typeface="Times New Roman"/>
                        </a:rPr>
                        <a:t>סולם מז'ור</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C#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 C#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D#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D#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E#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E#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F#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F#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G#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G#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A#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1048" name="Google Shape;1048;p110"/>
          <p:cNvPicPr preferRelativeResize="0"/>
          <p:nvPr/>
        </p:nvPicPr>
        <p:blipFill>
          <a:blip r:embed="rId4">
            <a:alphaModFix/>
          </a:blip>
          <a:stretch>
            <a:fillRect/>
          </a:stretch>
        </p:blipFill>
        <p:spPr>
          <a:xfrm>
            <a:off x="5155075" y="2005400"/>
            <a:ext cx="1658750" cy="396200"/>
          </a:xfrm>
          <a:prstGeom prst="rect">
            <a:avLst/>
          </a:prstGeom>
          <a:noFill/>
          <a:ln>
            <a:noFill/>
          </a:ln>
        </p:spPr>
      </p:pic>
      <p:pic>
        <p:nvPicPr>
          <p:cNvPr id="1049" name="Google Shape;1049;p110"/>
          <p:cNvPicPr preferRelativeResize="0"/>
          <p:nvPr/>
        </p:nvPicPr>
        <p:blipFill>
          <a:blip r:embed="rId5">
            <a:alphaModFix/>
          </a:blip>
          <a:stretch>
            <a:fillRect/>
          </a:stretch>
        </p:blipFill>
        <p:spPr>
          <a:xfrm>
            <a:off x="5128350" y="2401600"/>
            <a:ext cx="1695000" cy="396200"/>
          </a:xfrm>
          <a:prstGeom prst="rect">
            <a:avLst/>
          </a:prstGeom>
          <a:noFill/>
          <a:ln>
            <a:noFill/>
          </a:ln>
        </p:spPr>
      </p:pic>
      <p:pic>
        <p:nvPicPr>
          <p:cNvPr id="1050" name="Google Shape;1050;p110"/>
          <p:cNvPicPr preferRelativeResize="0"/>
          <p:nvPr/>
        </p:nvPicPr>
        <p:blipFill>
          <a:blip r:embed="rId6">
            <a:alphaModFix/>
          </a:blip>
          <a:stretch>
            <a:fillRect/>
          </a:stretch>
        </p:blipFill>
        <p:spPr>
          <a:xfrm>
            <a:off x="5128350" y="2729350"/>
            <a:ext cx="1658750" cy="464675"/>
          </a:xfrm>
          <a:prstGeom prst="rect">
            <a:avLst/>
          </a:prstGeom>
          <a:noFill/>
          <a:ln>
            <a:noFill/>
          </a:ln>
        </p:spPr>
      </p:pic>
      <p:pic>
        <p:nvPicPr>
          <p:cNvPr id="1051" name="Google Shape;1051;p110"/>
          <p:cNvPicPr preferRelativeResize="0"/>
          <p:nvPr/>
        </p:nvPicPr>
        <p:blipFill>
          <a:blip r:embed="rId7">
            <a:alphaModFix/>
          </a:blip>
          <a:stretch>
            <a:fillRect/>
          </a:stretch>
        </p:blipFill>
        <p:spPr>
          <a:xfrm>
            <a:off x="5128350" y="3194025"/>
            <a:ext cx="1658750" cy="396200"/>
          </a:xfrm>
          <a:prstGeom prst="rect">
            <a:avLst/>
          </a:prstGeom>
          <a:noFill/>
          <a:ln>
            <a:noFill/>
          </a:ln>
        </p:spPr>
      </p:pic>
      <p:pic>
        <p:nvPicPr>
          <p:cNvPr id="1052" name="Google Shape;1052;p110"/>
          <p:cNvPicPr preferRelativeResize="0"/>
          <p:nvPr/>
        </p:nvPicPr>
        <p:blipFill>
          <a:blip r:embed="rId8">
            <a:alphaModFix/>
          </a:blip>
          <a:stretch>
            <a:fillRect/>
          </a:stretch>
        </p:blipFill>
        <p:spPr>
          <a:xfrm>
            <a:off x="5128350" y="3590225"/>
            <a:ext cx="1695000" cy="396200"/>
          </a:xfrm>
          <a:prstGeom prst="rect">
            <a:avLst/>
          </a:prstGeom>
          <a:noFill/>
          <a:ln>
            <a:noFill/>
          </a:ln>
        </p:spPr>
      </p:pic>
      <p:pic>
        <p:nvPicPr>
          <p:cNvPr id="1053" name="Google Shape;1053;p110"/>
          <p:cNvPicPr preferRelativeResize="0"/>
          <p:nvPr/>
        </p:nvPicPr>
        <p:blipFill>
          <a:blip r:embed="rId9">
            <a:alphaModFix/>
          </a:blip>
          <a:stretch>
            <a:fillRect/>
          </a:stretch>
        </p:blipFill>
        <p:spPr>
          <a:xfrm>
            <a:off x="5128350" y="3986450"/>
            <a:ext cx="1658750" cy="396200"/>
          </a:xfrm>
          <a:prstGeom prst="rect">
            <a:avLst/>
          </a:prstGeom>
          <a:noFill/>
          <a:ln>
            <a:noFill/>
          </a:ln>
        </p:spPr>
      </p:pic>
      <p:pic>
        <p:nvPicPr>
          <p:cNvPr id="1054" name="Google Shape;1054;p110"/>
          <p:cNvPicPr preferRelativeResize="0"/>
          <p:nvPr/>
        </p:nvPicPr>
        <p:blipFill>
          <a:blip r:embed="rId10">
            <a:alphaModFix/>
          </a:blip>
          <a:stretch>
            <a:fillRect/>
          </a:stretch>
        </p:blipFill>
        <p:spPr>
          <a:xfrm>
            <a:off x="5128350" y="4382625"/>
            <a:ext cx="1658750" cy="396200"/>
          </a:xfrm>
          <a:prstGeom prst="rect">
            <a:avLst/>
          </a:prstGeom>
          <a:noFill/>
          <a:ln>
            <a:noFill/>
          </a:ln>
        </p:spPr>
      </p:pic>
      <p:pic>
        <p:nvPicPr>
          <p:cNvPr id="1055" name="Google Shape;1055;p110"/>
          <p:cNvPicPr preferRelativeResize="0"/>
          <p:nvPr/>
        </p:nvPicPr>
        <p:blipFill>
          <a:blip r:embed="rId11">
            <a:alphaModFix/>
          </a:blip>
          <a:stretch>
            <a:fillRect/>
          </a:stretch>
        </p:blipFill>
        <p:spPr>
          <a:xfrm>
            <a:off x="2510100" y="2005400"/>
            <a:ext cx="1576800" cy="396200"/>
          </a:xfrm>
          <a:prstGeom prst="rect">
            <a:avLst/>
          </a:prstGeom>
          <a:noFill/>
          <a:ln>
            <a:noFill/>
          </a:ln>
        </p:spPr>
      </p:pic>
      <p:pic>
        <p:nvPicPr>
          <p:cNvPr id="1056" name="Google Shape;1056;p110"/>
          <p:cNvPicPr preferRelativeResize="0"/>
          <p:nvPr/>
        </p:nvPicPr>
        <p:blipFill>
          <a:blip r:embed="rId7">
            <a:alphaModFix/>
          </a:blip>
          <a:stretch>
            <a:fillRect/>
          </a:stretch>
        </p:blipFill>
        <p:spPr>
          <a:xfrm>
            <a:off x="2501275" y="2401600"/>
            <a:ext cx="1619250" cy="396200"/>
          </a:xfrm>
          <a:prstGeom prst="rect">
            <a:avLst/>
          </a:prstGeom>
          <a:noFill/>
          <a:ln>
            <a:noFill/>
          </a:ln>
        </p:spPr>
      </p:pic>
      <p:pic>
        <p:nvPicPr>
          <p:cNvPr id="1057" name="Google Shape;1057;p110"/>
          <p:cNvPicPr preferRelativeResize="0"/>
          <p:nvPr/>
        </p:nvPicPr>
        <p:blipFill>
          <a:blip r:embed="rId12">
            <a:alphaModFix/>
          </a:blip>
          <a:stretch>
            <a:fillRect/>
          </a:stretch>
        </p:blipFill>
        <p:spPr>
          <a:xfrm>
            <a:off x="2510100" y="2819575"/>
            <a:ext cx="1619250" cy="396200"/>
          </a:xfrm>
          <a:prstGeom prst="rect">
            <a:avLst/>
          </a:prstGeom>
          <a:noFill/>
          <a:ln>
            <a:noFill/>
          </a:ln>
        </p:spPr>
      </p:pic>
      <p:pic>
        <p:nvPicPr>
          <p:cNvPr id="1058" name="Google Shape;1058;p110"/>
          <p:cNvPicPr preferRelativeResize="0"/>
          <p:nvPr/>
        </p:nvPicPr>
        <p:blipFill>
          <a:blip r:embed="rId13">
            <a:alphaModFix/>
          </a:blip>
          <a:stretch>
            <a:fillRect/>
          </a:stretch>
        </p:blipFill>
        <p:spPr>
          <a:xfrm>
            <a:off x="2510100" y="3194025"/>
            <a:ext cx="1619250" cy="396200"/>
          </a:xfrm>
          <a:prstGeom prst="rect">
            <a:avLst/>
          </a:prstGeom>
          <a:noFill/>
          <a:ln>
            <a:noFill/>
          </a:ln>
        </p:spPr>
      </p:pic>
      <p:pic>
        <p:nvPicPr>
          <p:cNvPr id="1059" name="Google Shape;1059;p110"/>
          <p:cNvPicPr preferRelativeResize="0"/>
          <p:nvPr/>
        </p:nvPicPr>
        <p:blipFill>
          <a:blip r:embed="rId14">
            <a:alphaModFix/>
          </a:blip>
          <a:stretch>
            <a:fillRect/>
          </a:stretch>
        </p:blipFill>
        <p:spPr>
          <a:xfrm>
            <a:off x="2514875" y="3633750"/>
            <a:ext cx="1609725" cy="352675"/>
          </a:xfrm>
          <a:prstGeom prst="rect">
            <a:avLst/>
          </a:prstGeom>
          <a:noFill/>
          <a:ln>
            <a:noFill/>
          </a:ln>
        </p:spPr>
      </p:pic>
      <p:pic>
        <p:nvPicPr>
          <p:cNvPr id="1060" name="Google Shape;1060;p110"/>
          <p:cNvPicPr preferRelativeResize="0"/>
          <p:nvPr/>
        </p:nvPicPr>
        <p:blipFill>
          <a:blip r:embed="rId15">
            <a:alphaModFix/>
          </a:blip>
          <a:stretch>
            <a:fillRect/>
          </a:stretch>
        </p:blipFill>
        <p:spPr>
          <a:xfrm>
            <a:off x="2533925" y="3986450"/>
            <a:ext cx="1571625" cy="396200"/>
          </a:xfrm>
          <a:prstGeom prst="rect">
            <a:avLst/>
          </a:prstGeom>
          <a:noFill/>
          <a:ln>
            <a:noFill/>
          </a:ln>
        </p:spPr>
      </p:pic>
      <p:pic>
        <p:nvPicPr>
          <p:cNvPr id="1061" name="Google Shape;1061;p110"/>
          <p:cNvPicPr preferRelativeResize="0"/>
          <p:nvPr/>
        </p:nvPicPr>
        <p:blipFill>
          <a:blip r:embed="rId16">
            <a:alphaModFix/>
          </a:blip>
          <a:stretch>
            <a:fillRect/>
          </a:stretch>
        </p:blipFill>
        <p:spPr>
          <a:xfrm>
            <a:off x="2515275" y="4382650"/>
            <a:ext cx="1571625" cy="39620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11"/>
          <p:cNvSpPr txBox="1">
            <a:spLocks noGrp="1"/>
          </p:cNvSpPr>
          <p:nvPr>
            <p:ph type="ctrTitle"/>
          </p:nvPr>
        </p:nvSpPr>
        <p:spPr>
          <a:xfrm>
            <a:off x="2552700" y="340150"/>
            <a:ext cx="60017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טבלה- סולמות מקבילים-במול</a:t>
            </a:r>
            <a:endParaRPr sz="2400" b="1" dirty="0">
              <a:solidFill>
                <a:srgbClr val="FFFF00"/>
              </a:solidFill>
              <a:latin typeface="Times New Roman"/>
              <a:ea typeface="Times New Roman"/>
              <a:cs typeface="Times New Roman"/>
              <a:sym typeface="Times New Roman"/>
            </a:endParaRPr>
          </a:p>
        </p:txBody>
      </p:sp>
      <p:sp>
        <p:nvSpPr>
          <p:cNvPr id="1067" name="Google Shape;1067;p111"/>
          <p:cNvSpPr txBox="1">
            <a:spLocks noGrp="1"/>
          </p:cNvSpPr>
          <p:nvPr>
            <p:ph type="subTitle" idx="1"/>
          </p:nvPr>
        </p:nvSpPr>
        <p:spPr>
          <a:xfrm>
            <a:off x="973775" y="987625"/>
            <a:ext cx="7580700" cy="4540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        סולמות מקבילים</a:t>
            </a:r>
            <a:r>
              <a:rPr lang="x-none" sz="1400">
                <a:solidFill>
                  <a:srgbClr val="FFFFFF"/>
                </a:solidFill>
                <a:latin typeface="Times New Roman"/>
                <a:ea typeface="Times New Roman"/>
                <a:cs typeface="Times New Roman"/>
                <a:sym typeface="Times New Roman"/>
              </a:rPr>
              <a:t>- להלן טבלה המתארת את סוגי הסולמות המקבילים: מז'ור מול מינור וכן את סימני ההיתק.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100" b="1">
                <a:solidFill>
                  <a:srgbClr val="FFFF00"/>
                </a:solidFill>
                <a:latin typeface="Arial"/>
                <a:ea typeface="Arial"/>
                <a:cs typeface="Arial"/>
                <a:sym typeface="Arial"/>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0000FF"/>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Arial"/>
                <a:sym typeface="Arial"/>
              </a:rPr>
              <a:t>                                                      </a:t>
            </a:r>
            <a:endParaRPr sz="140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000" b="1">
                <a:solidFill>
                  <a:srgbClr val="FFFF00"/>
                </a:solidFill>
                <a:latin typeface="Times New Roman"/>
                <a:ea typeface="Times New Roman"/>
                <a:cs typeface="Times New Roman"/>
                <a:sym typeface="Times New Roman"/>
              </a:rPr>
              <a:t>            </a:t>
            </a: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1068" name="Google Shape;1068;p11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069" name="Google Shape;1069;p111"/>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1070" name="Google Shape;1070;p111"/>
          <p:cNvGraphicFramePr/>
          <p:nvPr/>
        </p:nvGraphicFramePr>
        <p:xfrm>
          <a:off x="2439063" y="1498463"/>
          <a:ext cx="5523500" cy="3280395"/>
        </p:xfrm>
        <a:graphic>
          <a:graphicData uri="http://schemas.openxmlformats.org/drawingml/2006/table">
            <a:tbl>
              <a:tblPr>
                <a:noFill/>
                <a:tableStyleId>{D223DBF9-E6C6-4AA8-B193-31598DDAF621}</a:tableStyleId>
              </a:tblPr>
              <a:tblGrid>
                <a:gridCol w="1681450"/>
                <a:gridCol w="1007825"/>
                <a:gridCol w="1685475"/>
                <a:gridCol w="1148750"/>
              </a:tblGrid>
              <a:tr h="506925">
                <a:tc>
                  <a:txBody>
                    <a:bodyPr/>
                    <a:lstStyle/>
                    <a:p>
                      <a:pPr marL="0" lvl="0" indent="0" algn="ctr" rtl="1">
                        <a:lnSpc>
                          <a:spcPct val="115000"/>
                        </a:lnSpc>
                        <a:spcBef>
                          <a:spcPts val="0"/>
                        </a:spcBef>
                        <a:spcAft>
                          <a:spcPts val="0"/>
                        </a:spcAft>
                        <a:buNone/>
                      </a:pPr>
                      <a:r>
                        <a:rPr lang="x-none" sz="1200" b="1">
                          <a:solidFill>
                            <a:srgbClr val="FFFFFF"/>
                          </a:solidFill>
                          <a:latin typeface="Times New Roman"/>
                          <a:ea typeface="Times New Roman"/>
                          <a:cs typeface="Times New Roman"/>
                          <a:sym typeface="Times New Roman"/>
                        </a:rPr>
                        <a:t>סימני ההיתק  </a:t>
                      </a:r>
                      <a:endParaRPr sz="1200">
                        <a:solidFill>
                          <a:srgbClr val="FFFFFF"/>
                        </a:solidFill>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200" b="1">
                          <a:solidFill>
                            <a:srgbClr val="FF00FF"/>
                          </a:solidFill>
                          <a:latin typeface="Times New Roman"/>
                          <a:ea typeface="Times New Roman"/>
                          <a:cs typeface="Times New Roman"/>
                          <a:sym typeface="Times New Roman"/>
                        </a:rPr>
                        <a:t>סולם מינור</a:t>
                      </a:r>
                      <a:endParaRPr sz="1200" b="1">
                        <a:solidFill>
                          <a:srgbClr val="FF00FF"/>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lnSpc>
                          <a:spcPct val="115000"/>
                        </a:lnSpc>
                        <a:spcBef>
                          <a:spcPts val="0"/>
                        </a:spcBef>
                        <a:spcAft>
                          <a:spcPts val="0"/>
                        </a:spcAft>
                        <a:buNone/>
                      </a:pPr>
                      <a:r>
                        <a:rPr lang="x-none" sz="1200" b="1">
                          <a:solidFill>
                            <a:schemeClr val="lt1"/>
                          </a:solidFill>
                          <a:latin typeface="Times New Roman"/>
                          <a:ea typeface="Times New Roman"/>
                          <a:cs typeface="Times New Roman"/>
                          <a:sym typeface="Times New Roman"/>
                        </a:rPr>
                        <a:t>סימני ההיתק  </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200" b="1">
                          <a:solidFill>
                            <a:srgbClr val="FF0000"/>
                          </a:solidFill>
                          <a:latin typeface="Times New Roman"/>
                          <a:ea typeface="Times New Roman"/>
                          <a:cs typeface="Times New Roman"/>
                          <a:sym typeface="Times New Roman"/>
                        </a:rPr>
                        <a:t>סולם מז'ור</a:t>
                      </a:r>
                      <a:endParaRPr sz="1200" b="1">
                        <a:solidFill>
                          <a:srgbClr val="FF0000"/>
                        </a:solidFill>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Cb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 Cb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Db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Db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Eb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Eb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Fb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Fb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Gb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Gb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Ab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Ab-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40775">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l" rtl="1">
                        <a:lnSpc>
                          <a:spcPct val="115000"/>
                        </a:lnSpc>
                        <a:spcBef>
                          <a:spcPts val="0"/>
                        </a:spcBef>
                        <a:spcAft>
                          <a:spcPts val="0"/>
                        </a:spcAft>
                        <a:buNone/>
                      </a:pPr>
                      <a:r>
                        <a:rPr lang="x-none" sz="1100">
                          <a:solidFill>
                            <a:srgbClr val="FFFFFF"/>
                          </a:solidFill>
                        </a:rPr>
                        <a:t>Bb - minor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1">
                        <a:lnSpc>
                          <a:spcPct val="115000"/>
                        </a:lnSpc>
                        <a:spcBef>
                          <a:spcPts val="0"/>
                        </a:spcBef>
                        <a:spcAft>
                          <a:spcPts val="0"/>
                        </a:spcAft>
                        <a:buNone/>
                      </a:pPr>
                      <a:r>
                        <a:rPr lang="x-none" sz="1100">
                          <a:solidFill>
                            <a:srgbClr val="FFFFFF"/>
                          </a:solidFill>
                        </a:rPr>
                        <a:t>Bb - major</a:t>
                      </a:r>
                      <a:endParaRPr sz="110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1071" name="Google Shape;1071;p111"/>
          <p:cNvPicPr preferRelativeResize="0"/>
          <p:nvPr/>
        </p:nvPicPr>
        <p:blipFill>
          <a:blip r:embed="rId4">
            <a:alphaModFix/>
          </a:blip>
          <a:stretch>
            <a:fillRect/>
          </a:stretch>
        </p:blipFill>
        <p:spPr>
          <a:xfrm>
            <a:off x="5401900" y="2005400"/>
            <a:ext cx="1170875" cy="415252"/>
          </a:xfrm>
          <a:prstGeom prst="rect">
            <a:avLst/>
          </a:prstGeom>
          <a:noFill/>
          <a:ln>
            <a:noFill/>
          </a:ln>
        </p:spPr>
      </p:pic>
      <p:pic>
        <p:nvPicPr>
          <p:cNvPr id="1072" name="Google Shape;1072;p111"/>
          <p:cNvPicPr preferRelativeResize="0"/>
          <p:nvPr/>
        </p:nvPicPr>
        <p:blipFill>
          <a:blip r:embed="rId5">
            <a:alphaModFix/>
          </a:blip>
          <a:stretch>
            <a:fillRect/>
          </a:stretch>
        </p:blipFill>
        <p:spPr>
          <a:xfrm>
            <a:off x="5401900" y="2330425"/>
            <a:ext cx="1170875" cy="435508"/>
          </a:xfrm>
          <a:prstGeom prst="rect">
            <a:avLst/>
          </a:prstGeom>
          <a:noFill/>
          <a:ln>
            <a:noFill/>
          </a:ln>
        </p:spPr>
      </p:pic>
      <p:pic>
        <p:nvPicPr>
          <p:cNvPr id="1073" name="Google Shape;1073;p111"/>
          <p:cNvPicPr preferRelativeResize="0"/>
          <p:nvPr/>
        </p:nvPicPr>
        <p:blipFill>
          <a:blip r:embed="rId6">
            <a:alphaModFix/>
          </a:blip>
          <a:stretch>
            <a:fillRect/>
          </a:stretch>
        </p:blipFill>
        <p:spPr>
          <a:xfrm>
            <a:off x="5397300" y="2678725"/>
            <a:ext cx="1170875" cy="435508"/>
          </a:xfrm>
          <a:prstGeom prst="rect">
            <a:avLst/>
          </a:prstGeom>
          <a:noFill/>
          <a:ln>
            <a:noFill/>
          </a:ln>
        </p:spPr>
      </p:pic>
      <p:pic>
        <p:nvPicPr>
          <p:cNvPr id="1074" name="Google Shape;1074;p111"/>
          <p:cNvPicPr preferRelativeResize="0"/>
          <p:nvPr/>
        </p:nvPicPr>
        <p:blipFill>
          <a:blip r:embed="rId7">
            <a:alphaModFix/>
          </a:blip>
          <a:stretch>
            <a:fillRect/>
          </a:stretch>
        </p:blipFill>
        <p:spPr>
          <a:xfrm>
            <a:off x="5401900" y="3462300"/>
            <a:ext cx="1170875" cy="421229"/>
          </a:xfrm>
          <a:prstGeom prst="rect">
            <a:avLst/>
          </a:prstGeom>
          <a:noFill/>
          <a:ln>
            <a:noFill/>
          </a:ln>
        </p:spPr>
      </p:pic>
      <p:pic>
        <p:nvPicPr>
          <p:cNvPr id="1075" name="Google Shape;1075;p111"/>
          <p:cNvPicPr preferRelativeResize="0"/>
          <p:nvPr/>
        </p:nvPicPr>
        <p:blipFill>
          <a:blip r:embed="rId8">
            <a:alphaModFix/>
          </a:blip>
          <a:stretch>
            <a:fillRect/>
          </a:stretch>
        </p:blipFill>
        <p:spPr>
          <a:xfrm>
            <a:off x="5401900" y="3818825"/>
            <a:ext cx="1170875" cy="423814"/>
          </a:xfrm>
          <a:prstGeom prst="rect">
            <a:avLst/>
          </a:prstGeom>
          <a:noFill/>
          <a:ln>
            <a:noFill/>
          </a:ln>
        </p:spPr>
      </p:pic>
      <p:pic>
        <p:nvPicPr>
          <p:cNvPr id="1076" name="Google Shape;1076;p111"/>
          <p:cNvPicPr preferRelativeResize="0"/>
          <p:nvPr/>
        </p:nvPicPr>
        <p:blipFill>
          <a:blip r:embed="rId9">
            <a:alphaModFix/>
          </a:blip>
          <a:stretch>
            <a:fillRect/>
          </a:stretch>
        </p:blipFill>
        <p:spPr>
          <a:xfrm>
            <a:off x="5401900" y="4215000"/>
            <a:ext cx="1170875" cy="448113"/>
          </a:xfrm>
          <a:prstGeom prst="rect">
            <a:avLst/>
          </a:prstGeom>
          <a:noFill/>
          <a:ln>
            <a:noFill/>
          </a:ln>
        </p:spPr>
      </p:pic>
      <p:pic>
        <p:nvPicPr>
          <p:cNvPr id="1077" name="Google Shape;1077;p111"/>
          <p:cNvPicPr preferRelativeResize="0"/>
          <p:nvPr/>
        </p:nvPicPr>
        <p:blipFill>
          <a:blip r:embed="rId10">
            <a:alphaModFix/>
          </a:blip>
          <a:stretch>
            <a:fillRect/>
          </a:stretch>
        </p:blipFill>
        <p:spPr>
          <a:xfrm>
            <a:off x="5415325" y="3095050"/>
            <a:ext cx="1170875" cy="418925"/>
          </a:xfrm>
          <a:prstGeom prst="rect">
            <a:avLst/>
          </a:prstGeom>
          <a:noFill/>
          <a:ln>
            <a:noFill/>
          </a:ln>
        </p:spPr>
      </p:pic>
      <p:pic>
        <p:nvPicPr>
          <p:cNvPr id="1078" name="Google Shape;1078;p111"/>
          <p:cNvPicPr preferRelativeResize="0"/>
          <p:nvPr/>
        </p:nvPicPr>
        <p:blipFill>
          <a:blip r:embed="rId7">
            <a:alphaModFix/>
          </a:blip>
          <a:stretch>
            <a:fillRect/>
          </a:stretch>
        </p:blipFill>
        <p:spPr>
          <a:xfrm>
            <a:off x="2588825" y="2716946"/>
            <a:ext cx="1277100" cy="384325"/>
          </a:xfrm>
          <a:prstGeom prst="rect">
            <a:avLst/>
          </a:prstGeom>
          <a:noFill/>
          <a:ln>
            <a:noFill/>
          </a:ln>
        </p:spPr>
      </p:pic>
      <p:pic>
        <p:nvPicPr>
          <p:cNvPr id="1079" name="Google Shape;1079;p111"/>
          <p:cNvPicPr preferRelativeResize="0"/>
          <p:nvPr/>
        </p:nvPicPr>
        <p:blipFill>
          <a:blip r:embed="rId4">
            <a:alphaModFix/>
          </a:blip>
          <a:stretch>
            <a:fillRect/>
          </a:stretch>
        </p:blipFill>
        <p:spPr>
          <a:xfrm>
            <a:off x="2582375" y="3910225"/>
            <a:ext cx="1277100" cy="384325"/>
          </a:xfrm>
          <a:prstGeom prst="rect">
            <a:avLst/>
          </a:prstGeom>
          <a:noFill/>
          <a:ln>
            <a:noFill/>
          </a:ln>
        </p:spPr>
      </p:pic>
      <p:pic>
        <p:nvPicPr>
          <p:cNvPr id="1080" name="Google Shape;1080;p111"/>
          <p:cNvPicPr preferRelativeResize="0"/>
          <p:nvPr/>
        </p:nvPicPr>
        <p:blipFill>
          <a:blip r:embed="rId5">
            <a:alphaModFix/>
          </a:blip>
          <a:stretch>
            <a:fillRect/>
          </a:stretch>
        </p:blipFill>
        <p:spPr>
          <a:xfrm>
            <a:off x="2588825" y="4294550"/>
            <a:ext cx="1277100" cy="401225"/>
          </a:xfrm>
          <a:prstGeom prst="rect">
            <a:avLst/>
          </a:prstGeom>
          <a:noFill/>
          <a:ln>
            <a:noFill/>
          </a:ln>
        </p:spPr>
      </p:pic>
      <p:pic>
        <p:nvPicPr>
          <p:cNvPr id="1081" name="Google Shape;1081;p111"/>
          <p:cNvPicPr preferRelativeResize="0"/>
          <p:nvPr/>
        </p:nvPicPr>
        <p:blipFill>
          <a:blip r:embed="rId11">
            <a:alphaModFix/>
          </a:blip>
          <a:stretch>
            <a:fillRect/>
          </a:stretch>
        </p:blipFill>
        <p:spPr>
          <a:xfrm>
            <a:off x="2582375" y="2005400"/>
            <a:ext cx="1295625" cy="384325"/>
          </a:xfrm>
          <a:prstGeom prst="rect">
            <a:avLst/>
          </a:prstGeom>
          <a:noFill/>
          <a:ln>
            <a:noFill/>
          </a:ln>
        </p:spPr>
      </p:pic>
      <p:pic>
        <p:nvPicPr>
          <p:cNvPr id="1082" name="Google Shape;1082;p111"/>
          <p:cNvPicPr preferRelativeResize="0"/>
          <p:nvPr/>
        </p:nvPicPr>
        <p:blipFill>
          <a:blip r:embed="rId12">
            <a:alphaModFix/>
          </a:blip>
          <a:stretch>
            <a:fillRect/>
          </a:stretch>
        </p:blipFill>
        <p:spPr>
          <a:xfrm>
            <a:off x="2582375" y="2389725"/>
            <a:ext cx="1277100" cy="384325"/>
          </a:xfrm>
          <a:prstGeom prst="rect">
            <a:avLst/>
          </a:prstGeom>
          <a:noFill/>
          <a:ln>
            <a:noFill/>
          </a:ln>
        </p:spPr>
      </p:pic>
      <p:pic>
        <p:nvPicPr>
          <p:cNvPr id="1083" name="Google Shape;1083;p111"/>
          <p:cNvPicPr preferRelativeResize="0"/>
          <p:nvPr/>
        </p:nvPicPr>
        <p:blipFill>
          <a:blip r:embed="rId13">
            <a:alphaModFix/>
          </a:blip>
          <a:stretch>
            <a:fillRect/>
          </a:stretch>
        </p:blipFill>
        <p:spPr>
          <a:xfrm>
            <a:off x="2582372" y="3066100"/>
            <a:ext cx="1295625" cy="451618"/>
          </a:xfrm>
          <a:prstGeom prst="rect">
            <a:avLst/>
          </a:prstGeom>
          <a:noFill/>
          <a:ln>
            <a:noFill/>
          </a:ln>
        </p:spPr>
      </p:pic>
      <p:pic>
        <p:nvPicPr>
          <p:cNvPr id="1084" name="Google Shape;1084;p111"/>
          <p:cNvPicPr preferRelativeResize="0"/>
          <p:nvPr/>
        </p:nvPicPr>
        <p:blipFill>
          <a:blip r:embed="rId14">
            <a:alphaModFix/>
          </a:blip>
          <a:stretch>
            <a:fillRect/>
          </a:stretch>
        </p:blipFill>
        <p:spPr>
          <a:xfrm>
            <a:off x="2570300" y="3505275"/>
            <a:ext cx="1295625" cy="454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pitchFamily="34" charset="0"/>
                <a:ea typeface="Arial"/>
                <a:cs typeface="Arial" pitchFamily="34" charset="0"/>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sp>
        <p:nvSpPr>
          <p:cNvPr id="212" name="Google Shape;212;p2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213" name="Google Shape;213;p27"/>
          <p:cNvGraphicFramePr/>
          <p:nvPr/>
        </p:nvGraphicFramePr>
        <p:xfrm>
          <a:off x="1328057" y="1009350"/>
          <a:ext cx="6792686" cy="4663410"/>
        </p:xfrm>
        <a:graphic>
          <a:graphicData uri="http://schemas.openxmlformats.org/drawingml/2006/table">
            <a:tbl>
              <a:tblPr>
                <a:noFill/>
                <a:tableStyleId>{D223DBF9-E6C6-4AA8-B193-31598DDAF621}</a:tableStyleId>
              </a:tblPr>
              <a:tblGrid>
                <a:gridCol w="6792686"/>
              </a:tblGrid>
              <a:tr h="2884950">
                <a:tc>
                  <a:txBody>
                    <a:bodyPr/>
                    <a:lstStyle/>
                    <a:p>
                      <a:pPr marL="0" lvl="0" indent="0" algn="r" rtl="1">
                        <a:spcBef>
                          <a:spcPts val="0"/>
                        </a:spcBef>
                        <a:spcAft>
                          <a:spcPts val="0"/>
                        </a:spcAft>
                        <a:buNone/>
                      </a:pPr>
                      <a:r>
                        <a:rPr lang="he-IL" sz="2000" b="1" dirty="0" smtClean="0">
                          <a:solidFill>
                            <a:srgbClr val="FF0000"/>
                          </a:solidFill>
                        </a:rPr>
                        <a:t>שיעורי בית- מפתח מוזיקלי</a:t>
                      </a:r>
                      <a:endParaRPr lang="he-IL" sz="20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רשום את ההגדרה מהו מפתח מוזיקלי.</a:t>
                      </a:r>
                    </a:p>
                    <a:p>
                      <a:pPr marL="342900" lvl="0" indent="-342900" algn="r" rtl="1">
                        <a:spcBef>
                          <a:spcPts val="0"/>
                        </a:spcBef>
                        <a:spcAft>
                          <a:spcPts val="0"/>
                        </a:spcAft>
                        <a:buNone/>
                      </a:pPr>
                      <a:r>
                        <a:rPr lang="he-IL" sz="1600" b="1" baseline="0" dirty="0" smtClean="0">
                          <a:solidFill>
                            <a:schemeClr val="bg1"/>
                          </a:solidFill>
                        </a:rPr>
                        <a:t>     2. לשם מה דרוש מפתח מוזיקלי? </a:t>
                      </a:r>
                    </a:p>
                    <a:p>
                      <a:pPr marL="342900" lvl="0" indent="-342900" algn="r" rtl="1">
                        <a:spcBef>
                          <a:spcPts val="0"/>
                        </a:spcBef>
                        <a:spcAft>
                          <a:spcPts val="0"/>
                        </a:spcAft>
                        <a:buNone/>
                      </a:pPr>
                      <a:r>
                        <a:rPr lang="he-IL" sz="1600" b="1" baseline="0" dirty="0" smtClean="0">
                          <a:solidFill>
                            <a:schemeClr val="bg1"/>
                          </a:solidFill>
                        </a:rPr>
                        <a:t>     3. מי המציא את המפתחות המוזיקליים? </a:t>
                      </a:r>
                    </a:p>
                    <a:p>
                      <a:pPr marL="342900" lvl="0" indent="-342900" algn="r" rtl="1">
                        <a:spcBef>
                          <a:spcPts val="0"/>
                        </a:spcBef>
                        <a:spcAft>
                          <a:spcPts val="0"/>
                        </a:spcAft>
                        <a:buNone/>
                      </a:pPr>
                      <a:r>
                        <a:rPr lang="he-IL" sz="1600" b="1" baseline="0" dirty="0" smtClean="0">
                          <a:solidFill>
                            <a:schemeClr val="bg1"/>
                          </a:solidFill>
                        </a:rPr>
                        <a:t>     4. כמה סוגי מפתחות קיימים היום במוזיקה הקלאסית ? </a:t>
                      </a:r>
                    </a:p>
                    <a:p>
                      <a:pPr marL="342900" lvl="0" indent="-342900" algn="r" rtl="1">
                        <a:spcBef>
                          <a:spcPts val="0"/>
                        </a:spcBef>
                        <a:spcAft>
                          <a:spcPts val="0"/>
                        </a:spcAft>
                        <a:buNone/>
                      </a:pPr>
                      <a:r>
                        <a:rPr lang="he-IL" sz="1600" b="1" baseline="0" dirty="0" smtClean="0">
                          <a:solidFill>
                            <a:schemeClr val="bg1"/>
                          </a:solidFill>
                        </a:rPr>
                        <a:t>     5. ציין את שמותיהם של כל סוגי המפתחות הקיימים כיום במוזיקה הקלאסית. </a:t>
                      </a:r>
                    </a:p>
                    <a:p>
                      <a:pPr marL="342900" lvl="0" indent="-342900" algn="r" rtl="1">
                        <a:spcBef>
                          <a:spcPts val="0"/>
                        </a:spcBef>
                        <a:spcAft>
                          <a:spcPts val="0"/>
                        </a:spcAft>
                        <a:buNone/>
                      </a:pPr>
                      <a:r>
                        <a:rPr lang="he-IL" sz="1600" b="1" baseline="0" dirty="0" smtClean="0">
                          <a:solidFill>
                            <a:schemeClr val="bg1"/>
                          </a:solidFill>
                        </a:rPr>
                        <a:t>     6. למה מיועד מפתח סול, מפתח פה, מפתח דו? </a:t>
                      </a:r>
                    </a:p>
                    <a:p>
                      <a:pPr marL="342900" lvl="0" indent="-342900" algn="r" rtl="1">
                        <a:spcBef>
                          <a:spcPts val="0"/>
                        </a:spcBef>
                        <a:spcAft>
                          <a:spcPts val="0"/>
                        </a:spcAft>
                        <a:buNone/>
                      </a:pPr>
                      <a:r>
                        <a:rPr lang="he-IL" sz="1600" b="1" baseline="0" dirty="0" smtClean="0">
                          <a:solidFill>
                            <a:schemeClr val="bg1"/>
                          </a:solidFill>
                        </a:rPr>
                        <a:t>     7. מה קובע את גובה הצליל במחמושת? </a:t>
                      </a:r>
                    </a:p>
                    <a:p>
                      <a:pPr marL="342900" lvl="0" indent="-342900" algn="r" rtl="1">
                        <a:spcBef>
                          <a:spcPts val="0"/>
                        </a:spcBef>
                        <a:spcAft>
                          <a:spcPts val="0"/>
                        </a:spcAft>
                        <a:buNone/>
                      </a:pPr>
                      <a:r>
                        <a:rPr lang="he-IL" sz="1600" b="1" baseline="0" dirty="0" smtClean="0">
                          <a:solidFill>
                            <a:schemeClr val="bg1"/>
                          </a:solidFill>
                        </a:rPr>
                        <a:t>     8. אנו יכולים למקם את המפתח על כל אחד מהקוים שנרצה?</a:t>
                      </a:r>
                      <a:r>
                        <a:rPr lang="en-US" sz="1600" b="1" baseline="0" dirty="0" smtClean="0">
                          <a:solidFill>
                            <a:schemeClr val="bg1"/>
                          </a:solidFill>
                        </a:rPr>
                        <a:t> </a:t>
                      </a:r>
                      <a:r>
                        <a:rPr lang="he-IL" sz="1600" b="1" baseline="0" dirty="0" smtClean="0">
                          <a:solidFill>
                            <a:schemeClr val="bg1"/>
                          </a:solidFill>
                        </a:rPr>
                        <a:t>כן/לא </a:t>
                      </a:r>
                    </a:p>
                    <a:p>
                      <a:pPr marL="342900" lvl="0" indent="-342900" algn="r" rtl="1">
                        <a:spcBef>
                          <a:spcPts val="0"/>
                        </a:spcBef>
                        <a:spcAft>
                          <a:spcPts val="0"/>
                        </a:spcAft>
                        <a:buNone/>
                      </a:pPr>
                      <a:r>
                        <a:rPr lang="he-IL" sz="1600" b="1" baseline="0" dirty="0" smtClean="0">
                          <a:solidFill>
                            <a:schemeClr val="bg1"/>
                          </a:solidFill>
                        </a:rPr>
                        <a:t>     9. לשם מה דרוש המפתח המוזיקלי? </a:t>
                      </a:r>
                    </a:p>
                    <a:p>
                      <a:pPr marL="342900" lvl="0" indent="-342900" algn="r" rtl="1">
                        <a:spcBef>
                          <a:spcPts val="0"/>
                        </a:spcBef>
                        <a:spcAft>
                          <a:spcPts val="0"/>
                        </a:spcAft>
                        <a:buNone/>
                      </a:pPr>
                      <a:r>
                        <a:rPr lang="he-IL" sz="1600" b="1" baseline="0" dirty="0" smtClean="0">
                          <a:solidFill>
                            <a:schemeClr val="bg1"/>
                          </a:solidFill>
                        </a:rPr>
                        <a:t>     10. ניתן לשנות את סוגי המפתחות במהלך של כתיבת יצירה? כן/לא</a:t>
                      </a:r>
                      <a:endParaRPr lang="en-US" sz="1600" b="1" baseline="0" dirty="0" smtClean="0">
                        <a:solidFill>
                          <a:schemeClr val="bg1"/>
                        </a:solidFill>
                      </a:endParaRPr>
                    </a:p>
                    <a:p>
                      <a:pPr marL="342900" lvl="0" indent="-342900" algn="r" rtl="1">
                        <a:spcBef>
                          <a:spcPts val="0"/>
                        </a:spcBef>
                        <a:spcAft>
                          <a:spcPts val="0"/>
                        </a:spcAft>
                        <a:buNone/>
                      </a:pPr>
                      <a:r>
                        <a:rPr lang="en-US" sz="1600" b="1" baseline="0" dirty="0" smtClean="0">
                          <a:solidFill>
                            <a:schemeClr val="bg1"/>
                          </a:solidFill>
                        </a:rPr>
                        <a:t>    </a:t>
                      </a:r>
                      <a:r>
                        <a:rPr lang="he-IL" sz="1600" b="1" baseline="0" dirty="0" smtClean="0">
                          <a:solidFill>
                            <a:schemeClr val="bg1"/>
                          </a:solidFill>
                        </a:rPr>
                        <a:t> 11. מהו ההבדל בין מפתח דו טנור למפתח דו אלט?</a:t>
                      </a:r>
                    </a:p>
                    <a:p>
                      <a:pPr marL="342900" lvl="0" indent="-342900" algn="r" rtl="1">
                        <a:spcBef>
                          <a:spcPts val="0"/>
                        </a:spcBef>
                        <a:spcAft>
                          <a:spcPts val="0"/>
                        </a:spcAft>
                        <a:buNone/>
                      </a:pPr>
                      <a:r>
                        <a:rPr lang="he-IL" sz="1600" b="1" baseline="0" dirty="0" smtClean="0">
                          <a:solidFill>
                            <a:schemeClr val="bg1"/>
                          </a:solidFill>
                        </a:rPr>
                        <a:t>     12. באיזה מפתח מוזיקלי נשתמש להגדרת הקול טנור? </a:t>
                      </a:r>
                    </a:p>
                    <a:p>
                      <a:pPr marL="342900" lvl="0" indent="-342900" algn="r" rtl="1">
                        <a:spcBef>
                          <a:spcPts val="0"/>
                        </a:spcBef>
                        <a:spcAft>
                          <a:spcPts val="0"/>
                        </a:spcAft>
                        <a:buNone/>
                      </a:pPr>
                      <a:r>
                        <a:rPr lang="he-IL" sz="1600" b="1" baseline="0" dirty="0" smtClean="0">
                          <a:solidFill>
                            <a:schemeClr val="bg1"/>
                          </a:solidFill>
                        </a:rPr>
                        <a:t>     13. באיזה מפתח מוזיקלי נשתמש לצורך הגדרת הקול בס?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0" lvl="0" indent="0" rtl="1">
                        <a:spcBef>
                          <a:spcPts val="0"/>
                        </a:spcBef>
                        <a:spcAft>
                          <a:spcPts val="0"/>
                        </a:spcAft>
                        <a:buNone/>
                      </a:pPr>
                      <a:r>
                        <a:rPr lang="x-none" sz="1800" smtClean="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214" name="Google Shape;214;p2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215" name="Google Shape;215;p27"/>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16" name="Google Shape;216;p27"/>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1"/>
          <p:cNvSpPr txBox="1">
            <a:spLocks noGrp="1"/>
          </p:cNvSpPr>
          <p:nvPr>
            <p:ph type="ctrTitle"/>
          </p:nvPr>
        </p:nvSpPr>
        <p:spPr>
          <a:xfrm>
            <a:off x="3537000" y="340150"/>
            <a:ext cx="224331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סולם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621" name="Google Shape;621;p71"/>
          <p:cNvSpPr txBox="1">
            <a:spLocks noGrp="1"/>
          </p:cNvSpPr>
          <p:nvPr>
            <p:ph type="subTitle" idx="1"/>
          </p:nvPr>
        </p:nvSpPr>
        <p:spPr>
          <a:xfrm>
            <a:off x="1045025" y="1243950"/>
            <a:ext cx="7434000" cy="389955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600">
                <a:solidFill>
                  <a:srgbClr val="FFFF00"/>
                </a:solidFill>
                <a:latin typeface="Arial" pitchFamily="34" charset="0"/>
                <a:ea typeface="Arial"/>
                <a:cs typeface="Arial" pitchFamily="34" charset="0"/>
                <a:sym typeface="Arial"/>
              </a:rPr>
              <a:t>סולם מוזיקלי</a:t>
            </a:r>
            <a:r>
              <a:rPr lang="x-none" sz="1600">
                <a:solidFill>
                  <a:srgbClr val="FFFFFF"/>
                </a:solidFill>
                <a:latin typeface="Arial" pitchFamily="34" charset="0"/>
                <a:ea typeface="Times New Roman"/>
                <a:cs typeface="Arial" pitchFamily="34" charset="0"/>
                <a:sym typeface="Times New Roman"/>
              </a:rPr>
              <a:t>- Scale </a:t>
            </a:r>
            <a:r>
              <a:rPr lang="en-US"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הנו </a:t>
            </a:r>
            <a:r>
              <a:rPr lang="x-none" sz="1600">
                <a:solidFill>
                  <a:srgbClr val="FFFFFF"/>
                </a:solidFill>
                <a:latin typeface="Arial" pitchFamily="34" charset="0"/>
                <a:ea typeface="Times New Roman"/>
                <a:cs typeface="Arial" pitchFamily="34" charset="0"/>
                <a:sym typeface="Times New Roman"/>
              </a:rPr>
              <a:t>שורה של צלילים </a:t>
            </a:r>
            <a:r>
              <a:rPr lang="x-none" sz="1600" smtClean="0">
                <a:solidFill>
                  <a:srgbClr val="FFFFFF"/>
                </a:solidFill>
                <a:latin typeface="Arial" pitchFamily="34" charset="0"/>
                <a:ea typeface="Times New Roman"/>
                <a:cs typeface="Arial" pitchFamily="34" charset="0"/>
                <a:sym typeface="Times New Roman"/>
              </a:rPr>
              <a:t>טונים</a:t>
            </a:r>
            <a:r>
              <a:rPr lang="en-US"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רצופים </a:t>
            </a:r>
            <a:r>
              <a:rPr lang="x-none" sz="1600">
                <a:solidFill>
                  <a:srgbClr val="FFFFFF"/>
                </a:solidFill>
                <a:latin typeface="Arial" pitchFamily="34" charset="0"/>
                <a:ea typeface="Times New Roman"/>
                <a:cs typeface="Arial" pitchFamily="34" charset="0"/>
                <a:sym typeface="Times New Roman"/>
              </a:rPr>
              <a:t>בסדר עולה או יורד שקיים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בניהם סדר מרווחים קבוע</a:t>
            </a:r>
            <a:r>
              <a:rPr lang="x-none" sz="1600" b="1">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ובתבנית מוגדרת מראש והוא החומר הבסיסי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של  יצירה </a:t>
            </a:r>
            <a:r>
              <a:rPr lang="x-none" sz="1600" smtClean="0">
                <a:solidFill>
                  <a:srgbClr val="FFFFFF"/>
                </a:solidFill>
                <a:latin typeface="Arial" pitchFamily="34" charset="0"/>
                <a:ea typeface="Times New Roman"/>
                <a:cs typeface="Arial" pitchFamily="34" charset="0"/>
                <a:sym typeface="Times New Roman"/>
              </a:rPr>
              <a:t>מוזיקלית.</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הסולם </a:t>
            </a:r>
            <a:r>
              <a:rPr lang="x-none" sz="1600">
                <a:solidFill>
                  <a:srgbClr val="FFFFFF"/>
                </a:solidFill>
                <a:latin typeface="Arial" pitchFamily="34" charset="0"/>
                <a:ea typeface="Times New Roman"/>
                <a:cs typeface="Arial" pitchFamily="34" charset="0"/>
                <a:sym typeface="Times New Roman"/>
              </a:rPr>
              <a:t>מתחיל ומסתיים בתוך </a:t>
            </a:r>
            <a:r>
              <a:rPr lang="x-none" sz="1600" smtClean="0">
                <a:solidFill>
                  <a:srgbClr val="FFFFFF"/>
                </a:solidFill>
                <a:latin typeface="Arial" pitchFamily="34" charset="0"/>
                <a:ea typeface="Times New Roman"/>
                <a:cs typeface="Arial" pitchFamily="34" charset="0"/>
                <a:sym typeface="Times New Roman"/>
              </a:rPr>
              <a:t>אוקטבה.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בדוגמא- </a:t>
            </a:r>
            <a:r>
              <a:rPr lang="x-none" sz="1600">
                <a:solidFill>
                  <a:srgbClr val="FFFFFF"/>
                </a:solidFill>
                <a:latin typeface="Arial" pitchFamily="34" charset="0"/>
                <a:ea typeface="Times New Roman"/>
                <a:cs typeface="Arial" pitchFamily="34" charset="0"/>
                <a:sym typeface="Times New Roman"/>
              </a:rPr>
              <a:t>סולם דו מז'ור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C Major</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lvl="0" indent="0" algn="just" rtl="1">
              <a:lnSpc>
                <a:spcPct val="115000"/>
              </a:lnSpc>
            </a:pPr>
            <a:endParaRPr lang="he-IL" sz="1600" dirty="0" smtClean="0">
              <a:solidFill>
                <a:srgbClr val="FFFFFF"/>
              </a:solidFill>
              <a:latin typeface="Arial" pitchFamily="34" charset="0"/>
              <a:ea typeface="Times New Roman"/>
              <a:cs typeface="Arial" pitchFamily="34" charset="0"/>
              <a:sym typeface="Times New Roman"/>
            </a:endParaRPr>
          </a:p>
          <a:p>
            <a:pPr marL="0" lvl="0" indent="0" algn="just" rtl="1">
              <a:lnSpc>
                <a:spcPct val="115000"/>
              </a:lnSpc>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בדוגמא- סולם </a:t>
            </a:r>
            <a:r>
              <a:rPr lang="he-IL" sz="1600" dirty="0" smtClean="0">
                <a:solidFill>
                  <a:srgbClr val="FFFFFF"/>
                </a:solidFill>
                <a:latin typeface="Arial" pitchFamily="34" charset="0"/>
                <a:ea typeface="Times New Roman"/>
                <a:cs typeface="Arial" pitchFamily="34" charset="0"/>
                <a:sym typeface="Times New Roman"/>
              </a:rPr>
              <a:t>לה מינור (טבעי) - </a:t>
            </a:r>
            <a:r>
              <a:rPr lang="x-none" sz="1600" smtClean="0">
                <a:solidFill>
                  <a:srgbClr val="FFFFFF"/>
                </a:solidFill>
                <a:latin typeface="Arial" pitchFamily="34" charset="0"/>
                <a:ea typeface="Times New Roman"/>
                <a:cs typeface="Arial" pitchFamily="34" charset="0"/>
                <a:sym typeface="Times New Roman"/>
              </a:rPr>
              <a:t>  </a:t>
            </a:r>
            <a:r>
              <a:rPr lang="en-US" sz="1600" dirty="0" smtClean="0">
                <a:solidFill>
                  <a:srgbClr val="FFFFFF"/>
                </a:solidFill>
                <a:latin typeface="Arial" pitchFamily="34" charset="0"/>
                <a:ea typeface="Times New Roman"/>
                <a:cs typeface="Arial" pitchFamily="34" charset="0"/>
                <a:sym typeface="Times New Roman"/>
              </a:rPr>
              <a:t>A</a:t>
            </a:r>
            <a:r>
              <a:rPr lang="x-none" sz="1600" smtClean="0">
                <a:solidFill>
                  <a:srgbClr val="FFFFFF"/>
                </a:solidFill>
                <a:latin typeface="Arial" pitchFamily="34" charset="0"/>
                <a:ea typeface="Times New Roman"/>
                <a:cs typeface="Arial" pitchFamily="34" charset="0"/>
                <a:sym typeface="Times New Roman"/>
              </a:rPr>
              <a:t> </a:t>
            </a:r>
            <a:r>
              <a:rPr lang="en-US" sz="1600" dirty="0" smtClean="0">
                <a:solidFill>
                  <a:srgbClr val="FFFFFF"/>
                </a:solidFill>
                <a:latin typeface="Arial" pitchFamily="34" charset="0"/>
                <a:ea typeface="Times New Roman"/>
                <a:cs typeface="Arial" pitchFamily="34" charset="0"/>
                <a:sym typeface="Times New Roman"/>
              </a:rPr>
              <a:t>minor</a:t>
            </a:r>
            <a:endParaRPr sz="16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22" name="Google Shape;622;p7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23" name="Google Shape;623;p71"/>
          <p:cNvPicPr preferRelativeResize="0"/>
          <p:nvPr/>
        </p:nvPicPr>
        <p:blipFill>
          <a:blip r:embed="rId5">
            <a:alphaModFix/>
          </a:blip>
          <a:stretch>
            <a:fillRect/>
          </a:stretch>
        </p:blipFill>
        <p:spPr>
          <a:xfrm>
            <a:off x="2385350" y="2677975"/>
            <a:ext cx="4895850" cy="790575"/>
          </a:xfrm>
          <a:prstGeom prst="rect">
            <a:avLst/>
          </a:prstGeom>
          <a:noFill/>
          <a:ln>
            <a:noFill/>
          </a:ln>
        </p:spPr>
      </p:pic>
      <p:pic>
        <p:nvPicPr>
          <p:cNvPr id="624" name="Google Shape;624;p71"/>
          <p:cNvPicPr preferRelativeResize="0"/>
          <p:nvPr/>
        </p:nvPicPr>
        <p:blipFill>
          <a:blip r:embed="rId6">
            <a:alphaModFix/>
          </a:blip>
          <a:stretch>
            <a:fillRect/>
          </a:stretch>
        </p:blipFill>
        <p:spPr>
          <a:xfrm>
            <a:off x="7101200" y="0"/>
            <a:ext cx="2042800" cy="895300"/>
          </a:xfrm>
          <a:prstGeom prst="rect">
            <a:avLst/>
          </a:prstGeom>
          <a:noFill/>
          <a:ln>
            <a:noFill/>
          </a:ln>
        </p:spPr>
      </p:pic>
      <p:pic>
        <p:nvPicPr>
          <p:cNvPr id="9" name="סולם דו מז'ור.mid">
            <a:hlinkClick r:id="" action="ppaction://media"/>
          </p:cNvPr>
          <p:cNvPicPr>
            <a:picLocks noRot="1" noChangeAspect="1"/>
          </p:cNvPicPr>
          <p:nvPr>
            <a:audioFile r:link="rId1"/>
          </p:nvPr>
        </p:nvPicPr>
        <p:blipFill>
          <a:blip r:embed="rId7"/>
          <a:stretch>
            <a:fillRect/>
          </a:stretch>
        </p:blipFill>
        <p:spPr>
          <a:xfrm>
            <a:off x="1895475" y="2905125"/>
            <a:ext cx="304800" cy="304800"/>
          </a:xfrm>
          <a:prstGeom prst="rect">
            <a:avLst/>
          </a:prstGeom>
        </p:spPr>
      </p:pic>
      <p:pic>
        <p:nvPicPr>
          <p:cNvPr id="1027" name="Picture 3"/>
          <p:cNvPicPr>
            <a:picLocks noChangeAspect="1" noChangeArrowheads="1"/>
          </p:cNvPicPr>
          <p:nvPr/>
        </p:nvPicPr>
        <p:blipFill>
          <a:blip r:embed="rId8"/>
          <a:srcRect/>
          <a:stretch>
            <a:fillRect/>
          </a:stretch>
        </p:blipFill>
        <p:spPr bwMode="auto">
          <a:xfrm>
            <a:off x="2396681" y="3981830"/>
            <a:ext cx="4906327" cy="748665"/>
          </a:xfrm>
          <a:prstGeom prst="rect">
            <a:avLst/>
          </a:prstGeom>
          <a:noFill/>
          <a:ln w="9525">
            <a:noFill/>
            <a:miter lim="800000"/>
            <a:headEnd/>
            <a:tailEnd/>
          </a:ln>
        </p:spPr>
      </p:pic>
      <p:pic>
        <p:nvPicPr>
          <p:cNvPr id="10" name="סולם לה מינור טבעי.mid">
            <a:hlinkClick r:id="" action="ppaction://media"/>
          </p:cNvPr>
          <p:cNvPicPr>
            <a:picLocks noRot="1" noChangeAspect="1"/>
          </p:cNvPicPr>
          <p:nvPr>
            <a:audioFile r:link="rId2"/>
          </p:nvPr>
        </p:nvPicPr>
        <p:blipFill>
          <a:blip r:embed="rId9"/>
          <a:stretch>
            <a:fillRect/>
          </a:stretch>
        </p:blipFill>
        <p:spPr>
          <a:xfrm>
            <a:off x="1920240" y="419938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666"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תבנית הסולם</a:t>
            </a:r>
            <a:endParaRPr sz="2400" b="1" dirty="0">
              <a:solidFill>
                <a:srgbClr val="FFFF00"/>
              </a:solidFill>
              <a:latin typeface="David"/>
              <a:ea typeface="David"/>
              <a:cs typeface="David"/>
              <a:sym typeface="David"/>
            </a:endParaRPr>
          </a:p>
        </p:txBody>
      </p:sp>
      <p:sp>
        <p:nvSpPr>
          <p:cNvPr id="630" name="Google Shape;630;p72"/>
          <p:cNvSpPr txBox="1">
            <a:spLocks noGrp="1"/>
          </p:cNvSpPr>
          <p:nvPr>
            <p:ph type="subTitle" idx="1"/>
          </p:nvPr>
        </p:nvSpPr>
        <p:spPr>
          <a:xfrm>
            <a:off x="558150" y="1140025"/>
            <a:ext cx="7921200" cy="29451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תבנית הסולם</a:t>
            </a:r>
            <a:r>
              <a:rPr lang="x-none" sz="1800">
                <a:solidFill>
                  <a:srgbClr val="FFFFFF"/>
                </a:solidFill>
                <a:latin typeface="Times New Roman"/>
                <a:ea typeface="Times New Roman"/>
                <a:cs typeface="Times New Roman"/>
                <a:sym typeface="Times New Roman"/>
              </a:rPr>
              <a:t>- מתאפיינת על-פי התדר </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המרווח</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שבין שני צלילים עוקבים, בכל אחת מ-7 דרגות הסולם.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היות והוחלט כי במוזיקה האירופאית מערבית יהיו 12 צלילים שהמרווח בין שני צלילים הנו של </a:t>
            </a:r>
            <a:r>
              <a:rPr lang="x-none" sz="1800">
                <a:solidFill>
                  <a:srgbClr val="FFFF00"/>
                </a:solidFill>
                <a:latin typeface="Times New Roman"/>
                <a:ea typeface="Times New Roman"/>
                <a:cs typeface="Times New Roman"/>
                <a:sym typeface="Times New Roman"/>
              </a:rPr>
              <a:t>חצי טון,</a:t>
            </a:r>
            <a:r>
              <a:rPr lang="x-none" sz="1800">
                <a:solidFill>
                  <a:srgbClr val="FFFFFF"/>
                </a:solidFill>
                <a:latin typeface="Times New Roman"/>
                <a:ea typeface="Times New Roman"/>
                <a:cs typeface="Times New Roman"/>
                <a:sym typeface="Times New Roman"/>
              </a:rPr>
              <a:t> והיות והוחלט כי המרווח בין הצליל </a:t>
            </a:r>
            <a:r>
              <a:rPr lang="x-none" sz="1800">
                <a:solidFill>
                  <a:srgbClr val="FFFF00"/>
                </a:solidFill>
                <a:latin typeface="Times New Roman"/>
                <a:ea typeface="Times New Roman"/>
                <a:cs typeface="Times New Roman"/>
                <a:sym typeface="Times New Roman"/>
              </a:rPr>
              <a:t>מי</a:t>
            </a:r>
            <a:r>
              <a:rPr lang="x-none" sz="1800">
                <a:solidFill>
                  <a:srgbClr val="FFFFFF"/>
                </a:solidFill>
                <a:latin typeface="Times New Roman"/>
                <a:ea typeface="Times New Roman"/>
                <a:cs typeface="Times New Roman"/>
                <a:sym typeface="Times New Roman"/>
              </a:rPr>
              <a:t> לצליל </a:t>
            </a:r>
            <a:r>
              <a:rPr lang="x-none" sz="1800">
                <a:solidFill>
                  <a:srgbClr val="FFFF00"/>
                </a:solidFill>
                <a:latin typeface="Times New Roman"/>
                <a:ea typeface="Times New Roman"/>
                <a:cs typeface="Times New Roman"/>
                <a:sym typeface="Times New Roman"/>
              </a:rPr>
              <a:t>פה</a:t>
            </a:r>
            <a:r>
              <a:rPr lang="x-none" sz="1800">
                <a:solidFill>
                  <a:srgbClr val="FFFFFF"/>
                </a:solidFill>
                <a:latin typeface="Times New Roman"/>
                <a:ea typeface="Times New Roman"/>
                <a:cs typeface="Times New Roman"/>
                <a:sym typeface="Times New Roman"/>
              </a:rPr>
              <a:t> הנו של </a:t>
            </a:r>
            <a:r>
              <a:rPr lang="x-none" sz="1800">
                <a:solidFill>
                  <a:srgbClr val="FFFF00"/>
                </a:solidFill>
                <a:latin typeface="Times New Roman"/>
                <a:ea typeface="Times New Roman"/>
                <a:cs typeface="Times New Roman"/>
                <a:sym typeface="Times New Roman"/>
              </a:rPr>
              <a:t>½ טון</a:t>
            </a:r>
            <a:r>
              <a:rPr lang="x-none" sz="1800">
                <a:solidFill>
                  <a:srgbClr val="FFFFFF"/>
                </a:solidFill>
                <a:latin typeface="Times New Roman"/>
                <a:ea typeface="Times New Roman"/>
                <a:cs typeface="Times New Roman"/>
                <a:sym typeface="Times New Roman"/>
              </a:rPr>
              <a:t> והמרווח שבין הצליל </a:t>
            </a:r>
            <a:r>
              <a:rPr lang="x-none" sz="1800">
                <a:solidFill>
                  <a:srgbClr val="FFFF00"/>
                </a:solidFill>
                <a:latin typeface="Times New Roman"/>
                <a:ea typeface="Times New Roman"/>
                <a:cs typeface="Times New Roman"/>
                <a:sym typeface="Times New Roman"/>
              </a:rPr>
              <a:t>סי</a:t>
            </a:r>
            <a:r>
              <a:rPr lang="x-none" sz="1800">
                <a:solidFill>
                  <a:srgbClr val="FFFFFF"/>
                </a:solidFill>
                <a:latin typeface="Times New Roman"/>
                <a:ea typeface="Times New Roman"/>
                <a:cs typeface="Times New Roman"/>
                <a:sym typeface="Times New Roman"/>
              </a:rPr>
              <a:t> לצלי </a:t>
            </a:r>
            <a:r>
              <a:rPr lang="x-none" sz="1800">
                <a:solidFill>
                  <a:srgbClr val="FFFF00"/>
                </a:solidFill>
                <a:latin typeface="Times New Roman"/>
                <a:ea typeface="Times New Roman"/>
                <a:cs typeface="Times New Roman"/>
                <a:sym typeface="Times New Roman"/>
              </a:rPr>
              <a:t>דו </a:t>
            </a:r>
            <a:r>
              <a:rPr lang="x-none" sz="1800">
                <a:solidFill>
                  <a:srgbClr val="FFFFFF"/>
                </a:solidFill>
                <a:latin typeface="Times New Roman"/>
                <a:ea typeface="Times New Roman"/>
                <a:cs typeface="Times New Roman"/>
                <a:sym typeface="Times New Roman"/>
              </a:rPr>
              <a:t>גם הוא במרווח של </a:t>
            </a:r>
            <a:r>
              <a:rPr lang="x-none" sz="1800">
                <a:solidFill>
                  <a:srgbClr val="FFFF00"/>
                </a:solidFill>
                <a:latin typeface="Times New Roman"/>
                <a:ea typeface="Times New Roman"/>
                <a:cs typeface="Times New Roman"/>
                <a:sym typeface="Times New Roman"/>
              </a:rPr>
              <a:t>½ טון</a:t>
            </a:r>
            <a:r>
              <a:rPr lang="x-none" sz="180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נוצרה </a:t>
            </a:r>
            <a:r>
              <a:rPr lang="x-none" sz="1800">
                <a:solidFill>
                  <a:srgbClr val="FFFFFF"/>
                </a:solidFill>
                <a:latin typeface="Times New Roman"/>
                <a:ea typeface="Times New Roman"/>
                <a:cs typeface="Times New Roman"/>
                <a:sym typeface="Times New Roman"/>
              </a:rPr>
              <a:t>באופן מלאכותי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תבנית </a:t>
            </a:r>
            <a:r>
              <a:rPr lang="x-none" sz="1800">
                <a:solidFill>
                  <a:srgbClr val="FFFF00"/>
                </a:solidFill>
                <a:latin typeface="Times New Roman"/>
                <a:ea typeface="Times New Roman"/>
                <a:cs typeface="Times New Roman"/>
                <a:sym typeface="Times New Roman"/>
              </a:rPr>
              <a:t>מז'ורית</a:t>
            </a:r>
            <a:r>
              <a:rPr lang="x-none" sz="180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מסוג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0.5    1       1     1     0.5      1        1</a:t>
            </a:r>
            <a:endParaRPr sz="1800"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ותבנית </a:t>
            </a:r>
            <a:r>
              <a:rPr lang="x-none" sz="1800">
                <a:solidFill>
                  <a:srgbClr val="FFFF00"/>
                </a:solidFill>
                <a:latin typeface="Times New Roman"/>
                <a:ea typeface="Times New Roman"/>
                <a:cs typeface="Times New Roman"/>
                <a:sym typeface="Times New Roman"/>
              </a:rPr>
              <a:t>מינורית </a:t>
            </a:r>
            <a:r>
              <a:rPr lang="x-none" sz="1800" smtClean="0">
                <a:solidFill>
                  <a:srgbClr val="FFFFFF"/>
                </a:solidFill>
                <a:latin typeface="Times New Roman"/>
                <a:ea typeface="Times New Roman"/>
                <a:cs typeface="Times New Roman"/>
                <a:sym typeface="Times New Roman"/>
              </a:rPr>
              <a:t>מסוג</a:t>
            </a:r>
            <a:r>
              <a:rPr lang="he-IL" sz="1800" dirty="0" smtClean="0">
                <a:solidFill>
                  <a:srgbClr val="FFFFFF"/>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1     1  </a:t>
            </a:r>
            <a:r>
              <a:rPr lang="x-none" sz="1800" smtClean="0">
                <a:solidFill>
                  <a:srgbClr val="FF0000"/>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  0.5    </a:t>
            </a:r>
            <a:r>
              <a:rPr lang="x-none" sz="1800" smtClean="0">
                <a:solidFill>
                  <a:srgbClr val="FF0000"/>
                </a:solidFill>
                <a:latin typeface="Times New Roman"/>
                <a:ea typeface="Times New Roman"/>
                <a:cs typeface="Times New Roman"/>
                <a:sym typeface="Times New Roman"/>
              </a:rPr>
              <a:t>1</a:t>
            </a:r>
            <a:r>
              <a:rPr lang="he-IL" sz="1800" dirty="0" smtClean="0">
                <a:solidFill>
                  <a:srgbClr val="FF0000"/>
                </a:solidFill>
                <a:latin typeface="Times New Roman"/>
                <a:ea typeface="Times New Roman"/>
                <a:cs typeface="Times New Roman"/>
                <a:sym typeface="Times New Roman"/>
              </a:rPr>
              <a:t>      1      0.5       1</a:t>
            </a:r>
            <a:endParaRPr sz="1800" dirty="0">
              <a:solidFill>
                <a:srgbClr val="FF0000"/>
              </a:solidFill>
              <a:latin typeface="Times New Roman"/>
              <a:ea typeface="Times New Roman"/>
              <a:cs typeface="Times New Roman"/>
              <a:sym typeface="Times New Roman"/>
            </a:endParaRPr>
          </a:p>
          <a:p>
            <a:pPr marL="0" marR="762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במוזיקה המערבית 7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תבניות </a:t>
            </a:r>
            <a:r>
              <a:rPr lang="x-none" sz="1800">
                <a:solidFill>
                  <a:srgbClr val="FFFFFF"/>
                </a:solidFill>
                <a:latin typeface="Times New Roman"/>
                <a:ea typeface="Times New Roman"/>
                <a:cs typeface="Times New Roman"/>
                <a:sym typeface="Times New Roman"/>
              </a:rPr>
              <a:t>מוזיקליות שונות אשר מתאפיינות כאמור על-פי המרווח בטונים שבין שני צלילים  או על-פי המרווח מצליל הטוניקה דו. להלן טבלאות: </a:t>
            </a:r>
            <a:endParaRPr sz="1800" dirty="0">
              <a:solidFill>
                <a:srgbClr val="FFFFFF"/>
              </a:solidFill>
              <a:latin typeface="Times New Roman"/>
              <a:ea typeface="Times New Roman"/>
              <a:cs typeface="Times New Roman"/>
              <a:sym typeface="Times New Roman"/>
            </a:endParaRPr>
          </a:p>
          <a:p>
            <a:pPr marL="0" marR="0" lvl="0" indent="-22860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טבלה </a:t>
            </a:r>
            <a:r>
              <a:rPr lang="x-none" sz="1800">
                <a:solidFill>
                  <a:srgbClr val="FFFFFF"/>
                </a:solidFill>
                <a:latin typeface="Times New Roman"/>
                <a:ea typeface="Times New Roman"/>
                <a:cs typeface="Times New Roman"/>
                <a:sym typeface="Times New Roman"/>
              </a:rPr>
              <a:t>– תבניות מוזיקליות  -מרווח בין שני צלילים- הטבלה ערוכה מצליל נתון C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משמאל לימין</a:t>
            </a:r>
            <a:r>
              <a:rPr lang="he-IL" sz="1800" dirty="0" smtClean="0">
                <a:solidFill>
                  <a:srgbClr val="FFFFFF"/>
                </a:solidFill>
                <a:latin typeface="Times New Roman"/>
                <a:ea typeface="Times New Roman"/>
                <a:cs typeface="Times New Roman"/>
                <a:sym typeface="Times New Roman"/>
              </a:rPr>
              <a:t>)</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31" name="Google Shape;631;p7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32" name="Google Shape;632;p72"/>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7 </a:t>
            </a:r>
            <a:r>
              <a:rPr lang="he-IL" sz="2400" b="1" dirty="0" smtClean="0">
                <a:solidFill>
                  <a:srgbClr val="FFFF00"/>
                </a:solidFill>
                <a:latin typeface="David"/>
                <a:ea typeface="David"/>
                <a:cs typeface="David"/>
                <a:sym typeface="David"/>
              </a:rPr>
              <a:t>7 </a:t>
            </a:r>
            <a:r>
              <a:rPr lang="x-none" sz="2400" b="1" smtClean="0">
                <a:solidFill>
                  <a:srgbClr val="FFFF00"/>
                </a:solidFill>
                <a:latin typeface="David"/>
                <a:ea typeface="David"/>
                <a:cs typeface="David"/>
                <a:sym typeface="David"/>
              </a:rPr>
              <a:t>תבניות </a:t>
            </a:r>
            <a:r>
              <a:rPr lang="x-none" sz="2400" b="1">
                <a:solidFill>
                  <a:srgbClr val="FFFF00"/>
                </a:solidFill>
                <a:latin typeface="David"/>
                <a:ea typeface="David"/>
                <a:cs typeface="David"/>
                <a:sym typeface="David"/>
              </a:rPr>
              <a:t>הסולם</a:t>
            </a:r>
            <a:endParaRPr sz="2400" b="1" dirty="0">
              <a:solidFill>
                <a:srgbClr val="FFFF00"/>
              </a:solidFill>
              <a:latin typeface="David"/>
              <a:ea typeface="David"/>
              <a:cs typeface="David"/>
              <a:sym typeface="David"/>
            </a:endParaRPr>
          </a:p>
        </p:txBody>
      </p:sp>
      <p:sp>
        <p:nvSpPr>
          <p:cNvPr id="638" name="Google Shape;638;p73"/>
          <p:cNvSpPr txBox="1">
            <a:spLocks noGrp="1"/>
          </p:cNvSpPr>
          <p:nvPr>
            <p:ph type="subTitle" idx="1"/>
          </p:nvPr>
        </p:nvSpPr>
        <p:spPr>
          <a:xfrm>
            <a:off x="558150" y="1140025"/>
            <a:ext cx="7921200" cy="2945100"/>
          </a:xfrm>
          <a:prstGeom prst="rect">
            <a:avLst/>
          </a:prstGeom>
        </p:spPr>
        <p:txBody>
          <a:bodyPr spcFirstLastPara="1" wrap="square" lIns="91425" tIns="91425" rIns="91425" bIns="91425" anchor="t" anchorCtr="0">
            <a:noAutofit/>
          </a:bodyPr>
          <a:lstStyle/>
          <a:p>
            <a:pPr marL="0" marR="0" lvl="0" indent="-22860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r>
              <a:rPr lang="x-none" sz="1800">
                <a:solidFill>
                  <a:srgbClr val="0000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טבלה – תבניות מוזיקליות  -מרווח בין שני צלילים- הטבלה ערוכה מצליל נתון C (משמאל לימין)</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639" name="Google Shape;639;p7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640" name="Google Shape;640;p73"/>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641" name="Google Shape;641;p73"/>
          <p:cNvGraphicFramePr/>
          <p:nvPr/>
        </p:nvGraphicFramePr>
        <p:xfrm>
          <a:off x="495275" y="1733550"/>
          <a:ext cx="8046575" cy="3276570"/>
        </p:xfrm>
        <a:graphic>
          <a:graphicData uri="http://schemas.openxmlformats.org/drawingml/2006/table">
            <a:tbl>
              <a:tblPr>
                <a:noFill/>
                <a:tableStyleId>{D223DBF9-E6C6-4AA8-B193-31598DDAF621}</a:tableStyleId>
              </a:tblPr>
              <a:tblGrid>
                <a:gridCol w="517075"/>
                <a:gridCol w="517075"/>
                <a:gridCol w="517075"/>
                <a:gridCol w="517075"/>
                <a:gridCol w="517075"/>
                <a:gridCol w="517075"/>
                <a:gridCol w="517075"/>
                <a:gridCol w="517075"/>
                <a:gridCol w="517075"/>
                <a:gridCol w="517075"/>
                <a:gridCol w="517075"/>
                <a:gridCol w="517075"/>
                <a:gridCol w="517075"/>
                <a:gridCol w="1324600"/>
              </a:tblGrid>
              <a:tr h="381000">
                <a:tc>
                  <a:txBody>
                    <a:bodyPr/>
                    <a:lstStyle/>
                    <a:p>
                      <a:pPr marL="0" lvl="0" indent="0" algn="ctr" rtl="0">
                        <a:spcBef>
                          <a:spcPts val="0"/>
                        </a:spcBef>
                        <a:spcAft>
                          <a:spcPts val="0"/>
                        </a:spcAft>
                        <a:buNone/>
                      </a:pPr>
                      <a:r>
                        <a:rPr lang="x-none" b="1">
                          <a:solidFill>
                            <a:srgbClr val="FFFF00"/>
                          </a:solidFill>
                        </a:rPr>
                        <a:t>C</a:t>
                      </a:r>
                      <a:endParaRPr b="1" dirty="0">
                        <a:solidFill>
                          <a:srgbClr val="FFFF00"/>
                        </a:solidFill>
                      </a:endParaRPr>
                    </a:p>
                  </a:txBody>
                  <a:tcPr marL="91425" marR="91425" marT="91425" marB="91425"/>
                </a:tc>
                <a:tc>
                  <a:txBody>
                    <a:bodyPr/>
                    <a:lstStyle/>
                    <a:p>
                      <a:pPr marL="0" lvl="0" indent="0" algn="ctr" rtl="0">
                        <a:spcBef>
                          <a:spcPts val="0"/>
                        </a:spcBef>
                        <a:spcAft>
                          <a:spcPts val="0"/>
                        </a:spcAft>
                        <a:buNone/>
                      </a:pPr>
                      <a:r>
                        <a:rPr lang="x-none" b="1">
                          <a:solidFill>
                            <a:srgbClr val="FFFF00"/>
                          </a:solidFill>
                        </a:rPr>
                        <a:t>C#</a:t>
                      </a:r>
                      <a:endParaRPr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x-none" b="1">
                          <a:solidFill>
                            <a:srgbClr val="FFFF00"/>
                          </a:solidFill>
                        </a:rPr>
                        <a:t>D</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D#</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E</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F</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F#</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G</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G#</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A</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A#</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B</a:t>
                      </a:r>
                      <a:endParaRPr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x-none" b="1">
                          <a:solidFill>
                            <a:srgbClr val="FFFF00"/>
                          </a:solidFill>
                        </a:rPr>
                        <a:t>C</a:t>
                      </a:r>
                      <a:endParaRPr b="1">
                        <a:solidFill>
                          <a:srgbClr val="FFFF00"/>
                        </a:solidFill>
                      </a:endParaRPr>
                    </a:p>
                  </a:txBody>
                  <a:tcPr marL="91425" marR="91425" marT="91425" marB="91425"/>
                </a:tc>
                <a:tc>
                  <a:txBody>
                    <a:bodyPr/>
                    <a:lstStyle/>
                    <a:p>
                      <a:pPr marL="0" lvl="0" indent="0" algn="r" rtl="1">
                        <a:spcBef>
                          <a:spcPts val="0"/>
                        </a:spcBef>
                        <a:spcAft>
                          <a:spcPts val="0"/>
                        </a:spcAft>
                        <a:buNone/>
                      </a:pPr>
                      <a:r>
                        <a:rPr lang="x-none" b="1">
                          <a:solidFill>
                            <a:srgbClr val="FFFF00"/>
                          </a:solidFill>
                        </a:rPr>
                        <a:t>        שם הצליל</a:t>
                      </a:r>
                      <a:endParaRPr b="1">
                        <a:solidFill>
                          <a:srgbClr val="FFFF00"/>
                        </a:solidFill>
                      </a:endParaRPr>
                    </a:p>
                    <a:p>
                      <a:pPr marL="0" lvl="0" indent="0" algn="r" rtl="1">
                        <a:spcBef>
                          <a:spcPts val="0"/>
                        </a:spcBef>
                        <a:spcAft>
                          <a:spcPts val="0"/>
                        </a:spcAft>
                        <a:buNone/>
                      </a:pPr>
                      <a:r>
                        <a:rPr lang="x-none" b="1">
                          <a:solidFill>
                            <a:srgbClr val="FFFFFF"/>
                          </a:solidFill>
                        </a:rPr>
                        <a:t>שם התבנית</a:t>
                      </a:r>
                      <a:endParaRPr b="1">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מז'ור</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טבעי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הרמוני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 מלודי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הטונים השלמים</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פנטטונית</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כרומטית</a:t>
                      </a:r>
                      <a:endParaRPr sz="1100" dirty="0">
                        <a:solidFill>
                          <a:srgbClr val="FFFFFF"/>
                        </a:solidFill>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2"/>
          <p:cNvSpPr txBox="1">
            <a:spLocks noGrp="1"/>
          </p:cNvSpPr>
          <p:nvPr>
            <p:ph type="ctrTitle"/>
          </p:nvPr>
        </p:nvSpPr>
        <p:spPr>
          <a:xfrm>
            <a:off x="1975104" y="340150"/>
            <a:ext cx="563270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David"/>
                <a:ea typeface="David"/>
                <a:cs typeface="David"/>
                <a:sym typeface="David"/>
              </a:rPr>
              <a:t>טרנספוזיציה-השאה</a:t>
            </a:r>
            <a:endParaRPr sz="2400" b="1" dirty="0">
              <a:solidFill>
                <a:srgbClr val="FFFF00"/>
              </a:solidFill>
              <a:latin typeface="Times New Roman"/>
              <a:ea typeface="Times New Roman"/>
              <a:cs typeface="Times New Roman"/>
              <a:sym typeface="Times New Roman"/>
            </a:endParaRPr>
          </a:p>
        </p:txBody>
      </p:sp>
      <p:sp>
        <p:nvSpPr>
          <p:cNvPr id="1090" name="Google Shape;1090;p112"/>
          <p:cNvSpPr txBox="1"/>
          <p:nvPr/>
        </p:nvSpPr>
        <p:spPr>
          <a:xfrm>
            <a:off x="819400" y="1313224"/>
            <a:ext cx="7842000" cy="3173431"/>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טרנספוזיציה-</a:t>
            </a:r>
            <a:r>
              <a:rPr lang="x-none">
                <a:solidFill>
                  <a:srgbClr val="FFFFFF"/>
                </a:solidFill>
              </a:rPr>
              <a:t> </a:t>
            </a:r>
            <a:r>
              <a:rPr lang="x-none" smtClean="0">
                <a:solidFill>
                  <a:srgbClr val="FFFFFF"/>
                </a:solidFill>
              </a:rPr>
              <a:t>הינה  </a:t>
            </a:r>
            <a:r>
              <a:rPr lang="x-none">
                <a:solidFill>
                  <a:srgbClr val="FFFFFF"/>
                </a:solidFill>
              </a:rPr>
              <a:t>שיטה  של עיתוק  שלפיה מתבצע שינוי גובהם של  צלילים </a:t>
            </a:r>
            <a:r>
              <a:rPr lang="x-none" smtClean="0">
                <a:solidFill>
                  <a:srgbClr val="FFFFFF"/>
                </a:solidFill>
              </a:rPr>
              <a:t>בכל</a:t>
            </a:r>
            <a:r>
              <a:rPr lang="he-IL" dirty="0" smtClean="0">
                <a:solidFill>
                  <a:srgbClr val="FFFFFF"/>
                </a:solidFill>
              </a:rPr>
              <a:t> </a:t>
            </a:r>
            <a:r>
              <a:rPr lang="x-none" smtClean="0">
                <a:solidFill>
                  <a:srgbClr val="FFFFFF"/>
                </a:solidFill>
              </a:rPr>
              <a:t> </a:t>
            </a:r>
            <a:r>
              <a:rPr lang="x-none">
                <a:solidFill>
                  <a:srgbClr val="FFFFFF"/>
                </a:solidFill>
              </a:rPr>
              <a:t>היצירה או </a:t>
            </a:r>
            <a:endParaRPr lang="he-IL" dirty="0" smtClean="0">
              <a:solidFill>
                <a:srgbClr val="FFFFFF"/>
              </a:solidFill>
            </a:endParaRPr>
          </a:p>
          <a:p>
            <a:pPr marL="0" marR="114300" lvl="0" indent="0" algn="just" rtl="1">
              <a:lnSpc>
                <a:spcPct val="115000"/>
              </a:lnSpc>
              <a:spcBef>
                <a:spcPts val="0"/>
              </a:spcBef>
              <a:spcAft>
                <a:spcPts val="0"/>
              </a:spcAft>
              <a:buNone/>
            </a:pPr>
            <a:r>
              <a:rPr lang="x-none" smtClean="0">
                <a:solidFill>
                  <a:srgbClr val="FFFFFF"/>
                </a:solidFill>
              </a:rPr>
              <a:t>פרק </a:t>
            </a:r>
            <a:r>
              <a:rPr lang="x-none">
                <a:solidFill>
                  <a:srgbClr val="FFFFFF"/>
                </a:solidFill>
              </a:rPr>
              <a:t>שלם  מיצירה ללא שינוי אחר, כלומר, העברתם של כל הצלילים ביצירה מסולם אחד </a:t>
            </a:r>
            <a:r>
              <a:rPr lang="x-none" smtClean="0">
                <a:solidFill>
                  <a:srgbClr val="FFFFFF"/>
                </a:solidFill>
              </a:rPr>
              <a:t>לסולם</a:t>
            </a:r>
            <a:endParaRPr lang="he-IL" dirty="0" smtClean="0">
              <a:solidFill>
                <a:srgbClr val="FFFFFF"/>
              </a:solidFill>
            </a:endParaRPr>
          </a:p>
          <a:p>
            <a:pPr marL="0" marR="114300" lvl="0" indent="0" algn="just" rtl="1">
              <a:lnSpc>
                <a:spcPct val="115000"/>
              </a:lnSpc>
              <a:spcBef>
                <a:spcPts val="0"/>
              </a:spcBef>
              <a:spcAft>
                <a:spcPts val="0"/>
              </a:spcAft>
              <a:buNone/>
            </a:pPr>
            <a:r>
              <a:rPr lang="x-none" smtClean="0">
                <a:solidFill>
                  <a:srgbClr val="FFFFFF"/>
                </a:solidFill>
              </a:rPr>
              <a:t> </a:t>
            </a:r>
            <a:r>
              <a:rPr lang="x-none">
                <a:solidFill>
                  <a:srgbClr val="FFFFFF"/>
                </a:solidFill>
              </a:rPr>
              <a:t>אחר.</a:t>
            </a:r>
            <a:endParaRPr dirty="0">
              <a:solidFill>
                <a:srgbClr val="FFFFFF"/>
              </a:solidFill>
            </a:endParaRPr>
          </a:p>
          <a:p>
            <a:pPr marR="114300" lvl="0" algn="just" rtl="1">
              <a:lnSpc>
                <a:spcPct val="115000"/>
              </a:lnSpc>
            </a:pPr>
            <a:r>
              <a:rPr lang="x-none">
                <a:solidFill>
                  <a:srgbClr val="FFFFFF"/>
                </a:solidFill>
              </a:rPr>
              <a:t>ב</a:t>
            </a:r>
            <a:r>
              <a:rPr lang="x-none">
                <a:solidFill>
                  <a:srgbClr val="FFFFFF"/>
                </a:solidFill>
                <a:uFill>
                  <a:noFill/>
                </a:uFill>
                <a:hlinkClick r:id="rId3"/>
              </a:rPr>
              <a:t>מוזיקה</a:t>
            </a:r>
            <a:r>
              <a:rPr lang="x-none">
                <a:solidFill>
                  <a:srgbClr val="FFFFFF"/>
                </a:solidFill>
              </a:rPr>
              <a:t>, טרנספוזיציה</a:t>
            </a:r>
            <a:r>
              <a:rPr lang="x-none">
                <a:solidFill>
                  <a:srgbClr val="FFFF00"/>
                </a:solidFill>
              </a:rPr>
              <a:t> </a:t>
            </a:r>
            <a:r>
              <a:rPr lang="he-IL" dirty="0" smtClean="0">
                <a:solidFill>
                  <a:schemeClr val="bg1"/>
                </a:solidFill>
              </a:rPr>
              <a:t>בעברית </a:t>
            </a:r>
            <a:r>
              <a:rPr lang="he-IL" dirty="0" smtClean="0">
                <a:solidFill>
                  <a:srgbClr val="FFFF00"/>
                </a:solidFill>
              </a:rPr>
              <a:t>(</a:t>
            </a:r>
            <a:r>
              <a:rPr lang="x-none" smtClean="0">
                <a:solidFill>
                  <a:srgbClr val="FFFF00"/>
                </a:solidFill>
              </a:rPr>
              <a:t>השׂאה</a:t>
            </a:r>
            <a:r>
              <a:rPr lang="he-IL" dirty="0" smtClean="0">
                <a:solidFill>
                  <a:srgbClr val="FFFF00"/>
                </a:solidFill>
              </a:rPr>
              <a:t>)</a:t>
            </a:r>
            <a:r>
              <a:rPr lang="he-IL" dirty="0" smtClean="0">
                <a:solidFill>
                  <a:srgbClr val="FFFFFF"/>
                </a:solidFill>
              </a:rPr>
              <a:t> </a:t>
            </a:r>
            <a:r>
              <a:rPr lang="x-none" smtClean="0">
                <a:solidFill>
                  <a:srgbClr val="FFFFFF"/>
                </a:solidFill>
              </a:rPr>
              <a:t>היא </a:t>
            </a:r>
            <a:r>
              <a:rPr lang="x-none">
                <a:solidFill>
                  <a:srgbClr val="FFFFFF"/>
                </a:solidFill>
              </a:rPr>
              <a:t>הגבהה או הנמכה של שיר או</a:t>
            </a:r>
            <a:r>
              <a:rPr lang="x-none">
                <a:solidFill>
                  <a:srgbClr val="FFFFFF"/>
                </a:solidFill>
                <a:uFill>
                  <a:noFill/>
                </a:uFill>
                <a:hlinkClick r:id="rId4"/>
              </a:rPr>
              <a:t> יצירה מוזיקלית</a:t>
            </a:r>
            <a:r>
              <a:rPr lang="x-none">
                <a:solidFill>
                  <a:srgbClr val="FFFFFF"/>
                </a:solidFill>
              </a:rPr>
              <a:t> </a:t>
            </a:r>
            <a:endParaRPr lang="he-IL" dirty="0" smtClean="0">
              <a:solidFill>
                <a:srgbClr val="FFFFFF"/>
              </a:solidFill>
            </a:endParaRPr>
          </a:p>
          <a:p>
            <a:pPr marR="114300" lvl="0" algn="just" rtl="1">
              <a:lnSpc>
                <a:spcPct val="115000"/>
              </a:lnSpc>
            </a:pPr>
            <a:r>
              <a:rPr lang="x-none" smtClean="0">
                <a:solidFill>
                  <a:srgbClr val="FFFFFF"/>
                </a:solidFill>
              </a:rPr>
              <a:t>לרוב </a:t>
            </a:r>
            <a:r>
              <a:rPr lang="x-none">
                <a:solidFill>
                  <a:srgbClr val="FFFFFF"/>
                </a:solidFill>
              </a:rPr>
              <a:t>על מנת שיתאימו ל</a:t>
            </a:r>
            <a:r>
              <a:rPr lang="x-none">
                <a:solidFill>
                  <a:srgbClr val="FFFFFF"/>
                </a:solidFill>
                <a:uFill>
                  <a:noFill/>
                </a:uFill>
                <a:hlinkClick r:id="rId5"/>
              </a:rPr>
              <a:t>כלי נגינה</a:t>
            </a:r>
            <a:r>
              <a:rPr lang="x-none">
                <a:solidFill>
                  <a:srgbClr val="FFFFFF"/>
                </a:solidFill>
              </a:rPr>
              <a:t> או ל</a:t>
            </a:r>
            <a:r>
              <a:rPr lang="x-none">
                <a:solidFill>
                  <a:srgbClr val="FFFFFF"/>
                </a:solidFill>
                <a:uFill>
                  <a:noFill/>
                </a:uFill>
                <a:hlinkClick r:id="rId6"/>
              </a:rPr>
              <a:t>מנעד</a:t>
            </a:r>
            <a:r>
              <a:rPr lang="x-none">
                <a:solidFill>
                  <a:srgbClr val="FFFFFF"/>
                </a:solidFill>
              </a:rPr>
              <a:t> קולי </a:t>
            </a:r>
            <a:r>
              <a:rPr lang="x-none" smtClean="0">
                <a:solidFill>
                  <a:srgbClr val="FFFFFF"/>
                </a:solidFill>
              </a:rPr>
              <a:t>מסוי</a:t>
            </a:r>
            <a:r>
              <a:rPr lang="he-IL" dirty="0" smtClean="0">
                <a:solidFill>
                  <a:srgbClr val="FFFFFF"/>
                </a:solidFill>
              </a:rPr>
              <a:t>ם.</a:t>
            </a:r>
          </a:p>
          <a:p>
            <a:pPr marR="114300" lvl="0" algn="just" rtl="1">
              <a:lnSpc>
                <a:spcPct val="115000"/>
              </a:lnSpc>
            </a:pPr>
            <a:r>
              <a:rPr lang="x-none" smtClean="0">
                <a:solidFill>
                  <a:srgbClr val="FFFFFF"/>
                </a:solidFill>
              </a:rPr>
              <a:t>הטרנספוזיציה </a:t>
            </a:r>
            <a:r>
              <a:rPr lang="x-none">
                <a:solidFill>
                  <a:srgbClr val="FFFFFF"/>
                </a:solidFill>
              </a:rPr>
              <a:t>גוררת עמה שינוי במרכז הטונלי אך לא ב</a:t>
            </a:r>
            <a:r>
              <a:rPr lang="x-none">
                <a:solidFill>
                  <a:srgbClr val="FFFFFF"/>
                </a:solidFill>
                <a:uFill>
                  <a:noFill/>
                </a:uFill>
                <a:hlinkClick r:id="rId7"/>
              </a:rPr>
              <a:t>סולמות</a:t>
            </a:r>
            <a:r>
              <a:rPr lang="x-none">
                <a:solidFill>
                  <a:srgbClr val="FFFFFF"/>
                </a:solidFill>
              </a:rPr>
              <a:t> עצמם, לדוגמה טרנספוזיציה </a:t>
            </a:r>
            <a:endParaRPr lang="he-IL" dirty="0" smtClean="0">
              <a:solidFill>
                <a:srgbClr val="FFFFFF"/>
              </a:solidFill>
            </a:endParaRPr>
          </a:p>
          <a:p>
            <a:pPr marR="114300" lvl="0" algn="just" rtl="1">
              <a:lnSpc>
                <a:spcPct val="115000"/>
              </a:lnSpc>
            </a:pPr>
            <a:r>
              <a:rPr lang="x-none" smtClean="0">
                <a:solidFill>
                  <a:srgbClr val="FFFFFF"/>
                </a:solidFill>
              </a:rPr>
              <a:t>מ-</a:t>
            </a:r>
            <a:r>
              <a:rPr lang="x-none" smtClean="0">
                <a:solidFill>
                  <a:srgbClr val="FFFFFF"/>
                </a:solidFill>
                <a:uFill>
                  <a:noFill/>
                </a:uFill>
                <a:hlinkClick r:id="rId8"/>
              </a:rPr>
              <a:t>דו</a:t>
            </a:r>
            <a:r>
              <a:rPr lang="x-none" smtClean="0">
                <a:solidFill>
                  <a:srgbClr val="FFFFFF"/>
                </a:solidFill>
              </a:rPr>
              <a:t> </a:t>
            </a:r>
            <a:r>
              <a:rPr lang="x-none">
                <a:solidFill>
                  <a:srgbClr val="FFFFFF"/>
                </a:solidFill>
              </a:rPr>
              <a:t>ל-</a:t>
            </a:r>
            <a:r>
              <a:rPr lang="x-none">
                <a:solidFill>
                  <a:srgbClr val="FFFFFF"/>
                </a:solidFill>
                <a:uFill>
                  <a:noFill/>
                </a:uFill>
                <a:hlinkClick r:id="rId9"/>
              </a:rPr>
              <a:t>רה</a:t>
            </a:r>
            <a:r>
              <a:rPr lang="x-none">
                <a:solidFill>
                  <a:srgbClr val="FFFFFF"/>
                </a:solidFill>
              </a:rPr>
              <a:t> של קטע ב</a:t>
            </a:r>
            <a:r>
              <a:rPr lang="x-none">
                <a:solidFill>
                  <a:srgbClr val="FFFFFF"/>
                </a:solidFill>
                <a:uFill>
                  <a:noFill/>
                </a:uFill>
                <a:hlinkClick r:id="rId10"/>
              </a:rPr>
              <a:t>סולם מז'ורי</a:t>
            </a:r>
            <a:r>
              <a:rPr lang="x-none">
                <a:solidFill>
                  <a:srgbClr val="FFFFFF"/>
                </a:solidFill>
              </a:rPr>
              <a:t> תשנה את הסולם מ-דו מז'ור ל-רה </a:t>
            </a:r>
            <a:r>
              <a:rPr lang="x-none" smtClean="0">
                <a:solidFill>
                  <a:srgbClr val="FFFFFF"/>
                </a:solidFill>
              </a:rPr>
              <a:t>מז'ור</a:t>
            </a:r>
            <a:r>
              <a:rPr lang="he-IL" dirty="0" smtClean="0">
                <a:solidFill>
                  <a:srgbClr val="FFFFFF"/>
                </a:solidFill>
              </a:rPr>
              <a:t>.</a:t>
            </a:r>
          </a:p>
          <a:p>
            <a:pPr marR="114300" lvl="0" algn="just" rtl="1">
              <a:lnSpc>
                <a:spcPct val="115000"/>
              </a:lnSpc>
            </a:pPr>
            <a:r>
              <a:rPr lang="x-none" smtClean="0">
                <a:solidFill>
                  <a:srgbClr val="FFFFFF"/>
                </a:solidFill>
              </a:rPr>
              <a:t>בטרנספוזיציה </a:t>
            </a:r>
            <a:r>
              <a:rPr lang="x-none">
                <a:solidFill>
                  <a:srgbClr val="FFFFFF"/>
                </a:solidFill>
              </a:rPr>
              <a:t>משתמשים בעיקר לנוחות המבצע, ונעזרים בה בעיקר</a:t>
            </a:r>
            <a:r>
              <a:rPr lang="x-none">
                <a:solidFill>
                  <a:srgbClr val="FFFFFF"/>
                </a:solidFill>
                <a:uFill>
                  <a:noFill/>
                </a:uFill>
                <a:hlinkClick r:id="rId11"/>
              </a:rPr>
              <a:t> </a:t>
            </a:r>
            <a:r>
              <a:rPr lang="x-none" smtClean="0">
                <a:solidFill>
                  <a:srgbClr val="FFFFFF"/>
                </a:solidFill>
                <a:uFill>
                  <a:noFill/>
                </a:uFill>
                <a:hlinkClick r:id="rId11"/>
              </a:rPr>
              <a:t>זמרים</a:t>
            </a:r>
            <a:r>
              <a:rPr lang="he-IL" dirty="0" smtClean="0">
                <a:solidFill>
                  <a:srgbClr val="FFFFFF"/>
                </a:solidFill>
                <a:uFill>
                  <a:noFill/>
                </a:uFill>
              </a:rPr>
              <a:t>.</a:t>
            </a:r>
          </a:p>
          <a:p>
            <a:pPr marR="114300" lvl="0" algn="just" rtl="1">
              <a:lnSpc>
                <a:spcPct val="115000"/>
              </a:lnSpc>
            </a:pPr>
            <a:r>
              <a:rPr lang="x-none" smtClean="0">
                <a:solidFill>
                  <a:srgbClr val="FFFFFF"/>
                </a:solidFill>
              </a:rPr>
              <a:t>ב</a:t>
            </a:r>
            <a:r>
              <a:rPr lang="x-none" smtClean="0">
                <a:solidFill>
                  <a:srgbClr val="FFFFFF"/>
                </a:solidFill>
                <a:uFill>
                  <a:noFill/>
                </a:uFill>
                <a:hlinkClick r:id="rId12"/>
              </a:rPr>
              <a:t>מוזיקה </a:t>
            </a:r>
            <a:r>
              <a:rPr lang="x-none">
                <a:solidFill>
                  <a:srgbClr val="FFFFFF"/>
                </a:solidFill>
                <a:uFill>
                  <a:noFill/>
                </a:uFill>
                <a:hlinkClick r:id="rId12"/>
              </a:rPr>
              <a:t>הקלאסית</a:t>
            </a:r>
            <a:r>
              <a:rPr lang="x-none">
                <a:solidFill>
                  <a:srgbClr val="FFFFFF"/>
                </a:solidFill>
              </a:rPr>
              <a:t> אין נהוג לבצע טרנספוזיציות, אלא בז'אנר </a:t>
            </a:r>
            <a:r>
              <a:rPr lang="x-none">
                <a:solidFill>
                  <a:srgbClr val="FF0000"/>
                </a:solidFill>
              </a:rPr>
              <a:t>ה</a:t>
            </a:r>
            <a:r>
              <a:rPr lang="x-none">
                <a:solidFill>
                  <a:srgbClr val="FFFFFF"/>
                </a:solidFill>
                <a:uFill>
                  <a:noFill/>
                </a:uFill>
                <a:hlinkClick r:id="rId13"/>
              </a:rPr>
              <a:t>שיר האמנותי</a:t>
            </a:r>
            <a:r>
              <a:rPr lang="x-none">
                <a:solidFill>
                  <a:srgbClr val="FFFFFF"/>
                </a:solidFill>
              </a:rPr>
              <a:t> ובמקומות </a:t>
            </a:r>
            <a:r>
              <a:rPr lang="x-none" smtClean="0">
                <a:solidFill>
                  <a:srgbClr val="FFFFFF"/>
                </a:solidFill>
              </a:rPr>
              <a:t>ביצירה</a:t>
            </a:r>
            <a:endParaRPr lang="he-IL" dirty="0" smtClean="0">
              <a:solidFill>
                <a:srgbClr val="FFFFFF"/>
              </a:solidFill>
            </a:endParaRPr>
          </a:p>
          <a:p>
            <a:pPr marR="114300" lvl="0" algn="just" rtl="1">
              <a:lnSpc>
                <a:spcPct val="115000"/>
              </a:lnSpc>
            </a:pPr>
            <a:r>
              <a:rPr lang="x-none" smtClean="0">
                <a:solidFill>
                  <a:srgbClr val="FFFFFF"/>
                </a:solidFill>
              </a:rPr>
              <a:t> </a:t>
            </a:r>
            <a:r>
              <a:rPr lang="x-none">
                <a:solidFill>
                  <a:srgbClr val="FFFFFF"/>
                </a:solidFill>
              </a:rPr>
              <a:t>בהם כתב ה</a:t>
            </a:r>
            <a:r>
              <a:rPr lang="x-none">
                <a:solidFill>
                  <a:srgbClr val="FFFFFF"/>
                </a:solidFill>
                <a:uFill>
                  <a:noFill/>
                </a:uFill>
                <a:hlinkClick r:id="rId14"/>
              </a:rPr>
              <a:t>מלחין</a:t>
            </a:r>
            <a:r>
              <a:rPr lang="x-none">
                <a:solidFill>
                  <a:srgbClr val="FFFFFF"/>
                </a:solidFill>
              </a:rPr>
              <a:t> בעצמו גרסה נוספת בסולם אחר.</a:t>
            </a:r>
            <a:endParaRPr dirty="0">
              <a:solidFill>
                <a:srgbClr val="FFFFFF"/>
              </a:solidFill>
            </a:endParaRPr>
          </a:p>
          <a:p>
            <a:pPr marL="0" marR="114300" lvl="0" indent="0" algn="just" rtl="1">
              <a:lnSpc>
                <a:spcPct val="115000"/>
              </a:lnSpc>
              <a:spcBef>
                <a:spcPts val="0"/>
              </a:spcBef>
              <a:spcAft>
                <a:spcPts val="0"/>
              </a:spcAft>
              <a:buNone/>
            </a:pPr>
            <a:r>
              <a:rPr lang="x-none">
                <a:solidFill>
                  <a:srgbClr val="FFFFFF"/>
                </a:solidFill>
              </a:rPr>
              <a:t>כאשר משׂיאים קטע מוזיקלי לסולם אחר, נשמרים כל ה</a:t>
            </a:r>
            <a:r>
              <a:rPr lang="x-none">
                <a:solidFill>
                  <a:srgbClr val="FFFFFF"/>
                </a:solidFill>
                <a:uFill>
                  <a:noFill/>
                </a:uFill>
                <a:hlinkClick r:id="rId15"/>
              </a:rPr>
              <a:t>מרווחים</a:t>
            </a:r>
            <a:r>
              <a:rPr lang="x-none">
                <a:solidFill>
                  <a:srgbClr val="FFFFFF"/>
                </a:solidFill>
              </a:rPr>
              <a:t> המקוריים בין התווים והדרגות </a:t>
            </a:r>
            <a:r>
              <a:rPr lang="x-none" smtClean="0">
                <a:solidFill>
                  <a:srgbClr val="FFFFFF"/>
                </a:solidFill>
              </a:rPr>
              <a:t>המקוריות</a:t>
            </a:r>
            <a:endParaRPr lang="he-IL" dirty="0" smtClean="0">
              <a:solidFill>
                <a:srgbClr val="FFFFFF"/>
              </a:solidFill>
            </a:endParaRPr>
          </a:p>
          <a:p>
            <a:pPr marL="0" marR="114300" lvl="0" indent="0" algn="just" rtl="1">
              <a:lnSpc>
                <a:spcPct val="115000"/>
              </a:lnSpc>
              <a:spcBef>
                <a:spcPts val="0"/>
              </a:spcBef>
              <a:spcAft>
                <a:spcPts val="0"/>
              </a:spcAft>
              <a:buNone/>
            </a:pPr>
            <a:r>
              <a:rPr lang="x-none" smtClean="0">
                <a:solidFill>
                  <a:srgbClr val="FFFFFF"/>
                </a:solidFill>
              </a:rPr>
              <a:t>, </a:t>
            </a:r>
            <a:r>
              <a:rPr lang="x-none">
                <a:solidFill>
                  <a:srgbClr val="FFFFFF"/>
                </a:solidFill>
              </a:rPr>
              <a:t>ולכן משתנים סימני </a:t>
            </a:r>
            <a:r>
              <a:rPr lang="x-none" smtClean="0">
                <a:solidFill>
                  <a:srgbClr val="FFFFFF"/>
                </a:solidFill>
              </a:rPr>
              <a:t>הה</a:t>
            </a:r>
            <a:r>
              <a:rPr lang="he-IL" dirty="0" smtClean="0">
                <a:solidFill>
                  <a:srgbClr val="FFFFFF"/>
                </a:solidFill>
              </a:rPr>
              <a:t>י</a:t>
            </a:r>
            <a:r>
              <a:rPr lang="x-none" smtClean="0">
                <a:solidFill>
                  <a:srgbClr val="FFFFFF"/>
                </a:solidFill>
              </a:rPr>
              <a:t>תק </a:t>
            </a:r>
            <a:r>
              <a:rPr lang="x-none">
                <a:solidFill>
                  <a:srgbClr val="FFFFFF"/>
                </a:solidFill>
              </a:rPr>
              <a:t>(</a:t>
            </a:r>
            <a:r>
              <a:rPr lang="x-none">
                <a:solidFill>
                  <a:srgbClr val="FFFFFF"/>
                </a:solidFill>
                <a:uFill>
                  <a:noFill/>
                </a:uFill>
                <a:hlinkClick r:id="rId16"/>
              </a:rPr>
              <a:t>דיאזים</a:t>
            </a:r>
            <a:r>
              <a:rPr lang="x-none">
                <a:solidFill>
                  <a:srgbClr val="FFFFFF"/>
                </a:solidFill>
              </a:rPr>
              <a:t>/</a:t>
            </a:r>
            <a:r>
              <a:rPr lang="x-none">
                <a:solidFill>
                  <a:srgbClr val="FFFFFF"/>
                </a:solidFill>
                <a:uFill>
                  <a:noFill/>
                </a:uFill>
                <a:hlinkClick r:id="rId17"/>
              </a:rPr>
              <a:t>במולים</a:t>
            </a:r>
            <a:r>
              <a:rPr lang="x-none">
                <a:solidFill>
                  <a:srgbClr val="FFFFFF"/>
                </a:solidFill>
              </a:rPr>
              <a:t>) במפתח; לדוגמה, לקטע שנכתב במקור ב-</a:t>
            </a:r>
            <a:r>
              <a:rPr lang="x-none">
                <a:solidFill>
                  <a:srgbClr val="FFFFFF"/>
                </a:solidFill>
                <a:uFill>
                  <a:noFill/>
                </a:uFill>
                <a:hlinkClick r:id="rId9"/>
              </a:rPr>
              <a:t>רה</a:t>
            </a:r>
            <a:r>
              <a:rPr lang="x-none">
                <a:solidFill>
                  <a:srgbClr val="FFFFFF"/>
                </a:solidFill>
                <a:uFill>
                  <a:noFill/>
                </a:uFill>
                <a:hlinkClick r:id="rId18"/>
              </a:rPr>
              <a:t> מז'ור</a:t>
            </a:r>
            <a:r>
              <a:rPr lang="x-none">
                <a:solidFill>
                  <a:srgbClr val="FFFFFF"/>
                </a:solidFill>
              </a:rPr>
              <a:t> </a:t>
            </a:r>
            <a:endParaRPr lang="he-IL" dirty="0" smtClean="0">
              <a:solidFill>
                <a:srgbClr val="FFFFFF"/>
              </a:solidFill>
            </a:endParaRPr>
          </a:p>
          <a:p>
            <a:pPr marL="0" marR="114300" lvl="0" indent="0" algn="just" rtl="1">
              <a:lnSpc>
                <a:spcPct val="115000"/>
              </a:lnSpc>
              <a:spcBef>
                <a:spcPts val="0"/>
              </a:spcBef>
              <a:spcAft>
                <a:spcPts val="0"/>
              </a:spcAft>
              <a:buNone/>
            </a:pPr>
            <a:r>
              <a:rPr lang="x-none" smtClean="0">
                <a:solidFill>
                  <a:srgbClr val="FFFFFF"/>
                </a:solidFill>
              </a:rPr>
              <a:t>(</a:t>
            </a:r>
            <a:r>
              <a:rPr lang="x-none">
                <a:solidFill>
                  <a:srgbClr val="FFFFFF"/>
                </a:solidFill>
              </a:rPr>
              <a:t>שני דיאזים במפתח) והושׂא לסולם לה מז'ור יתווסף דיאז שלישי במפתח, על ה</a:t>
            </a:r>
            <a:r>
              <a:rPr lang="x-none">
                <a:solidFill>
                  <a:srgbClr val="FFFFFF"/>
                </a:solidFill>
                <a:uFill>
                  <a:noFill/>
                </a:uFill>
                <a:hlinkClick r:id="rId19"/>
              </a:rPr>
              <a:t>תו</a:t>
            </a:r>
            <a:r>
              <a:rPr lang="x-none">
                <a:solidFill>
                  <a:srgbClr val="FFFFFF"/>
                </a:solidFill>
                <a:uFill>
                  <a:noFill/>
                </a:uFill>
                <a:hlinkClick r:id="rId20"/>
              </a:rPr>
              <a:t> סול</a:t>
            </a:r>
            <a:r>
              <a:rPr lang="x-none">
                <a:solidFill>
                  <a:srgbClr val="FFFFFF"/>
                </a:solidFill>
              </a:rPr>
              <a:t>.</a:t>
            </a:r>
            <a:endParaRPr dirty="0">
              <a:solidFill>
                <a:srgbClr val="FFFFFF"/>
              </a:solidFill>
            </a:endParaRPr>
          </a:p>
        </p:txBody>
      </p:sp>
      <p:pic>
        <p:nvPicPr>
          <p:cNvPr id="1091" name="Google Shape;1091;p112"/>
          <p:cNvPicPr preferRelativeResize="0"/>
          <p:nvPr/>
        </p:nvPicPr>
        <p:blipFill>
          <a:blip r:embed="rId21">
            <a:alphaModFix/>
          </a:blip>
          <a:stretch>
            <a:fillRect/>
          </a:stretch>
        </p:blipFill>
        <p:spPr>
          <a:xfrm>
            <a:off x="6826075" y="0"/>
            <a:ext cx="2317925" cy="1070650"/>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125"/>
          <p:cNvSpPr txBox="1">
            <a:spLocks noGrp="1"/>
          </p:cNvSpPr>
          <p:nvPr>
            <p:ph type="ctrTitle"/>
          </p:nvPr>
        </p:nvSpPr>
        <p:spPr>
          <a:xfrm>
            <a:off x="3158200" y="340150"/>
            <a:ext cx="3382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תנודות הצליל</a:t>
            </a:r>
            <a:endParaRPr sz="2400" b="1" dirty="0">
              <a:solidFill>
                <a:srgbClr val="FFFF00"/>
              </a:solidFill>
              <a:latin typeface="Times New Roman"/>
              <a:ea typeface="Times New Roman"/>
              <a:cs typeface="Times New Roman"/>
              <a:sym typeface="Times New Roman"/>
            </a:endParaRPr>
          </a:p>
        </p:txBody>
      </p:sp>
      <p:sp>
        <p:nvSpPr>
          <p:cNvPr id="1206" name="Google Shape;1206;p125"/>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207" name="Google Shape;1207;p125"/>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208" name="Google Shape;1208;p125"/>
          <p:cNvSpPr txBox="1"/>
          <p:nvPr/>
        </p:nvSpPr>
        <p:spPr>
          <a:xfrm>
            <a:off x="268224" y="1158240"/>
            <a:ext cx="8278368" cy="398526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00"/>
              </a:solidFill>
            </a:endParaRPr>
          </a:p>
          <a:p>
            <a:pPr marL="0" marR="114300" lvl="0" indent="0" algn="r" rtl="1">
              <a:lnSpc>
                <a:spcPct val="115000"/>
              </a:lnSpc>
              <a:spcBef>
                <a:spcPts val="0"/>
              </a:spcBef>
              <a:spcAft>
                <a:spcPts val="0"/>
              </a:spcAft>
              <a:buNone/>
            </a:pPr>
            <a:r>
              <a:rPr lang="x-none" b="1">
                <a:solidFill>
                  <a:srgbClr val="FFFF00"/>
                </a:solidFill>
              </a:rPr>
              <a:t>תנודות הצליל</a:t>
            </a:r>
            <a:r>
              <a:rPr lang="x-none">
                <a:solidFill>
                  <a:srgbClr val="FFFFFF"/>
                </a:solidFill>
                <a:latin typeface="Times New Roman"/>
                <a:ea typeface="Times New Roman"/>
                <a:cs typeface="Times New Roman"/>
                <a:sym typeface="Times New Roman"/>
              </a:rPr>
              <a:t>- צלילים הם תנודות מחזוריות בלחץ האויר. מספר המחזורים שגל משלים בשנייה נקרא התדירות שלו. היחידה המשמשת למדידת תדירות זו נקראת </a:t>
            </a:r>
            <a:r>
              <a:rPr lang="x-none" b="1">
                <a:solidFill>
                  <a:srgbClr val="FFFFFF"/>
                </a:solidFill>
                <a:latin typeface="Times New Roman"/>
                <a:ea typeface="Times New Roman"/>
                <a:cs typeface="Times New Roman"/>
                <a:sym typeface="Times New Roman"/>
              </a:rPr>
              <a:t>הרץ</a:t>
            </a:r>
            <a:r>
              <a:rPr lang="x-none">
                <a:solidFill>
                  <a:srgbClr val="FFFFFF"/>
                </a:solidFill>
                <a:latin typeface="Times New Roman"/>
                <a:ea typeface="Times New Roman"/>
                <a:cs typeface="Times New Roman"/>
                <a:sym typeface="Times New Roman"/>
              </a:rPr>
              <a:t>. ככל שהתדירות גבוהה יותר, אורך ה''יחידה הבסיסית'' קצר יותר, ואנחנו קוראים לצליל המתקבל ''גבוה'' יותר. הועדה הבינלאומית למוזיקה בשנת 1939 קבעה את הצליל לה באוקטבה הראשונה בתדירות של 440 ומסיבה זו מכיילים את כלי־נגינה ביחס לתדר זה .</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היות ובמוזיקה האירופאית מערבית קיימים 12 צלילים במרווחים של חצי טון כל אחד. והיות ויש צורך לקבוע את התדר לכל אחד מיתר הצלילים שהם מעל ומתחת הצליל לה,  נקבעה נוסחה מתמטית פשוטה האומרת כיצד לחשב תדרים אלו. </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אופן החישוב של תדירות הצליל הינה המצאה מתמטית ( חדשה יחסית 1939 להמצאותיהם של פיתגורס ראמו באך). ההמצאה המתמטית החדשה נשענת עדיין על התדר המוסכם 440 הרץ לתו A. כלומר, נקודת המוצא כאמור הנו הצליל A שממנו ועד אליו מבוצע החישוב המתמטי לגבי יתר הצלילים.  אך בחישוב שונה של הכפלה בשורש 12 של 2.</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הגבהה של חצי טון (למשל מדו לדו דיאז) מחושבת על ידי הכפלתו ב-1.05946309 כאשר החישוב מתחיל בדרך כלל מ-440</a:t>
            </a:r>
            <a:r>
              <a:rPr lang="x-none">
                <a:solidFill>
                  <a:srgbClr val="FFFFFF"/>
                </a:solidFill>
                <a:uFill>
                  <a:noFill/>
                </a:uFill>
                <a:latin typeface="Times New Roman"/>
                <a:ea typeface="Times New Roman"/>
                <a:cs typeface="Times New Roman"/>
                <a:sym typeface="Times New Roman"/>
                <a:hlinkClick r:id="rId4"/>
              </a:rPr>
              <a:t> </a:t>
            </a:r>
            <a:r>
              <a:rPr lang="x-none" u="sng">
                <a:solidFill>
                  <a:srgbClr val="FFFFFF"/>
                </a:solidFill>
                <a:latin typeface="Times New Roman"/>
                <a:ea typeface="Times New Roman"/>
                <a:cs typeface="Times New Roman"/>
                <a:sym typeface="Times New Roman"/>
                <a:hlinkClick r:id="rId4"/>
              </a:rPr>
              <a:t>הרץ</a:t>
            </a:r>
            <a:r>
              <a:rPr lang="x-none">
                <a:solidFill>
                  <a:srgbClr val="FFFFFF"/>
                </a:solidFill>
                <a:latin typeface="Times New Roman"/>
                <a:ea typeface="Times New Roman"/>
                <a:cs typeface="Times New Roman"/>
                <a:sym typeface="Times New Roman"/>
              </a:rPr>
              <a:t> לתו לה. הגבהה של טון שלם תהיה הכפלה ב-1.12246204 (הכפלה פעמיים של חצי טון). התדירות של התו מוכפלת במעבר ל</a:t>
            </a:r>
            <a:r>
              <a:rPr lang="x-none" u="sng">
                <a:solidFill>
                  <a:srgbClr val="FFFFFF"/>
                </a:solidFill>
                <a:latin typeface="Times New Roman"/>
                <a:ea typeface="Times New Roman"/>
                <a:cs typeface="Times New Roman"/>
                <a:sym typeface="Times New Roman"/>
                <a:hlinkClick r:id="rId5"/>
              </a:rPr>
              <a:t>אוקטבה</a:t>
            </a:r>
            <a:r>
              <a:rPr lang="x-none">
                <a:solidFill>
                  <a:srgbClr val="FFFFFF"/>
                </a:solidFill>
                <a:latin typeface="Times New Roman"/>
                <a:ea typeface="Times New Roman"/>
                <a:cs typeface="Times New Roman"/>
                <a:sym typeface="Times New Roman"/>
              </a:rPr>
              <a:t> הבאה. תדירותו של התו מי, למשל, היא בערך 330 הרץ, ובאוקטבה שמעליה תדירותו בערך 660 הרץ.</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לדוגמא :</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הגבהה של חצי טון - (למשל מ-דו ל-דו דיאז) מחושבת על ידי הכפלתו ב- 1.05946309 (שורש 12 של 2)</a:t>
            </a:r>
            <a:endParaRPr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הגבהה של טון שלם- ( למשל מ-דו ל-רה)  תהיה הכפלה ב- 1.12246204 (הכפלה כפולה  של חצי </a:t>
            </a:r>
            <a:r>
              <a:rPr lang="x-none" smtClean="0">
                <a:solidFill>
                  <a:srgbClr val="FFFFFF"/>
                </a:solidFill>
                <a:latin typeface="Times New Roman"/>
                <a:ea typeface="Times New Roman"/>
                <a:cs typeface="Times New Roman"/>
                <a:sym typeface="Times New Roman"/>
              </a:rPr>
              <a:t>טון</a:t>
            </a: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וכך </a:t>
            </a:r>
            <a:r>
              <a:rPr lang="x-none">
                <a:solidFill>
                  <a:srgbClr val="FFFFFF"/>
                </a:solidFill>
                <a:latin typeface="Times New Roman"/>
                <a:ea typeface="Times New Roman"/>
                <a:cs typeface="Times New Roman"/>
                <a:sym typeface="Times New Roman"/>
              </a:rPr>
              <a:t>הלאה..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26"/>
          <p:cNvSpPr txBox="1">
            <a:spLocks noGrp="1"/>
          </p:cNvSpPr>
          <p:nvPr>
            <p:ph type="ctrTitle"/>
          </p:nvPr>
        </p:nvSpPr>
        <p:spPr>
          <a:xfrm>
            <a:off x="694944" y="340150"/>
            <a:ext cx="6653131"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David"/>
                <a:ea typeface="David"/>
                <a:cs typeface="David"/>
                <a:sym typeface="David"/>
              </a:rPr>
              <a:t>תנודות </a:t>
            </a:r>
            <a:r>
              <a:rPr lang="x-none" sz="2400" b="1">
                <a:solidFill>
                  <a:srgbClr val="FFFF00"/>
                </a:solidFill>
                <a:latin typeface="David"/>
                <a:ea typeface="David"/>
                <a:cs typeface="David"/>
                <a:sym typeface="David"/>
              </a:rPr>
              <a:t>הצליל-אופן החישוב </a:t>
            </a:r>
            <a:endParaRPr sz="2400" b="1" dirty="0">
              <a:solidFill>
                <a:srgbClr val="FFFF00"/>
              </a:solidFill>
              <a:latin typeface="Times New Roman"/>
              <a:ea typeface="Times New Roman"/>
              <a:cs typeface="Times New Roman"/>
              <a:sym typeface="Times New Roman"/>
            </a:endParaRPr>
          </a:p>
        </p:txBody>
      </p:sp>
      <p:pic>
        <p:nvPicPr>
          <p:cNvPr id="1214" name="Google Shape;1214;p126"/>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215" name="Google Shape;1215;p126"/>
          <p:cNvSpPr txBox="1"/>
          <p:nvPr/>
        </p:nvSpPr>
        <p:spPr>
          <a:xfrm>
            <a:off x="722625" y="1144650"/>
            <a:ext cx="7078500" cy="2014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endParaRPr>
          </a:p>
          <a:p>
            <a:pPr marL="0" marR="114300" lvl="0" indent="0" algn="just" rtl="1">
              <a:lnSpc>
                <a:spcPct val="115000"/>
              </a:lnSpc>
              <a:spcBef>
                <a:spcPts val="0"/>
              </a:spcBef>
              <a:spcAft>
                <a:spcPts val="0"/>
              </a:spcAft>
              <a:buNone/>
            </a:pPr>
            <a:endParaRPr b="1" dirty="0">
              <a:solidFill>
                <a:srgbClr val="FFFF00"/>
              </a:solidFill>
            </a:endParaRPr>
          </a:p>
          <a:p>
            <a:pPr marL="0" marR="114300" lvl="0" indent="0" algn="just" rtl="1">
              <a:lnSpc>
                <a:spcPct val="115000"/>
              </a:lnSpc>
              <a:spcBef>
                <a:spcPts val="0"/>
              </a:spcBef>
              <a:spcAft>
                <a:spcPts val="0"/>
              </a:spcAft>
              <a:buNone/>
            </a:pPr>
            <a:endParaRPr b="1" dirty="0">
              <a:solidFill>
                <a:srgbClr val="FFFF00"/>
              </a:solidFill>
            </a:endParaRPr>
          </a:p>
          <a:p>
            <a:pPr marL="0" marR="114300" lvl="0" indent="0" algn="just" rtl="1">
              <a:lnSpc>
                <a:spcPct val="115000"/>
              </a:lnSpc>
              <a:spcBef>
                <a:spcPts val="0"/>
              </a:spcBef>
              <a:spcAft>
                <a:spcPts val="0"/>
              </a:spcAft>
              <a:buNone/>
            </a:pPr>
            <a:endParaRPr b="1" dirty="0">
              <a:solidFill>
                <a:srgbClr val="FFFF00"/>
              </a:solidFill>
            </a:endParaRPr>
          </a:p>
          <a:p>
            <a:pPr marL="0" marR="114300" lvl="0" indent="0" algn="r" rtl="1">
              <a:lnSpc>
                <a:spcPct val="115000"/>
              </a:lnSpc>
              <a:spcBef>
                <a:spcPts val="0"/>
              </a:spcBef>
              <a:spcAft>
                <a:spcPts val="0"/>
              </a:spcAft>
              <a:buNone/>
            </a:pPr>
            <a:r>
              <a:rPr lang="x-none" sz="1800" b="1">
                <a:solidFill>
                  <a:srgbClr val="FFFF00"/>
                </a:solidFill>
              </a:rPr>
              <a:t>טבלה תנודות הצליל</a:t>
            </a:r>
            <a:r>
              <a:rPr lang="x-none" sz="1800">
                <a:solidFill>
                  <a:srgbClr val="FFFFFF"/>
                </a:solidFill>
                <a:latin typeface="Times New Roman"/>
                <a:ea typeface="Times New Roman"/>
                <a:cs typeface="Times New Roman"/>
                <a:sym typeface="Times New Roman"/>
              </a:rPr>
              <a:t>- להלן הטבלה המתארת את תדירות הצלילים השונים במרווח של אוקטבה אחת, החל מהצליל- לה באוקטבה הגדולה ועד הצליל- לה באוקטבה הראשונה. כמובן שבאותה שיטה ניתן לכייל את כל יתר האוקטבות .. על פי השיטה ב</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אם נכפיל למשל את התדר 220 הרץ בשורש 12 של 2 נקבל את הערך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233.1 </a:t>
            </a:r>
            <a:r>
              <a:rPr lang="x-none" sz="1800">
                <a:solidFill>
                  <a:srgbClr val="FFFFFF"/>
                </a:solidFill>
                <a:latin typeface="Times New Roman"/>
                <a:ea typeface="Times New Roman"/>
                <a:cs typeface="Times New Roman"/>
                <a:sym typeface="Times New Roman"/>
              </a:rPr>
              <a:t>וכך הלאה....במחשבון   </a:t>
            </a:r>
            <a:r>
              <a:rPr lang="x-none" sz="1800">
                <a:solidFill>
                  <a:srgbClr val="FFFF00"/>
                </a:solidFill>
                <a:latin typeface="Times New Roman"/>
                <a:ea typeface="Times New Roman"/>
                <a:cs typeface="Times New Roman"/>
                <a:sym typeface="Times New Roman"/>
              </a:rPr>
              <a:t>sqrt(2, 12)220</a:t>
            </a:r>
            <a:endParaRPr sz="1800" dirty="0">
              <a:solidFill>
                <a:srgbClr val="FFFF00"/>
              </a:solidFill>
              <a:latin typeface="Times New Roman"/>
              <a:ea typeface="Times New Roman"/>
              <a:cs typeface="Times New Roman"/>
              <a:sym typeface="Times New Roman"/>
            </a:endParaRPr>
          </a:p>
          <a:p>
            <a:pPr marL="0" marR="114300" lvl="0" indent="0" algn="r" rtl="0">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https://www.savey.co.il/כלים/מחשבון</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graphicFrame>
        <p:nvGraphicFramePr>
          <p:cNvPr id="1216" name="Google Shape;1216;p126"/>
          <p:cNvGraphicFramePr/>
          <p:nvPr/>
        </p:nvGraphicFramePr>
        <p:xfrm>
          <a:off x="767113" y="3489700"/>
          <a:ext cx="7609750" cy="762000"/>
        </p:xfrm>
        <a:graphic>
          <a:graphicData uri="http://schemas.openxmlformats.org/drawingml/2006/table">
            <a:tbl>
              <a:tblPr>
                <a:noFill/>
                <a:tableStyleId>{D223DBF9-E6C6-4AA8-B193-31598DDAF621}</a:tableStyleId>
              </a:tblPr>
              <a:tblGrid>
                <a:gridCol w="658400"/>
                <a:gridCol w="606525"/>
                <a:gridCol w="553100"/>
                <a:gridCol w="565150"/>
                <a:gridCol w="614550"/>
                <a:gridCol w="599550"/>
                <a:gridCol w="607550"/>
                <a:gridCol w="585800"/>
                <a:gridCol w="565700"/>
                <a:gridCol w="583225"/>
                <a:gridCol w="543500"/>
                <a:gridCol w="550950"/>
                <a:gridCol w="575750"/>
              </a:tblGrid>
              <a:tr h="381000">
                <a:tc>
                  <a:txBody>
                    <a:bodyPr/>
                    <a:lstStyle/>
                    <a:p>
                      <a:pPr marL="0" lvl="0" indent="0" algn="ctr" rtl="0">
                        <a:spcBef>
                          <a:spcPts val="0"/>
                        </a:spcBef>
                        <a:spcAft>
                          <a:spcPts val="0"/>
                        </a:spcAft>
                        <a:buNone/>
                      </a:pPr>
                      <a:r>
                        <a:rPr lang="x-none" sz="1200" b="1">
                          <a:solidFill>
                            <a:srgbClr val="FFFF00"/>
                          </a:solidFill>
                        </a:rPr>
                        <a:t>A</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A#</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B</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C</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C#</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D</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D#</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E</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F</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F#</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b="1">
                          <a:solidFill>
                            <a:srgbClr val="FFFF00"/>
                          </a:solidFill>
                        </a:rPr>
                        <a:t>G</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200" b="1">
                          <a:solidFill>
                            <a:srgbClr val="FFFF00"/>
                          </a:solidFill>
                        </a:rPr>
                        <a:t>G#</a:t>
                      </a:r>
                      <a:endParaRPr sz="1200" b="1">
                        <a:solidFill>
                          <a:srgbClr val="FFFF00"/>
                        </a:solidFill>
                      </a:endParaRPr>
                    </a:p>
                  </a:txBody>
                  <a:tcPr marL="91425" marR="91425" marT="91425" marB="91425"/>
                </a:tc>
                <a:tc>
                  <a:txBody>
                    <a:bodyPr/>
                    <a:lstStyle/>
                    <a:p>
                      <a:pPr marL="0" lvl="0" indent="0" algn="ctr" rtl="0">
                        <a:spcBef>
                          <a:spcPts val="0"/>
                        </a:spcBef>
                        <a:spcAft>
                          <a:spcPts val="0"/>
                        </a:spcAft>
                        <a:buNone/>
                      </a:pPr>
                      <a:r>
                        <a:rPr lang="x-none" sz="1200" b="1">
                          <a:solidFill>
                            <a:srgbClr val="FFFF00"/>
                          </a:solidFill>
                        </a:rPr>
                        <a:t>A</a:t>
                      </a:r>
                      <a:endParaRPr sz="1200" b="1">
                        <a:solidFill>
                          <a:srgbClr val="FFFF00"/>
                        </a:solidFill>
                      </a:endParaRPr>
                    </a:p>
                  </a:txBody>
                  <a:tcPr marL="91425" marR="91425" marT="91425" marB="91425"/>
                </a:tc>
              </a:tr>
              <a:tr h="381000">
                <a:tc>
                  <a:txBody>
                    <a:bodyPr/>
                    <a:lstStyle/>
                    <a:p>
                      <a:pPr marL="0" lvl="0" indent="0">
                        <a:spcBef>
                          <a:spcPts val="0"/>
                        </a:spcBef>
                        <a:spcAft>
                          <a:spcPts val="0"/>
                        </a:spcAft>
                        <a:buNone/>
                      </a:pPr>
                      <a:r>
                        <a:rPr lang="x-none" sz="1000">
                          <a:solidFill>
                            <a:srgbClr val="FFFFFF"/>
                          </a:solidFill>
                        </a:rPr>
                        <a:t>220.0</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233.1</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246.9</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261.6</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277.2</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293.7</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311.1</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329.6</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349.2</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370.0</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x-none" sz="1000">
                          <a:solidFill>
                            <a:srgbClr val="FFFFFF"/>
                          </a:solidFill>
                        </a:rPr>
                        <a:t>392.0</a:t>
                      </a:r>
                      <a:endParaRPr sz="1000">
                        <a:solidFill>
                          <a:srgbClr val="FFFFFF"/>
                        </a:solidFill>
                      </a:endParaRPr>
                    </a:p>
                  </a:txBody>
                  <a:tcPr marL="91425" marR="91425" marT="91425" marB="91425"/>
                </a:tc>
                <a:tc>
                  <a:txBody>
                    <a:bodyPr/>
                    <a:lstStyle/>
                    <a:p>
                      <a:pPr marL="0" lvl="0" indent="0">
                        <a:spcBef>
                          <a:spcPts val="0"/>
                        </a:spcBef>
                        <a:spcAft>
                          <a:spcPts val="0"/>
                        </a:spcAft>
                        <a:buNone/>
                      </a:pPr>
                      <a:r>
                        <a:rPr lang="x-none" sz="1000">
                          <a:solidFill>
                            <a:srgbClr val="FFFFFF"/>
                          </a:solidFill>
                        </a:rPr>
                        <a:t>415.3</a:t>
                      </a:r>
                      <a:endParaRPr sz="1000">
                        <a:solidFill>
                          <a:srgbClr val="FFFFFF"/>
                        </a:solidFill>
                      </a:endParaRPr>
                    </a:p>
                  </a:txBody>
                  <a:tcPr marL="91425" marR="91425" marT="91425" marB="91425"/>
                </a:tc>
                <a:tc>
                  <a:txBody>
                    <a:bodyPr/>
                    <a:lstStyle/>
                    <a:p>
                      <a:pPr marL="0" lvl="0" indent="0" rtl="1">
                        <a:spcBef>
                          <a:spcPts val="0"/>
                        </a:spcBef>
                        <a:spcAft>
                          <a:spcPts val="0"/>
                        </a:spcAft>
                        <a:buNone/>
                      </a:pPr>
                      <a:r>
                        <a:rPr lang="x-none" sz="1000">
                          <a:solidFill>
                            <a:srgbClr val="FFFFFF"/>
                          </a:solidFill>
                        </a:rPr>
                        <a:t>440.0</a:t>
                      </a:r>
                      <a:endParaRPr sz="1000">
                        <a:solidFill>
                          <a:srgbClr val="FFFFFF"/>
                        </a:solidFill>
                      </a:endParaRPr>
                    </a:p>
                  </a:txBody>
                  <a:tcPr marL="91425" marR="91425" marT="91425" marB="91425"/>
                </a:tc>
              </a:tr>
            </a:tbl>
          </a:graphicData>
        </a:graphic>
      </p:graphicFrame>
      <p:pic>
        <p:nvPicPr>
          <p:cNvPr id="1217" name="Google Shape;1217;p126"/>
          <p:cNvPicPr preferRelativeResize="0"/>
          <p:nvPr/>
        </p:nvPicPr>
        <p:blipFill>
          <a:blip r:embed="rId4">
            <a:alphaModFix/>
          </a:blip>
          <a:stretch>
            <a:fillRect/>
          </a:stretch>
        </p:blipFill>
        <p:spPr>
          <a:xfrm>
            <a:off x="1944720" y="600983"/>
            <a:ext cx="421000" cy="424175"/>
          </a:xfrm>
          <a:prstGeom prst="rect">
            <a:avLst/>
          </a:prstGeom>
          <a:noFill/>
          <a:ln>
            <a:noFill/>
          </a:ln>
        </p:spPr>
      </p:pic>
      <p:pic>
        <p:nvPicPr>
          <p:cNvPr id="1218" name="Google Shape;1218;p126"/>
          <p:cNvPicPr preferRelativeResize="0"/>
          <p:nvPr/>
        </p:nvPicPr>
        <p:blipFill>
          <a:blip r:embed="rId5">
            <a:alphaModFix/>
          </a:blip>
          <a:stretch>
            <a:fillRect/>
          </a:stretch>
        </p:blipFill>
        <p:spPr>
          <a:xfrm>
            <a:off x="1137000" y="2571750"/>
            <a:ext cx="3514725" cy="295275"/>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58365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צלילי המוזיקה</a:t>
                      </a:r>
                      <a:endParaRPr lang="he-IL" sz="24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מי המציא את שמות הצלילים ובאיזו שנה? </a:t>
                      </a:r>
                    </a:p>
                    <a:p>
                      <a:pPr marL="342900" lvl="0" indent="-342900" algn="r" rtl="1">
                        <a:spcBef>
                          <a:spcPts val="0"/>
                        </a:spcBef>
                        <a:spcAft>
                          <a:spcPts val="0"/>
                        </a:spcAft>
                        <a:buNone/>
                      </a:pPr>
                      <a:r>
                        <a:rPr lang="he-IL" sz="1600" b="1" baseline="0" dirty="0" smtClean="0">
                          <a:solidFill>
                            <a:schemeClr val="bg1"/>
                          </a:solidFill>
                        </a:rPr>
                        <a:t>     2. מי קבע שיהיו רק 7 צלילים ? </a:t>
                      </a:r>
                    </a:p>
                    <a:p>
                      <a:pPr marL="342900" lvl="0" indent="-342900" algn="r" rtl="1">
                        <a:spcBef>
                          <a:spcPts val="0"/>
                        </a:spcBef>
                        <a:spcAft>
                          <a:spcPts val="0"/>
                        </a:spcAft>
                        <a:buNone/>
                      </a:pPr>
                      <a:r>
                        <a:rPr lang="he-IL" sz="1600" b="1" baseline="0" dirty="0" smtClean="0">
                          <a:solidFill>
                            <a:schemeClr val="bg1"/>
                          </a:solidFill>
                        </a:rPr>
                        <a:t>     2. כמה צלילים יש במוזיקה הקלאסית אירופאית? </a:t>
                      </a:r>
                    </a:p>
                    <a:p>
                      <a:pPr marL="342900" lvl="0" indent="-342900" algn="r" rtl="1">
                        <a:spcBef>
                          <a:spcPts val="0"/>
                        </a:spcBef>
                        <a:spcAft>
                          <a:spcPts val="0"/>
                        </a:spcAft>
                        <a:buNone/>
                      </a:pPr>
                      <a:r>
                        <a:rPr lang="he-IL" sz="1600" b="1" baseline="0" dirty="0" smtClean="0">
                          <a:solidFill>
                            <a:schemeClr val="bg1"/>
                          </a:solidFill>
                        </a:rPr>
                        <a:t>     3. למה מיועדים 5 סימני ההיתק? </a:t>
                      </a:r>
                    </a:p>
                    <a:p>
                      <a:pPr marL="342900" lvl="0" indent="-342900" algn="r" rtl="1">
                        <a:spcBef>
                          <a:spcPts val="0"/>
                        </a:spcBef>
                        <a:spcAft>
                          <a:spcPts val="0"/>
                        </a:spcAft>
                        <a:buNone/>
                      </a:pPr>
                      <a:r>
                        <a:rPr lang="he-IL" sz="1600" b="1" baseline="0" dirty="0" smtClean="0">
                          <a:solidFill>
                            <a:schemeClr val="bg1"/>
                          </a:solidFill>
                        </a:rPr>
                        <a:t>     4. מהם 4 התכונות של צליל מוזיקלי? </a:t>
                      </a:r>
                    </a:p>
                    <a:p>
                      <a:pPr marL="342900" lvl="0" indent="-342900" algn="r" rtl="1">
                        <a:spcBef>
                          <a:spcPts val="0"/>
                        </a:spcBef>
                        <a:spcAft>
                          <a:spcPts val="0"/>
                        </a:spcAft>
                        <a:buNone/>
                      </a:pPr>
                      <a:r>
                        <a:rPr lang="he-IL" sz="1600" b="1" baseline="0" dirty="0" smtClean="0">
                          <a:solidFill>
                            <a:schemeClr val="bg1"/>
                          </a:solidFill>
                        </a:rPr>
                        <a:t>     5. למה מיועדים סימני ההיתק במול דיאז ?</a:t>
                      </a:r>
                    </a:p>
                    <a:p>
                      <a:pPr marL="342900" lvl="0" indent="-342900" algn="r" rtl="1">
                        <a:spcBef>
                          <a:spcPts val="0"/>
                        </a:spcBef>
                        <a:spcAft>
                          <a:spcPts val="0"/>
                        </a:spcAft>
                        <a:buNone/>
                      </a:pPr>
                      <a:r>
                        <a:rPr lang="he-IL" sz="1600" b="1" baseline="0" dirty="0" smtClean="0">
                          <a:solidFill>
                            <a:schemeClr val="bg1"/>
                          </a:solidFill>
                        </a:rPr>
                        <a:t>     6. מי קבע שצליל לה באוקטבה הראשונה יהיה 440 הרץ ? </a:t>
                      </a:r>
                    </a:p>
                    <a:p>
                      <a:pPr marL="342900" lvl="0" indent="-342900" algn="r" rtl="1">
                        <a:spcBef>
                          <a:spcPts val="0"/>
                        </a:spcBef>
                        <a:spcAft>
                          <a:spcPts val="0"/>
                        </a:spcAft>
                        <a:buNone/>
                      </a:pPr>
                      <a:r>
                        <a:rPr lang="he-IL" sz="1600" b="1" baseline="0" dirty="0" smtClean="0">
                          <a:solidFill>
                            <a:schemeClr val="bg1"/>
                          </a:solidFill>
                        </a:rPr>
                        <a:t>     7. כיצד מחושב התדר של כל אחד מ-12 הצלילים? ציין את הנוסחה המתמטית.</a:t>
                      </a:r>
                    </a:p>
                    <a:p>
                      <a:pPr marL="342900" lvl="0" indent="-342900" algn="r" rtl="1">
                        <a:spcBef>
                          <a:spcPts val="0"/>
                        </a:spcBef>
                        <a:spcAft>
                          <a:spcPts val="0"/>
                        </a:spcAft>
                        <a:buNone/>
                      </a:pPr>
                      <a:r>
                        <a:rPr lang="he-IL" sz="1600" b="1" baseline="0" dirty="0" smtClean="0">
                          <a:solidFill>
                            <a:schemeClr val="bg1"/>
                          </a:solidFill>
                        </a:rPr>
                        <a:t>     8. צליל הנו תדר הנמדד בהרץ ? נכון/לא נכון</a:t>
                      </a:r>
                    </a:p>
                    <a:p>
                      <a:pPr marL="342900" lvl="0" indent="-342900" algn="r" rtl="1">
                        <a:spcBef>
                          <a:spcPts val="0"/>
                        </a:spcBef>
                        <a:spcAft>
                          <a:spcPts val="0"/>
                        </a:spcAft>
                        <a:buNone/>
                      </a:pPr>
                      <a:r>
                        <a:rPr lang="he-IL" sz="1600" b="1" baseline="0" dirty="0" smtClean="0">
                          <a:solidFill>
                            <a:schemeClr val="bg1"/>
                          </a:solidFill>
                        </a:rPr>
                        <a:t>     9. אם התדר לה באוקטבה הקטנה הוא 220 הרץ אזי באוקבה מעל התדר יהיה?</a:t>
                      </a:r>
                    </a:p>
                    <a:p>
                      <a:pPr marL="342900" lvl="0" indent="-342900" algn="r" rtl="1">
                        <a:spcBef>
                          <a:spcPts val="0"/>
                        </a:spcBef>
                        <a:spcAft>
                          <a:spcPts val="0"/>
                        </a:spcAft>
                        <a:buNone/>
                      </a:pPr>
                      <a:r>
                        <a:rPr lang="he-IL" sz="1600" b="1" baseline="0" dirty="0" smtClean="0">
                          <a:solidFill>
                            <a:schemeClr val="bg1"/>
                          </a:solidFill>
                        </a:rPr>
                        <a:t>   10. כל עניין התדר המוזיקלי נקבע ע"י פיתגורס עוד בימי הביניים ? </a:t>
                      </a:r>
                    </a:p>
                    <a:p>
                      <a:pPr marL="342900" lvl="0" indent="-342900" algn="r" rtl="1">
                        <a:spcBef>
                          <a:spcPts val="0"/>
                        </a:spcBef>
                        <a:spcAft>
                          <a:spcPts val="0"/>
                        </a:spcAft>
                        <a:buNone/>
                      </a:pPr>
                      <a:r>
                        <a:rPr lang="he-IL" sz="1600" b="1" baseline="0" dirty="0" smtClean="0">
                          <a:solidFill>
                            <a:schemeClr val="bg1"/>
                          </a:solidFill>
                        </a:rPr>
                        <a:t>         נכון/לא נכון</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56"/>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he-IL" sz="3600" b="1" dirty="0" smtClean="0">
                <a:solidFill>
                  <a:srgbClr val="FFFF00"/>
                </a:solidFill>
                <a:latin typeface="David"/>
                <a:ea typeface="David"/>
                <a:cs typeface="David"/>
                <a:sym typeface="David"/>
              </a:rPr>
              <a:t>    </a:t>
            </a:r>
            <a:r>
              <a:rPr lang="x-none" sz="2400" b="1" smtClean="0">
                <a:solidFill>
                  <a:srgbClr val="FFFF00"/>
                </a:solidFill>
                <a:latin typeface="Times New Roman"/>
                <a:ea typeface="Times New Roman"/>
                <a:cs typeface="Times New Roman"/>
                <a:sym typeface="Times New Roman"/>
              </a:rPr>
              <a:t>מודוס</a:t>
            </a:r>
            <a:endParaRPr sz="2400" b="1" dirty="0">
              <a:solidFill>
                <a:srgbClr val="FFFF00"/>
              </a:solidFill>
              <a:latin typeface="Times New Roman"/>
              <a:ea typeface="Times New Roman"/>
              <a:cs typeface="Times New Roman"/>
              <a:sym typeface="Times New Roman"/>
            </a:endParaRPr>
          </a:p>
        </p:txBody>
      </p:sp>
      <p:sp>
        <p:nvSpPr>
          <p:cNvPr id="1510" name="Google Shape;1510;p15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11" name="Google Shape;1511;p156"/>
          <p:cNvSpPr txBox="1"/>
          <p:nvPr/>
        </p:nvSpPr>
        <p:spPr>
          <a:xfrm>
            <a:off x="803699" y="1061588"/>
            <a:ext cx="7367100" cy="3847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cs typeface="+mn-cs"/>
              </a:rPr>
              <a:t>מודוס</a:t>
            </a:r>
            <a:r>
              <a:rPr lang="x-none">
                <a:solidFill>
                  <a:srgbClr val="FFFF00"/>
                </a:solidFill>
                <a:cs typeface="+mn-cs"/>
              </a:rPr>
              <a:t>-</a:t>
            </a:r>
            <a:r>
              <a:rPr lang="x-none">
                <a:solidFill>
                  <a:srgbClr val="FFFFFF"/>
                </a:solidFill>
                <a:latin typeface="Times New Roman"/>
                <a:ea typeface="Times New Roman"/>
                <a:cs typeface="+mn-cs"/>
                <a:sym typeface="Times New Roman"/>
              </a:rPr>
              <a:t>  צורת כתיבת הלחנה ללא שימוש בסימני ההיתק </a:t>
            </a:r>
            <a:r>
              <a:rPr lang="he-IL" dirty="0" smtClean="0">
                <a:solidFill>
                  <a:srgbClr val="FFFFFF"/>
                </a:solidFill>
                <a:latin typeface="Times New Roman"/>
                <a:ea typeface="Times New Roman"/>
                <a:cs typeface="+mn-cs"/>
                <a:sym typeface="Times New Roman"/>
              </a:rPr>
              <a:t> </a:t>
            </a:r>
            <a:r>
              <a:rPr lang="x-none" smtClean="0">
                <a:solidFill>
                  <a:srgbClr val="FFFFFF"/>
                </a:solidFill>
                <a:latin typeface="Times New Roman"/>
                <a:ea typeface="Times New Roman"/>
                <a:cs typeface="+mn-cs"/>
                <a:sym typeface="Times New Roman"/>
              </a:rPr>
              <a:t>שימוש </a:t>
            </a:r>
            <a:r>
              <a:rPr lang="x-none">
                <a:solidFill>
                  <a:srgbClr val="FFFFFF"/>
                </a:solidFill>
                <a:latin typeface="Times New Roman"/>
                <a:ea typeface="Times New Roman"/>
                <a:cs typeface="+mn-cs"/>
                <a:sym typeface="Times New Roman"/>
              </a:rPr>
              <a:t>בקלידים הלבנים </a:t>
            </a:r>
            <a:r>
              <a:rPr lang="x-none" smtClean="0">
                <a:solidFill>
                  <a:srgbClr val="FFFFFF"/>
                </a:solidFill>
                <a:latin typeface="Times New Roman"/>
                <a:ea typeface="Times New Roman"/>
                <a:cs typeface="+mn-cs"/>
                <a:sym typeface="Times New Roman"/>
              </a:rPr>
              <a:t>בלבד. </a:t>
            </a:r>
            <a:r>
              <a:rPr lang="x-none">
                <a:solidFill>
                  <a:srgbClr val="FFFFFF"/>
                </a:solidFill>
                <a:latin typeface="Times New Roman"/>
                <a:ea typeface="Times New Roman"/>
                <a:cs typeface="+mn-cs"/>
                <a:sym typeface="Times New Roman"/>
              </a:rPr>
              <a:t>מודוס ביוונית פירושו דרך – דרך מוזיקלית. </a:t>
            </a:r>
            <a:r>
              <a:rPr lang="x-none" smtClean="0">
                <a:solidFill>
                  <a:srgbClr val="FFFFFF"/>
                </a:solidFill>
                <a:latin typeface="Times New Roman"/>
                <a:ea typeface="Times New Roman"/>
                <a:cs typeface="+mn-cs"/>
                <a:sym typeface="Times New Roman"/>
              </a:rPr>
              <a:t>מודה </a:t>
            </a:r>
            <a:r>
              <a:rPr lang="x-none">
                <a:solidFill>
                  <a:srgbClr val="FFFFFF"/>
                </a:solidFill>
                <a:latin typeface="Times New Roman"/>
                <a:ea typeface="Times New Roman"/>
                <a:cs typeface="+mn-cs"/>
                <a:sym typeface="Times New Roman"/>
              </a:rPr>
              <a:t>חדשה). בתקופת יוון העתיקה המוזיקה צמחה מתוך העם אנו יודעים איך המודוסים נשמעים ולכן ניתן לשחזר מודוסים אלו המודוסים נשמרו ובמספר כנסיות אורתודוקסיות עדיין שרים מודוסים אלו עד עצם היום הזה.</a:t>
            </a:r>
            <a:endParaRPr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mn-cs"/>
                <a:sym typeface="Times New Roman"/>
              </a:rPr>
              <a:t>קיימים  7 מודוסים שונים </a:t>
            </a:r>
            <a:r>
              <a:rPr lang="x-none" smtClean="0">
                <a:solidFill>
                  <a:srgbClr val="FFFFFF"/>
                </a:solidFill>
                <a:latin typeface="Times New Roman"/>
                <a:ea typeface="Times New Roman"/>
                <a:cs typeface="+mn-cs"/>
                <a:sym typeface="Times New Roman"/>
              </a:rPr>
              <a:t>לכל </a:t>
            </a:r>
            <a:r>
              <a:rPr lang="x-none">
                <a:solidFill>
                  <a:srgbClr val="FFFFFF"/>
                </a:solidFill>
                <a:latin typeface="Times New Roman"/>
                <a:ea typeface="Times New Roman"/>
                <a:cs typeface="+mn-cs"/>
                <a:sym typeface="Times New Roman"/>
              </a:rPr>
              <a:t>אחד מהמודוסים יש את ה-hipo </a:t>
            </a:r>
            <a:r>
              <a:rPr lang="x-none" smtClean="0">
                <a:solidFill>
                  <a:srgbClr val="FFFFFF"/>
                </a:solidFill>
                <a:latin typeface="Times New Roman"/>
                <a:ea typeface="Times New Roman"/>
                <a:cs typeface="+mn-cs"/>
                <a:sym typeface="Times New Roman"/>
              </a:rPr>
              <a:t>שלו</a:t>
            </a:r>
            <a:endParaRPr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mn-cs"/>
                <a:sym typeface="Times New Roman"/>
              </a:rPr>
              <a:t> </a:t>
            </a:r>
            <a:endParaRPr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mn-cs"/>
                <a:sym typeface="Times New Roman"/>
              </a:rPr>
              <a:t>מודוסים הם סולמות מוזיקליים עליהם הושתתה המוזיקה של ימי הביניים והרנסאנס החל מהמאה ה-17 השימוש בהם במוזיקה מערבית פחת. .כיום משתמשים במודוסים בעיקר בפלמנקו, ג'אז, חזנות, ובמוזיקה קלאסית מודרנית. מודוסים שימשו בזמר העברי המוקדם. כמו כן, מודוסים משמשים כיום במוזיקה לסרטים שכן הם יוצרים מצלולים ו"תחושות" שלא קיימים בסולם המז'ורי או המינורי הרגילים.</a:t>
            </a:r>
            <a:endParaRPr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p:txBody>
      </p:sp>
      <p:pic>
        <p:nvPicPr>
          <p:cNvPr id="1512" name="Google Shape;1512;p156"/>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57"/>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 המשך</a:t>
            </a:r>
            <a:endParaRPr sz="2400" b="1" dirty="0">
              <a:solidFill>
                <a:srgbClr val="FFFF00"/>
              </a:solidFill>
              <a:latin typeface="Times New Roman"/>
              <a:ea typeface="Times New Roman"/>
              <a:cs typeface="Times New Roman"/>
              <a:sym typeface="Times New Roman"/>
            </a:endParaRPr>
          </a:p>
        </p:txBody>
      </p:sp>
      <p:sp>
        <p:nvSpPr>
          <p:cNvPr id="1518" name="Google Shape;1518;p15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19" name="Google Shape;1519;p157"/>
          <p:cNvSpPr txBox="1"/>
          <p:nvPr/>
        </p:nvSpPr>
        <p:spPr>
          <a:xfrm>
            <a:off x="520612" y="1151900"/>
            <a:ext cx="7842000" cy="3847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בכדי להבין את המודוסים, נתבונן לדוגמה בתוים דו, רה, מי, פה, סול, לה וסי המרכיבים את סולם דו מז'ור, שצליל הטוניקה שלו הוא דו. אם נשתמש באותם הצלילים של דו מז'ור, אך נתייחס לטוניקה שונה, יתקבל מודוס. לדוגמה, אם נתייחס לרה כאל הטוניקה במקום דו יתקבל מודוס בשם רה דורי.</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סולם רה דורי הוא סולם מינורי שהדרגה השישית בו שונתה וכעת היא סקסטה גדולה מן השורש, ולא סקסטה קטנה כמו בסולם מינור טבעי.</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אותה השיטה מייושמת גם לכל שאר המודוסים: כאשר מייחסים בנגינת צלילי הסולם דו מז'ור לדו כ-אל הטוניקה, מתקבל המודוס "יוני" (שהוא למעשה סולם מז'ורי); כאשר מתייחסים לרה כאל הטוניקה, מתקבל המודוס דורי; כאשר מתייחסים למי, מתקבל המודוס פריגי; כאשר מתייחסים לפה, מתקבל המודוס לידי; כאשר מתייחסים לסול, מתקבל המודוס מיקסולידי; כאשר מתייחסים ללה, מתקבל המודוס אאולי (מינור טבעי); וכאשר מתייחסים לסי, מתקבל המודוס לוקרי.</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520" name="Google Shape;1520;p157"/>
          <p:cNvPicPr preferRelativeResize="0"/>
          <p:nvPr/>
        </p:nvPicPr>
        <p:blipFill>
          <a:blip r:embed="rId3">
            <a:alphaModFix/>
          </a:blip>
          <a:stretch>
            <a:fillRect/>
          </a:stretch>
        </p:blipFill>
        <p:spPr>
          <a:xfrm>
            <a:off x="7117400" y="0"/>
            <a:ext cx="2026600" cy="895300"/>
          </a:xfrm>
          <a:prstGeom prst="rect">
            <a:avLst/>
          </a:prstGeom>
          <a:noFill/>
          <a:ln>
            <a:noFill/>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5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מודוסים במז'ור ובמינור </a:t>
            </a:r>
            <a:endParaRPr sz="2400" b="1" dirty="0">
              <a:solidFill>
                <a:srgbClr val="FFFF00"/>
              </a:solidFill>
              <a:latin typeface="Times New Roman"/>
              <a:ea typeface="Times New Roman"/>
              <a:cs typeface="Times New Roman"/>
              <a:sym typeface="Times New Roman"/>
            </a:endParaRPr>
          </a:p>
        </p:txBody>
      </p:sp>
      <p:sp>
        <p:nvSpPr>
          <p:cNvPr id="1526" name="Google Shape;1526;p15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27" name="Google Shape;1527;p158"/>
          <p:cNvSpPr txBox="1"/>
          <p:nvPr/>
        </p:nvSpPr>
        <p:spPr>
          <a:xfrm>
            <a:off x="1270650" y="1151900"/>
            <a:ext cx="7283700" cy="3847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600">
                <a:solidFill>
                  <a:srgbClr val="FFFF00"/>
                </a:solidFill>
                <a:latin typeface="Arial" pitchFamily="34" charset="0"/>
                <a:cs typeface="Arial" pitchFamily="34" charset="0"/>
              </a:rPr>
              <a:t>מודוסים במז'ור ובמינור</a:t>
            </a:r>
            <a:endParaRPr sz="1600" dirty="0">
              <a:solidFill>
                <a:srgbClr val="FFFF00"/>
              </a:solidFill>
              <a:latin typeface="Arial" pitchFamily="34" charset="0"/>
              <a:cs typeface="Arial" pitchFamily="34" charset="0"/>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את המודוסים מחלקים ל-2 קבוצות: מודוסים מז'וריים ומודוסים מינוריים. כך אפשר לאמוד את השינויים בהם לעומת הסולם המז'ורי והמינורי ביתר קלות.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ea typeface="Times New Roman"/>
                <a:cs typeface="Arial" pitchFamily="34" charset="0"/>
                <a:sym typeface="Times New Roman"/>
              </a:rPr>
              <a:t>המודוסים המזו'ריים</a:t>
            </a:r>
            <a:r>
              <a:rPr lang="x-none" sz="1600">
                <a:solidFill>
                  <a:srgbClr val="FFFFFF"/>
                </a:solidFill>
                <a:latin typeface="Arial" pitchFamily="34" charset="0"/>
                <a:ea typeface="Times New Roman"/>
                <a:cs typeface="Arial" pitchFamily="34" charset="0"/>
                <a:sym typeface="Times New Roman"/>
              </a:rPr>
              <a:t> הם: יוני, לידי, ומיקסולידי;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ea typeface="Times New Roman"/>
                <a:cs typeface="Arial" pitchFamily="34" charset="0"/>
                <a:sym typeface="Times New Roman"/>
              </a:rPr>
              <a:t>המודוסים המינוריים</a:t>
            </a:r>
            <a:r>
              <a:rPr lang="x-none" sz="1600">
                <a:solidFill>
                  <a:srgbClr val="FFFFFF"/>
                </a:solidFill>
                <a:latin typeface="Arial" pitchFamily="34" charset="0"/>
                <a:ea typeface="Times New Roman"/>
                <a:cs typeface="Arial" pitchFamily="34" charset="0"/>
                <a:sym typeface="Times New Roman"/>
              </a:rPr>
              <a:t> הם: דורי, פריגי ,איאולי. מודוס יוצא דופן הוא המודוס הלוקרי, הוא נקרא "סולם חצי מוקטן", משום שהדרגה הראשונה, השלישית החמישית והשביעית שלו יוצרות אקורד חצי מוקטן (המדרגה החמישית בלוקרי </a:t>
            </a:r>
            <a:r>
              <a:rPr lang="x-none" sz="1600" smtClean="0">
                <a:solidFill>
                  <a:srgbClr val="FFFFFF"/>
                </a:solidFill>
                <a:latin typeface="Arial" pitchFamily="34" charset="0"/>
                <a:ea typeface="Times New Roman"/>
                <a:cs typeface="Arial" pitchFamily="34" charset="0"/>
                <a:sym typeface="Times New Roman"/>
              </a:rPr>
              <a:t>מונמכת..</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בשיטה זו של המודוסים, קיימים 7 תבניות שונות, תבנית שונה לכל מודוס</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528" name="Google Shape;1528;p158"/>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9"/>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pitchFamily="34" charset="0"/>
                <a:ea typeface="Arial"/>
                <a:cs typeface="Arial" pitchFamily="34" charset="0"/>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sp>
        <p:nvSpPr>
          <p:cNvPr id="503" name="Google Shape;503;p59"/>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504" name="Google Shape;504;p59"/>
          <p:cNvGraphicFramePr/>
          <p:nvPr/>
        </p:nvGraphicFramePr>
        <p:xfrm>
          <a:off x="2132725" y="1009350"/>
          <a:ext cx="4606425" cy="3562650"/>
        </p:xfrm>
        <a:graphic>
          <a:graphicData uri="http://schemas.openxmlformats.org/drawingml/2006/table">
            <a:tbl>
              <a:tblPr>
                <a:noFill/>
                <a:tableStyleId>{D223DBF9-E6C6-4AA8-B193-31598DDAF621}</a:tableStyleId>
              </a:tblPr>
              <a:tblGrid>
                <a:gridCol w="4606425"/>
              </a:tblGrid>
              <a:tr h="356265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 3</a:t>
                      </a:r>
                    </a:p>
                    <a:p>
                      <a:pPr marL="0" lvl="0" indent="0" algn="ctr" rtl="1">
                        <a:spcBef>
                          <a:spcPts val="0"/>
                        </a:spcBef>
                        <a:spcAft>
                          <a:spcPts val="0"/>
                        </a:spcAft>
                        <a:buNone/>
                      </a:pPr>
                      <a:r>
                        <a:rPr lang="x-none" sz="1800" b="1" u="sng" smtClean="0">
                          <a:solidFill>
                            <a:srgbClr val="FFFF00"/>
                          </a:solidFill>
                          <a:latin typeface="Arial" pitchFamily="34" charset="0"/>
                          <a:cs typeface="Arial" pitchFamily="34" charset="0"/>
                        </a:rPr>
                        <a:t>משקל </a:t>
                      </a:r>
                      <a:r>
                        <a:rPr lang="x-none" sz="1800" b="1" u="sng">
                          <a:solidFill>
                            <a:srgbClr val="FFFF00"/>
                          </a:solidFill>
                          <a:latin typeface="Arial" pitchFamily="34" charset="0"/>
                          <a:cs typeface="Arial" pitchFamily="34" charset="0"/>
                        </a:rPr>
                        <a:t>מוזיקלי</a:t>
                      </a:r>
                      <a:endParaRPr sz="1800" b="1" u="sng" dirty="0">
                        <a:solidFill>
                          <a:srgbClr val="FFFF00"/>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3" action="ppaction://hlinksldjump"/>
                        </a:rPr>
                        <a:t>הגדרה</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4" action="ppaction://hlinksldjump"/>
                        </a:rPr>
                        <a:t>משקל  זוגי</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5" action="ppaction://hlinksldjump"/>
                        </a:rPr>
                        <a:t>משקל משולש</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6" action="ppaction://hlinksldjump"/>
                        </a:rPr>
                        <a:t>משקל מעורב</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7" action="ppaction://hlinksldjump"/>
                        </a:rPr>
                        <a:t>משקל מתחלף</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8" action="ppaction://hlinksldjump"/>
                        </a:rPr>
                        <a:t>משקל זוגי- שינוי במכנה</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9" action="ppaction://hlinksldjump"/>
                        </a:rPr>
                        <a:t>משקל משולש- שינוי במכנה</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10" action="ppaction://hlinksldjump"/>
                        </a:rPr>
                        <a:t>משקל מעורב- שינוי במכנה</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11" action="ppaction://hlinksldjump"/>
                        </a:rPr>
                        <a:t>משקל בעל אותו ערך מתמטי</a:t>
                      </a:r>
                      <a:endParaRPr sz="1600" dirty="0">
                        <a:solidFill>
                          <a:schemeClr val="lt1"/>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cs typeface="Arial" pitchFamily="34" charset="0"/>
                          <a:hlinkClick r:id="rId12" action="ppaction://hlinksldjump"/>
                        </a:rPr>
                        <a:t>טבלה- סוגי </a:t>
                      </a:r>
                      <a:r>
                        <a:rPr lang="x-none" sz="1600" u="sng" smtClean="0">
                          <a:solidFill>
                            <a:schemeClr val="accent5"/>
                          </a:solidFill>
                          <a:latin typeface="Arial" pitchFamily="34" charset="0"/>
                          <a:cs typeface="Arial" pitchFamily="34" charset="0"/>
                          <a:hlinkClick r:id="rId12" action="ppaction://hlinksldjump"/>
                        </a:rPr>
                        <a:t>משקלות</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505" name="Google Shape;505;p59"/>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506" name="Google Shape;506;p59"/>
          <p:cNvPicPr preferRelativeResize="0"/>
          <p:nvPr/>
        </p:nvPicPr>
        <p:blipFill>
          <a:blip r:embed="rId13">
            <a:alphaModFix/>
          </a:blip>
          <a:stretch>
            <a:fillRect/>
          </a:stretch>
        </p:blipFill>
        <p:spPr>
          <a:xfrm>
            <a:off x="7117400" y="0"/>
            <a:ext cx="2026600" cy="895300"/>
          </a:xfrm>
          <a:prstGeom prst="rect">
            <a:avLst/>
          </a:prstGeom>
          <a:noFill/>
          <a:ln>
            <a:noFill/>
          </a:ln>
        </p:spPr>
      </p:pic>
      <p:pic>
        <p:nvPicPr>
          <p:cNvPr id="507" name="Google Shape;507;p59"/>
          <p:cNvPicPr preferRelativeResize="0"/>
          <p:nvPr/>
        </p:nvPicPr>
        <p:blipFill>
          <a:blip r:embed="rId1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159"/>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מודוס יוני</a:t>
            </a:r>
            <a:endParaRPr sz="2400" b="1" dirty="0">
              <a:solidFill>
                <a:srgbClr val="FFFF00"/>
              </a:solidFill>
              <a:latin typeface="Arial" pitchFamily="34" charset="0"/>
              <a:ea typeface="Times New Roman"/>
              <a:cs typeface="Arial" pitchFamily="34" charset="0"/>
              <a:sym typeface="Times New Roman"/>
            </a:endParaRPr>
          </a:p>
        </p:txBody>
      </p:sp>
      <p:sp>
        <p:nvSpPr>
          <p:cNvPr id="1534" name="Google Shape;1534;p15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35" name="Google Shape;1535;p159"/>
          <p:cNvSpPr txBox="1"/>
          <p:nvPr/>
        </p:nvSpPr>
        <p:spPr>
          <a:xfrm>
            <a:off x="1021275" y="1380500"/>
            <a:ext cx="7533000" cy="3467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600" b="1">
                <a:solidFill>
                  <a:srgbClr val="FFFFFF"/>
                </a:solidFill>
                <a:latin typeface="Arial" pitchFamily="34" charset="0"/>
                <a:ea typeface="Times New Roman"/>
                <a:cs typeface="Arial" pitchFamily="34" charset="0"/>
                <a:sym typeface="Times New Roman"/>
              </a:rPr>
              <a:t>המודוס הראשון</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יוני</a:t>
            </a:r>
            <a:r>
              <a:rPr lang="x-none" sz="1600" b="1">
                <a:solidFill>
                  <a:srgbClr val="FFFFFF"/>
                </a:solidFill>
                <a:latin typeface="Arial" pitchFamily="34" charset="0"/>
                <a:ea typeface="Times New Roman"/>
                <a:cs typeface="Arial" pitchFamily="34" charset="0"/>
                <a:sym typeface="Times New Roman"/>
              </a:rPr>
              <a:t>- מז'ורי</a:t>
            </a:r>
            <a:r>
              <a:rPr lang="x-none" sz="1600">
                <a:solidFill>
                  <a:srgbClr val="FFFFFF"/>
                </a:solidFill>
                <a:latin typeface="Arial" pitchFamily="34" charset="0"/>
                <a:ea typeface="Times New Roman"/>
                <a:cs typeface="Arial" pitchFamily="34" charset="0"/>
                <a:sym typeface="Times New Roman"/>
              </a:rPr>
              <a:t> הסולם המז'ורי הבסיסי שממנו נגזרים כל שאר המודוסים ושאליו מושווים שאר המודוסים המז'וריים</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מרווחי הצלילים של מודוס יוני </a:t>
            </a:r>
            <a:r>
              <a:rPr lang="x-none" sz="1600" smtClean="0">
                <a:solidFill>
                  <a:srgbClr val="FFFFFF"/>
                </a:solidFill>
                <a:latin typeface="Arial" pitchFamily="34" charset="0"/>
                <a:ea typeface="Times New Roman"/>
                <a:cs typeface="Arial" pitchFamily="34" charset="0"/>
                <a:sym typeface="Times New Roman"/>
              </a:rPr>
              <a:t>משמאל לימין </a:t>
            </a:r>
            <a:r>
              <a:rPr lang="x-none" sz="1600">
                <a:solidFill>
                  <a:srgbClr val="FFFFFF"/>
                </a:solidFill>
                <a:latin typeface="Arial" pitchFamily="34" charset="0"/>
                <a:ea typeface="Times New Roman"/>
                <a:cs typeface="Arial" pitchFamily="34" charset="0"/>
                <a:sym typeface="Times New Roman"/>
              </a:rPr>
              <a:t>הם: </a:t>
            </a:r>
            <a:r>
              <a:rPr lang="x-none" sz="1600" smtClean="0">
                <a:solidFill>
                  <a:srgbClr val="FFFF00"/>
                </a:solidFill>
                <a:latin typeface="Arial" pitchFamily="34" charset="0"/>
                <a:ea typeface="Times New Roman"/>
                <a:cs typeface="Arial" pitchFamily="34" charset="0"/>
                <a:sym typeface="Times New Roman"/>
              </a:rPr>
              <a:t>חצי-טון-טון-טון-חצי-טון-טון</a:t>
            </a:r>
            <a:endParaRPr sz="16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הטוניקה של מודוס יוני היא </a:t>
            </a:r>
            <a:r>
              <a:rPr lang="x-none" sz="1600" b="1">
                <a:solidFill>
                  <a:srgbClr val="FFFFFF"/>
                </a:solidFill>
                <a:latin typeface="Arial" pitchFamily="34" charset="0"/>
                <a:ea typeface="Times New Roman"/>
                <a:cs typeface="Arial" pitchFamily="34" charset="0"/>
                <a:sym typeface="Times New Roman"/>
              </a:rPr>
              <a:t>דו  </a:t>
            </a:r>
            <a:r>
              <a:rPr lang="x-none" sz="1600">
                <a:solidFill>
                  <a:srgbClr val="FFFFFF"/>
                </a:solidFill>
                <a:latin typeface="Arial" pitchFamily="34" charset="0"/>
                <a:ea typeface="Times New Roman"/>
                <a:cs typeface="Arial" pitchFamily="34" charset="0"/>
                <a:sym typeface="Times New Roman"/>
              </a:rPr>
              <a:t>,סדר הצלילים במודוס יוני (משמאל </a:t>
            </a:r>
            <a:r>
              <a:rPr lang="x-none" sz="1600" smtClean="0">
                <a:solidFill>
                  <a:srgbClr val="FFFFFF"/>
                </a:solidFill>
                <a:latin typeface="Arial" pitchFamily="34" charset="0"/>
                <a:ea typeface="Times New Roman"/>
                <a:cs typeface="Arial" pitchFamily="34" charset="0"/>
                <a:sym typeface="Times New Roman"/>
              </a:rPr>
              <a:t>לימין</a:t>
            </a:r>
            <a:r>
              <a:rPr lang="x-none" sz="1600" b="1"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דו,סי,לה,סול,פה,מי,רה,דו</a:t>
            </a:r>
            <a:endParaRPr sz="16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כלומר מודוס יוני </a:t>
            </a:r>
            <a:r>
              <a:rPr lang="x-none" sz="1600" smtClean="0">
                <a:solidFill>
                  <a:srgbClr val="FFFFFF"/>
                </a:solidFill>
                <a:latin typeface="Arial" pitchFamily="34" charset="0"/>
                <a:ea typeface="Times New Roman"/>
                <a:cs typeface="Arial" pitchFamily="34" charset="0"/>
                <a:sym typeface="Times New Roman"/>
              </a:rPr>
              <a:t>זהה לחלוטין לסולם דו </a:t>
            </a:r>
            <a:r>
              <a:rPr lang="x-none" sz="1600">
                <a:solidFill>
                  <a:srgbClr val="FFFFFF"/>
                </a:solidFill>
                <a:latin typeface="Arial" pitchFamily="34" charset="0"/>
                <a:ea typeface="Times New Roman"/>
                <a:cs typeface="Arial" pitchFamily="34" charset="0"/>
                <a:sym typeface="Times New Roman"/>
              </a:rPr>
              <a:t>מז'ור</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r>
              <a:rPr lang="x-none" sz="1800">
                <a:solidFill>
                  <a:srgbClr val="FF0000"/>
                </a:solidFill>
                <a:latin typeface="Times New Roman"/>
                <a:ea typeface="Times New Roman"/>
                <a:cs typeface="Times New Roman"/>
                <a:sym typeface="Times New Roman"/>
              </a:rPr>
              <a:t> </a:t>
            </a:r>
            <a:r>
              <a:rPr lang="x-none" sz="1800" b="1">
                <a:solidFill>
                  <a:srgbClr val="FF0000"/>
                </a:solidFill>
                <a:latin typeface="Times New Roman"/>
                <a:ea typeface="Times New Roman"/>
                <a:cs typeface="Times New Roman"/>
                <a:sym typeface="Times New Roman"/>
              </a:rPr>
              <a:t>תבנית מודוס- יוני</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0.5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 1    1     1       0.5    1     1</a:t>
            </a:r>
            <a:endParaRPr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536" name="Google Shape;1536;p159"/>
          <p:cNvPicPr preferRelativeResize="0"/>
          <p:nvPr/>
        </p:nvPicPr>
        <p:blipFill>
          <a:blip r:embed="rId4">
            <a:alphaModFix/>
          </a:blip>
          <a:stretch>
            <a:fillRect/>
          </a:stretch>
        </p:blipFill>
        <p:spPr>
          <a:xfrm>
            <a:off x="3164150" y="3504237"/>
            <a:ext cx="3524250" cy="800100"/>
          </a:xfrm>
          <a:prstGeom prst="rect">
            <a:avLst/>
          </a:prstGeom>
          <a:noFill/>
          <a:ln>
            <a:noFill/>
          </a:ln>
        </p:spPr>
      </p:pic>
      <p:pic>
        <p:nvPicPr>
          <p:cNvPr id="1537" name="Google Shape;1537;p159"/>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38" name="Google Shape;1538;p159"/>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יוני.mid">
            <a:hlinkClick r:id="" action="ppaction://media"/>
          </p:cNvPr>
          <p:cNvPicPr>
            <a:picLocks noRot="1" noChangeAspect="1"/>
          </p:cNvPicPr>
          <p:nvPr>
            <a:audioFile r:link="rId1"/>
          </p:nvPr>
        </p:nvPicPr>
        <p:blipFill>
          <a:blip r:embed="rId6"/>
          <a:stretch>
            <a:fillRect/>
          </a:stretch>
        </p:blipFill>
        <p:spPr>
          <a:xfrm>
            <a:off x="2683821" y="380156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60"/>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mn-lt"/>
                <a:ea typeface="Times New Roman"/>
                <a:cs typeface="Times New Roman"/>
                <a:sym typeface="Times New Roman"/>
              </a:rPr>
              <a:t>מודוס דורי</a:t>
            </a:r>
            <a:endParaRPr sz="2400" b="1" dirty="0">
              <a:solidFill>
                <a:srgbClr val="FFFF00"/>
              </a:solidFill>
              <a:latin typeface="+mn-lt"/>
              <a:ea typeface="Times New Roman"/>
              <a:cs typeface="Times New Roman"/>
              <a:sym typeface="Times New Roman"/>
            </a:endParaRPr>
          </a:p>
        </p:txBody>
      </p:sp>
      <p:sp>
        <p:nvSpPr>
          <p:cNvPr id="1544" name="Google Shape;1544;p16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45" name="Google Shape;1545;p160"/>
          <p:cNvSpPr txBox="1"/>
          <p:nvPr/>
        </p:nvSpPr>
        <p:spPr>
          <a:xfrm>
            <a:off x="818073" y="1306275"/>
            <a:ext cx="7533000" cy="3313200"/>
          </a:xfrm>
          <a:prstGeom prst="rect">
            <a:avLst/>
          </a:prstGeom>
          <a:noFill/>
          <a:ln>
            <a:noFill/>
          </a:ln>
        </p:spPr>
        <p:txBody>
          <a:bodyPr spcFirstLastPara="1" wrap="square" lIns="91425" tIns="91425" rIns="91425" bIns="91425" anchor="ctr" anchorCtr="0">
            <a:noAutofit/>
          </a:bodyPr>
          <a:lstStyle/>
          <a:p>
            <a:pPr marL="0" marR="114300" lvl="0" indent="-11430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endParaRPr sz="1800" b="1" dirty="0">
              <a:solidFill>
                <a:srgbClr val="FFFFFF"/>
              </a:solidFill>
              <a:latin typeface="Times New Roman"/>
              <a:ea typeface="Times New Roman"/>
              <a:cs typeface="Times New Roman"/>
              <a:sym typeface="Times New Roman"/>
            </a:endParaRPr>
          </a:p>
          <a:p>
            <a:pPr marL="0" marR="114300" lvl="0" indent="-114300" algn="r"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sz="1600" b="1">
                <a:solidFill>
                  <a:srgbClr val="FFFFFF"/>
                </a:solidFill>
                <a:latin typeface="Arial" pitchFamily="34" charset="0"/>
                <a:ea typeface="Times New Roman"/>
                <a:cs typeface="Arial" pitchFamily="34" charset="0"/>
                <a:sym typeface="Times New Roman"/>
              </a:rPr>
              <a:t>המודוס השני</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דורי</a:t>
            </a:r>
            <a:r>
              <a:rPr lang="x-none" sz="1600" b="1">
                <a:solidFill>
                  <a:srgbClr val="FFFFFF"/>
                </a:solidFill>
                <a:latin typeface="Arial" pitchFamily="34" charset="0"/>
                <a:ea typeface="Times New Roman"/>
                <a:cs typeface="Arial" pitchFamily="34" charset="0"/>
                <a:sym typeface="Times New Roman"/>
              </a:rPr>
              <a:t>- מינורי-</a:t>
            </a:r>
            <a:r>
              <a:rPr lang="x-none" sz="1600">
                <a:solidFill>
                  <a:srgbClr val="FFFFFF"/>
                </a:solidFill>
                <a:latin typeface="Arial" pitchFamily="34" charset="0"/>
                <a:ea typeface="Times New Roman"/>
                <a:cs typeface="Arial" pitchFamily="34" charset="0"/>
                <a:sym typeface="Times New Roman"/>
              </a:rPr>
              <a:t> סולם מינורי עם דרגה שישית מוגבהת </a:t>
            </a:r>
            <a:endParaRPr sz="1600" dirty="0">
              <a:solidFill>
                <a:srgbClr val="FFFFFF"/>
              </a:solidFill>
              <a:latin typeface="Arial" pitchFamily="34" charset="0"/>
              <a:ea typeface="Times New Roman"/>
              <a:cs typeface="Arial" pitchFamily="34" charset="0"/>
              <a:sym typeface="Times New Roman"/>
            </a:endParaRPr>
          </a:p>
          <a:p>
            <a:pPr marL="0" marR="114300" lvl="0" indent="-114300" algn="ctr"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סקסטה  </a:t>
            </a:r>
            <a:r>
              <a:rPr lang="x-none" sz="1600">
                <a:solidFill>
                  <a:srgbClr val="FFFFFF"/>
                </a:solidFill>
                <a:latin typeface="Arial" pitchFamily="34" charset="0"/>
                <a:ea typeface="Times New Roman"/>
                <a:cs typeface="Arial" pitchFamily="34" charset="0"/>
                <a:sym typeface="Times New Roman"/>
              </a:rPr>
              <a:t>גדולה,  במקום סקסטה </a:t>
            </a:r>
            <a:r>
              <a:rPr lang="x-none" sz="1600" smtClean="0">
                <a:solidFill>
                  <a:srgbClr val="FFFFFF"/>
                </a:solidFill>
                <a:latin typeface="Arial" pitchFamily="34" charset="0"/>
                <a:ea typeface="Times New Roman"/>
                <a:cs typeface="Arial" pitchFamily="34" charset="0"/>
                <a:sym typeface="Times New Roman"/>
              </a:rPr>
              <a:t>קטנה. </a:t>
            </a:r>
            <a:r>
              <a:rPr lang="x-none" sz="1600">
                <a:solidFill>
                  <a:srgbClr val="FFFFFF"/>
                </a:solidFill>
                <a:latin typeface="Arial" pitchFamily="34" charset="0"/>
                <a:ea typeface="Times New Roman"/>
                <a:cs typeface="Arial" pitchFamily="34" charset="0"/>
                <a:sym typeface="Times New Roman"/>
              </a:rPr>
              <a:t>מרווחי הצלילים של מודוס דורי </a:t>
            </a:r>
            <a:r>
              <a:rPr lang="x-none" sz="1600" smtClean="0">
                <a:solidFill>
                  <a:srgbClr val="FFFFFF"/>
                </a:solidFill>
                <a:latin typeface="Arial" pitchFamily="34" charset="0"/>
                <a:ea typeface="Times New Roman"/>
                <a:cs typeface="Arial" pitchFamily="34" charset="0"/>
                <a:sym typeface="Times New Roman"/>
              </a:rPr>
              <a:t>משמאל לימין </a:t>
            </a:r>
            <a:r>
              <a:rPr lang="x-none" sz="1600">
                <a:solidFill>
                  <a:srgbClr val="FFFFFF"/>
                </a:solidFill>
                <a:latin typeface="Arial" pitchFamily="34" charset="0"/>
                <a:ea typeface="Times New Roman"/>
                <a:cs typeface="Arial" pitchFamily="34" charset="0"/>
                <a:sym typeface="Times New Roman"/>
              </a:rPr>
              <a:t>הם: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טון- טון-חצי-טון-טון-טון-חצי-טון</a:t>
            </a:r>
            <a:endParaRPr sz="1600" dirty="0">
              <a:solidFill>
                <a:srgbClr val="FFFF00"/>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הטוניקה של מודוס דורי היא </a:t>
            </a:r>
            <a:r>
              <a:rPr lang="x-none" sz="1600" b="1">
                <a:solidFill>
                  <a:srgbClr val="FFFFFF"/>
                </a:solidFill>
                <a:latin typeface="Arial" pitchFamily="34" charset="0"/>
                <a:ea typeface="Times New Roman"/>
                <a:cs typeface="Arial" pitchFamily="34" charset="0"/>
                <a:sym typeface="Times New Roman"/>
              </a:rPr>
              <a:t>רה, </a:t>
            </a:r>
            <a:r>
              <a:rPr lang="x-none" sz="1600">
                <a:solidFill>
                  <a:srgbClr val="FFFFFF"/>
                </a:solidFill>
                <a:latin typeface="Arial" pitchFamily="34" charset="0"/>
                <a:ea typeface="Times New Roman"/>
                <a:cs typeface="Arial" pitchFamily="34" charset="0"/>
                <a:sym typeface="Times New Roman"/>
              </a:rPr>
              <a:t>סדר הצלילים במודוס דורי</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משמאל לימין</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רה,דו,סי,לה,סול,פה,מי,רה</a:t>
            </a:r>
            <a:endParaRPr sz="1600" dirty="0">
              <a:solidFill>
                <a:srgbClr val="FFFF00"/>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a:solidFill>
                  <a:srgbClr val="FFFFFF"/>
                </a:solidFill>
                <a:latin typeface="Times New Roman"/>
                <a:ea typeface="Times New Roman"/>
                <a:cs typeface="Times New Roman"/>
                <a:sym typeface="Times New Roman"/>
              </a:rPr>
              <a:t>     דוגמא:   "שיר העמק" בלחן דניאל סמבורסקי.</a:t>
            </a:r>
            <a:endParaRPr sz="16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0000"/>
                </a:solidFill>
                <a:latin typeface="Times New Roman"/>
                <a:ea typeface="Times New Roman"/>
                <a:cs typeface="Times New Roman"/>
                <a:sym typeface="Times New Roman"/>
              </a:rPr>
              <a:t>תבנית מודוס- דורי</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a:solidFill>
                  <a:schemeClr val="lt1"/>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0.5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1    1      1   0.5    1</a:t>
            </a:r>
            <a:endParaRPr dirty="0">
              <a:solidFill>
                <a:srgbClr val="FFFF00"/>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a:t>
            </a:r>
            <a:endParaRPr dirty="0">
              <a:solidFill>
                <a:srgbClr val="FFFF00"/>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546" name="Google Shape;1546;p160"/>
          <p:cNvPicPr preferRelativeResize="0"/>
          <p:nvPr/>
        </p:nvPicPr>
        <p:blipFill>
          <a:blip r:embed="rId4">
            <a:alphaModFix/>
          </a:blip>
          <a:stretch>
            <a:fillRect/>
          </a:stretch>
        </p:blipFill>
        <p:spPr>
          <a:xfrm>
            <a:off x="2700631" y="3114356"/>
            <a:ext cx="3581400" cy="847725"/>
          </a:xfrm>
          <a:prstGeom prst="rect">
            <a:avLst/>
          </a:prstGeom>
          <a:noFill/>
          <a:ln>
            <a:noFill/>
          </a:ln>
        </p:spPr>
      </p:pic>
      <p:pic>
        <p:nvPicPr>
          <p:cNvPr id="1547" name="Google Shape;1547;p160"/>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48" name="Google Shape;1548;p160"/>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דורי.mid">
            <a:hlinkClick r:id="" action="ppaction://media"/>
          </p:cNvPr>
          <p:cNvPicPr>
            <a:picLocks noRot="1" noChangeAspect="1"/>
          </p:cNvPicPr>
          <p:nvPr>
            <a:audioFile r:link="rId1"/>
          </p:nvPr>
        </p:nvPicPr>
        <p:blipFill>
          <a:blip r:embed="rId6"/>
          <a:stretch>
            <a:fillRect/>
          </a:stretch>
        </p:blipFill>
        <p:spPr>
          <a:xfrm>
            <a:off x="2263423" y="344889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61"/>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פריגי</a:t>
            </a:r>
            <a:endParaRPr sz="2400" b="1" dirty="0">
              <a:solidFill>
                <a:srgbClr val="FFFF00"/>
              </a:solidFill>
              <a:latin typeface="Times New Roman"/>
              <a:ea typeface="Times New Roman"/>
              <a:cs typeface="Times New Roman"/>
              <a:sym typeface="Times New Roman"/>
            </a:endParaRPr>
          </a:p>
        </p:txBody>
      </p:sp>
      <p:sp>
        <p:nvSpPr>
          <p:cNvPr id="1554" name="Google Shape;1554;p16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55" name="Google Shape;1555;p161"/>
          <p:cNvSpPr txBox="1"/>
          <p:nvPr/>
        </p:nvSpPr>
        <p:spPr>
          <a:xfrm>
            <a:off x="961900" y="1282525"/>
            <a:ext cx="7533000" cy="3527100"/>
          </a:xfrm>
          <a:prstGeom prst="rect">
            <a:avLst/>
          </a:prstGeom>
          <a:noFill/>
          <a:ln>
            <a:noFill/>
          </a:ln>
        </p:spPr>
        <p:txBody>
          <a:bodyPr spcFirstLastPara="1" wrap="square" lIns="91425" tIns="91425" rIns="91425" bIns="91425" anchor="ctr" anchorCtr="0">
            <a:noAutofit/>
          </a:bodyPr>
          <a:lstStyle/>
          <a:p>
            <a:pPr marL="0" marR="114300" lvl="0" indent="-114300" algn="r"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sz="1600" b="1">
                <a:solidFill>
                  <a:srgbClr val="FFFFFF"/>
                </a:solidFill>
                <a:latin typeface="Arial" pitchFamily="34" charset="0"/>
                <a:ea typeface="Times New Roman"/>
                <a:cs typeface="Arial" pitchFamily="34" charset="0"/>
                <a:sym typeface="Times New Roman"/>
              </a:rPr>
              <a:t>המודוס השלישי</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פריגי</a:t>
            </a:r>
            <a:r>
              <a:rPr lang="x-none" sz="1600" b="1">
                <a:solidFill>
                  <a:srgbClr val="FFFFFF"/>
                </a:solidFill>
                <a:latin typeface="Arial" pitchFamily="34" charset="0"/>
                <a:ea typeface="Times New Roman"/>
                <a:cs typeface="Arial" pitchFamily="34" charset="0"/>
                <a:sym typeface="Times New Roman"/>
              </a:rPr>
              <a:t> -מינורי- </a:t>
            </a:r>
            <a:r>
              <a:rPr lang="x-none" sz="1600">
                <a:solidFill>
                  <a:srgbClr val="FFFFFF"/>
                </a:solidFill>
                <a:latin typeface="Arial" pitchFamily="34" charset="0"/>
                <a:ea typeface="Times New Roman"/>
                <a:cs typeface="Arial" pitchFamily="34" charset="0"/>
                <a:sym typeface="Times New Roman"/>
              </a:rPr>
              <a:t> סולם מינורי עם דרגה שנייה מונמכת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סקונדה  </a:t>
            </a:r>
            <a:r>
              <a:rPr lang="x-none" sz="1600">
                <a:solidFill>
                  <a:srgbClr val="FFFFFF"/>
                </a:solidFill>
                <a:latin typeface="Arial" pitchFamily="34" charset="0"/>
                <a:ea typeface="Times New Roman"/>
                <a:cs typeface="Arial" pitchFamily="34" charset="0"/>
                <a:sym typeface="Times New Roman"/>
              </a:rPr>
              <a:t>קטנה במקום </a:t>
            </a:r>
            <a:r>
              <a:rPr lang="x-none" sz="1600" smtClean="0">
                <a:solidFill>
                  <a:srgbClr val="FFFFFF"/>
                </a:solidFill>
                <a:latin typeface="Arial" pitchFamily="34" charset="0"/>
                <a:ea typeface="Times New Roman"/>
                <a:cs typeface="Arial" pitchFamily="34" charset="0"/>
                <a:sym typeface="Times New Roman"/>
              </a:rPr>
              <a:t>גדולה. </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מרווחי הצלילים של מודוס פריגי </a:t>
            </a:r>
            <a:r>
              <a:rPr lang="x-none" sz="1600" smtClean="0">
                <a:solidFill>
                  <a:srgbClr val="FFFFFF"/>
                </a:solidFill>
                <a:latin typeface="Arial" pitchFamily="34" charset="0"/>
                <a:ea typeface="Times New Roman"/>
                <a:cs typeface="Arial" pitchFamily="34" charset="0"/>
                <a:sym typeface="Times New Roman"/>
              </a:rPr>
              <a:t>משמאל לימין </a:t>
            </a:r>
            <a:r>
              <a:rPr lang="x-none" sz="1600">
                <a:solidFill>
                  <a:srgbClr val="FFFFFF"/>
                </a:solidFill>
                <a:latin typeface="Arial" pitchFamily="34" charset="0"/>
                <a:ea typeface="Times New Roman"/>
                <a:cs typeface="Arial" pitchFamily="34" charset="0"/>
                <a:sym typeface="Times New Roman"/>
              </a:rPr>
              <a:t>הם: </a:t>
            </a:r>
            <a:r>
              <a:rPr lang="x-none" sz="1600" smtClean="0">
                <a:solidFill>
                  <a:srgbClr val="FFFF00"/>
                </a:solidFill>
                <a:latin typeface="Arial" pitchFamily="34" charset="0"/>
                <a:ea typeface="Times New Roman"/>
                <a:cs typeface="Arial" pitchFamily="34" charset="0"/>
                <a:sym typeface="Times New Roman"/>
              </a:rPr>
              <a:t>טון-טון-חצי-טון-טון-טון-חצי</a:t>
            </a:r>
            <a:r>
              <a:rPr lang="x-none" sz="1600" smtClean="0">
                <a:solidFill>
                  <a:srgbClr val="FFFFFF"/>
                </a:solidFill>
                <a:latin typeface="Arial" pitchFamily="34" charset="0"/>
                <a:ea typeface="Times New Roman"/>
                <a:cs typeface="Arial" pitchFamily="34" charset="0"/>
                <a:sym typeface="Times New Roman"/>
              </a:rPr>
              <a:t>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הטוניקה לסולם היא   </a:t>
            </a:r>
            <a:r>
              <a:rPr lang="x-none" sz="1600" b="1">
                <a:solidFill>
                  <a:srgbClr val="FFFF00"/>
                </a:solidFill>
                <a:latin typeface="Arial" pitchFamily="34" charset="0"/>
                <a:ea typeface="Times New Roman"/>
                <a:cs typeface="Arial" pitchFamily="34" charset="0"/>
                <a:sym typeface="Times New Roman"/>
              </a:rPr>
              <a:t>מי </a:t>
            </a:r>
            <a:r>
              <a:rPr lang="x-none" sz="1600">
                <a:solidFill>
                  <a:srgbClr val="FFFFFF"/>
                </a:solidFill>
                <a:latin typeface="Arial" pitchFamily="34" charset="0"/>
                <a:ea typeface="Times New Roman"/>
                <a:cs typeface="Arial" pitchFamily="34" charset="0"/>
                <a:sym typeface="Times New Roman"/>
              </a:rPr>
              <a:t>סדר הצלילים במודוס פריגי (משמאל </a:t>
            </a:r>
            <a:r>
              <a:rPr lang="x-none" sz="1600" smtClean="0">
                <a:solidFill>
                  <a:srgbClr val="FFFFFF"/>
                </a:solidFill>
                <a:latin typeface="Arial" pitchFamily="34" charset="0"/>
                <a:ea typeface="Times New Roman"/>
                <a:cs typeface="Arial" pitchFamily="34" charset="0"/>
                <a:sym typeface="Times New Roman"/>
              </a:rPr>
              <a:t>לימין</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מי,רה,דו,סי,לה,סול,פה,מי</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דוגמה</a:t>
            </a:r>
            <a:r>
              <a:rPr lang="x-none" sz="1600">
                <a:solidFill>
                  <a:srgbClr val="FFFFFF"/>
                </a:solidFill>
                <a:latin typeface="Arial" pitchFamily="34" charset="0"/>
                <a:ea typeface="Times New Roman"/>
                <a:cs typeface="Arial" pitchFamily="34" charset="0"/>
                <a:sym typeface="Times New Roman"/>
              </a:rPr>
              <a:t>: דרור יקרא -בלחן </a:t>
            </a:r>
            <a:r>
              <a:rPr lang="x-none" sz="1600" smtClean="0">
                <a:solidFill>
                  <a:srgbClr val="FFFFFF"/>
                </a:solidFill>
                <a:latin typeface="Arial" pitchFamily="34" charset="0"/>
                <a:ea typeface="Times New Roman"/>
                <a:cs typeface="Arial" pitchFamily="34" charset="0"/>
                <a:sym typeface="Times New Roman"/>
              </a:rPr>
              <a:t>התימני...</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0000"/>
                </a:solidFill>
                <a:latin typeface="Times New Roman"/>
                <a:ea typeface="Times New Roman"/>
                <a:cs typeface="Times New Roman"/>
                <a:sym typeface="Times New Roman"/>
              </a:rPr>
              <a:t>תבנית מודוס- דורי</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a:solidFill>
                  <a:schemeClr val="lt1"/>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0.5    1      1     1    0.5</a:t>
            </a:r>
            <a:endParaRPr dirty="0">
              <a:solidFill>
                <a:srgbClr val="FFFF00"/>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pic>
        <p:nvPicPr>
          <p:cNvPr id="1556" name="Google Shape;1556;p161"/>
          <p:cNvPicPr preferRelativeResize="0"/>
          <p:nvPr/>
        </p:nvPicPr>
        <p:blipFill>
          <a:blip r:embed="rId4">
            <a:alphaModFix/>
          </a:blip>
          <a:stretch>
            <a:fillRect/>
          </a:stretch>
        </p:blipFill>
        <p:spPr>
          <a:xfrm>
            <a:off x="2980582" y="3318838"/>
            <a:ext cx="3543300" cy="809625"/>
          </a:xfrm>
          <a:prstGeom prst="rect">
            <a:avLst/>
          </a:prstGeom>
          <a:noFill/>
          <a:ln>
            <a:noFill/>
          </a:ln>
        </p:spPr>
      </p:pic>
      <p:pic>
        <p:nvPicPr>
          <p:cNvPr id="1557" name="Google Shape;1557;p161"/>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58" name="Google Shape;1558;p161"/>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פריגי.mid">
            <a:hlinkClick r:id="" action="ppaction://media"/>
          </p:cNvPr>
          <p:cNvPicPr>
            <a:picLocks noRot="1" noChangeAspect="1"/>
          </p:cNvPicPr>
          <p:nvPr>
            <a:audioFile r:link="rId1"/>
          </p:nvPr>
        </p:nvPicPr>
        <p:blipFill>
          <a:blip r:embed="rId6"/>
          <a:stretch>
            <a:fillRect/>
          </a:stretch>
        </p:blipFill>
        <p:spPr>
          <a:xfrm>
            <a:off x="2590800" y="358210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16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לידי</a:t>
            </a:r>
            <a:endParaRPr sz="2400" b="1" dirty="0">
              <a:solidFill>
                <a:srgbClr val="FFFF00"/>
              </a:solidFill>
              <a:latin typeface="Times New Roman"/>
              <a:ea typeface="Times New Roman"/>
              <a:cs typeface="Times New Roman"/>
              <a:sym typeface="Times New Roman"/>
            </a:endParaRPr>
          </a:p>
        </p:txBody>
      </p:sp>
      <p:sp>
        <p:nvSpPr>
          <p:cNvPr id="1564" name="Google Shape;1564;p16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65" name="Google Shape;1565;p162"/>
          <p:cNvSpPr txBox="1"/>
          <p:nvPr/>
        </p:nvSpPr>
        <p:spPr>
          <a:xfrm>
            <a:off x="961900" y="1068034"/>
            <a:ext cx="7533000" cy="3764400"/>
          </a:xfrm>
          <a:prstGeom prst="rect">
            <a:avLst/>
          </a:prstGeom>
          <a:noFill/>
          <a:ln>
            <a:noFill/>
          </a:ln>
        </p:spPr>
        <p:txBody>
          <a:bodyPr spcFirstLastPara="1" wrap="square" lIns="91425" tIns="91425" rIns="91425" bIns="91425" anchor="ctr" anchorCtr="0">
            <a:noAutofit/>
          </a:bodyPr>
          <a:lstStyle/>
          <a:p>
            <a:pPr marL="0" marR="114300" lvl="0" indent="-11430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sz="1600" b="1">
                <a:solidFill>
                  <a:srgbClr val="FFFFFF"/>
                </a:solidFill>
                <a:latin typeface="Arial" pitchFamily="34" charset="0"/>
                <a:ea typeface="Times New Roman"/>
                <a:cs typeface="Arial" pitchFamily="34" charset="0"/>
                <a:sym typeface="Times New Roman"/>
              </a:rPr>
              <a:t>המודוס הרביעי</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לידי</a:t>
            </a:r>
            <a:r>
              <a:rPr lang="x-none" sz="1600" b="1">
                <a:solidFill>
                  <a:srgbClr val="FFFFFF"/>
                </a:solidFill>
                <a:latin typeface="Arial" pitchFamily="34" charset="0"/>
                <a:ea typeface="Times New Roman"/>
                <a:cs typeface="Arial" pitchFamily="34" charset="0"/>
                <a:sym typeface="Times New Roman"/>
              </a:rPr>
              <a:t>- מז'ורי-</a:t>
            </a:r>
            <a:r>
              <a:rPr lang="x-none" sz="1600">
                <a:solidFill>
                  <a:srgbClr val="FFFFFF"/>
                </a:solidFill>
                <a:latin typeface="Arial" pitchFamily="34" charset="0"/>
                <a:ea typeface="Times New Roman"/>
                <a:cs typeface="Arial" pitchFamily="34" charset="0"/>
                <a:sym typeface="Times New Roman"/>
              </a:rPr>
              <a:t> סולם מז'ורי עם דרגה רביעית מוגבהת </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he-IL" sz="1600" dirty="0" smtClean="0">
                <a:solidFill>
                  <a:srgbClr val="FF0000"/>
                </a:solidFill>
                <a:latin typeface="Arial" pitchFamily="34" charset="0"/>
                <a:ea typeface="Times New Roman"/>
                <a:cs typeface="Arial" pitchFamily="34" charset="0"/>
                <a:sym typeface="Times New Roman"/>
              </a:rPr>
              <a:t>קוורטה מ</a:t>
            </a:r>
            <a:r>
              <a:rPr lang="x-none" sz="1600" smtClean="0">
                <a:solidFill>
                  <a:srgbClr val="FF0000"/>
                </a:solidFill>
                <a:latin typeface="Arial" pitchFamily="34" charset="0"/>
                <a:ea typeface="Times New Roman"/>
                <a:cs typeface="Arial" pitchFamily="34" charset="0"/>
                <a:sym typeface="Times New Roman"/>
              </a:rPr>
              <a:t>וגדלת </a:t>
            </a:r>
            <a:r>
              <a:rPr lang="x-none" sz="1600">
                <a:solidFill>
                  <a:srgbClr val="FFFFFF"/>
                </a:solidFill>
                <a:latin typeface="Arial" pitchFamily="34" charset="0"/>
                <a:ea typeface="Times New Roman"/>
                <a:cs typeface="Arial" pitchFamily="34" charset="0"/>
                <a:sym typeface="Times New Roman"/>
              </a:rPr>
              <a:t>במקום קוורטה </a:t>
            </a:r>
            <a:r>
              <a:rPr lang="x-none" sz="1600" smtClean="0">
                <a:solidFill>
                  <a:srgbClr val="FFFFFF"/>
                </a:solidFill>
                <a:latin typeface="Arial" pitchFamily="34" charset="0"/>
                <a:ea typeface="Times New Roman"/>
                <a:cs typeface="Arial" pitchFamily="34" charset="0"/>
                <a:sym typeface="Times New Roman"/>
              </a:rPr>
              <a:t>זכה. </a:t>
            </a:r>
            <a:r>
              <a:rPr lang="x-none" sz="1600">
                <a:solidFill>
                  <a:srgbClr val="FFFFFF"/>
                </a:solidFill>
                <a:latin typeface="Arial" pitchFamily="34" charset="0"/>
                <a:ea typeface="Times New Roman"/>
                <a:cs typeface="Arial" pitchFamily="34" charset="0"/>
                <a:sym typeface="Times New Roman"/>
              </a:rPr>
              <a:t>מרווחי צליליו </a:t>
            </a:r>
            <a:r>
              <a:rPr lang="x-none" sz="1600" smtClean="0">
                <a:solidFill>
                  <a:srgbClr val="FFFFFF"/>
                </a:solidFill>
                <a:latin typeface="Arial" pitchFamily="34" charset="0"/>
                <a:ea typeface="Times New Roman"/>
                <a:cs typeface="Arial" pitchFamily="34" charset="0"/>
                <a:sym typeface="Times New Roman"/>
              </a:rPr>
              <a:t>משמאל לימין</a:t>
            </a:r>
            <a:r>
              <a:rPr lang="x-none" sz="1600" b="1"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הם: </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חצי-טון-טון-חצי-טון-טון-טון</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הטוניקה לסולם היא </a:t>
            </a:r>
            <a:r>
              <a:rPr lang="x-none" sz="1600" b="1">
                <a:solidFill>
                  <a:srgbClr val="FFFFFF"/>
                </a:solidFill>
                <a:latin typeface="Arial" pitchFamily="34" charset="0"/>
                <a:ea typeface="Times New Roman"/>
                <a:cs typeface="Arial" pitchFamily="34" charset="0"/>
                <a:sym typeface="Times New Roman"/>
              </a:rPr>
              <a:t>פה</a:t>
            </a:r>
            <a:r>
              <a:rPr lang="x-none" sz="1600">
                <a:solidFill>
                  <a:srgbClr val="FFFFFF"/>
                </a:solidFill>
                <a:latin typeface="Arial" pitchFamily="34" charset="0"/>
                <a:ea typeface="Times New Roman"/>
                <a:cs typeface="Arial" pitchFamily="34" charset="0"/>
                <a:sym typeface="Times New Roman"/>
              </a:rPr>
              <a:t>: סדר הצלילים במודוס לידי </a:t>
            </a:r>
            <a:r>
              <a:rPr lang="x-none" sz="1600" smtClean="0">
                <a:solidFill>
                  <a:srgbClr val="FFFFFF"/>
                </a:solidFill>
                <a:latin typeface="Arial" pitchFamily="34" charset="0"/>
                <a:ea typeface="Times New Roman"/>
                <a:cs typeface="Arial" pitchFamily="34" charset="0"/>
                <a:sym typeface="Times New Roman"/>
              </a:rPr>
              <a:t>משמאל לימין</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פה,מי,רה,דו,סי,לה,סול,פה</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הערה: מודוס זה בשימוש מועט בשל הקורטה המוגדלת פה-סי.</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0000"/>
                </a:solidFill>
                <a:latin typeface="Times New Roman"/>
                <a:ea typeface="Times New Roman"/>
                <a:cs typeface="Times New Roman"/>
                <a:sym typeface="Times New Roman"/>
              </a:rPr>
              <a:t>   </a:t>
            </a:r>
            <a:r>
              <a:rPr lang="x-none" sz="1800" b="1">
                <a:solidFill>
                  <a:srgbClr val="FF0000"/>
                </a:solidFill>
                <a:latin typeface="Times New Roman"/>
                <a:ea typeface="Times New Roman"/>
                <a:cs typeface="Times New Roman"/>
                <a:sym typeface="Times New Roman"/>
              </a:rPr>
              <a:t> </a:t>
            </a:r>
            <a:endParaRPr lang="he-IL" sz="1800" b="1" dirty="0" smtClean="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he-IL" sz="1800" b="1" dirty="0" smtClean="0">
                <a:solidFill>
                  <a:srgbClr val="FF0000"/>
                </a:solidFill>
                <a:latin typeface="Times New Roman"/>
                <a:ea typeface="Times New Roman"/>
                <a:cs typeface="Times New Roman"/>
                <a:sym typeface="Times New Roman"/>
              </a:rPr>
              <a:t>      </a:t>
            </a:r>
            <a:r>
              <a:rPr lang="x-none" sz="1800" b="1" smtClean="0">
                <a:solidFill>
                  <a:srgbClr val="FF0000"/>
                </a:solidFill>
                <a:latin typeface="Times New Roman"/>
                <a:ea typeface="Times New Roman"/>
                <a:cs typeface="Times New Roman"/>
                <a:sym typeface="Times New Roman"/>
              </a:rPr>
              <a:t>תבנית </a:t>
            </a:r>
            <a:r>
              <a:rPr lang="x-none" sz="1800" b="1">
                <a:solidFill>
                  <a:srgbClr val="FF0000"/>
                </a:solidFill>
                <a:latin typeface="Times New Roman"/>
                <a:ea typeface="Times New Roman"/>
                <a:cs typeface="Times New Roman"/>
                <a:sym typeface="Times New Roman"/>
              </a:rPr>
              <a:t>מודוס- לידי</a:t>
            </a:r>
            <a:r>
              <a:rPr lang="x-none" sz="180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0.5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1   1   0.5    1   1    1</a:t>
            </a:r>
            <a:endParaRPr dirty="0">
              <a:solidFill>
                <a:srgbClr val="FFFF00"/>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pic>
        <p:nvPicPr>
          <p:cNvPr id="1566" name="Google Shape;1566;p162"/>
          <p:cNvPicPr preferRelativeResize="0"/>
          <p:nvPr/>
        </p:nvPicPr>
        <p:blipFill>
          <a:blip r:embed="rId4">
            <a:alphaModFix/>
          </a:blip>
          <a:stretch>
            <a:fillRect/>
          </a:stretch>
        </p:blipFill>
        <p:spPr>
          <a:xfrm>
            <a:off x="3372970" y="3187449"/>
            <a:ext cx="2923099" cy="634775"/>
          </a:xfrm>
          <a:prstGeom prst="rect">
            <a:avLst/>
          </a:prstGeom>
          <a:noFill/>
          <a:ln>
            <a:noFill/>
          </a:ln>
        </p:spPr>
      </p:pic>
      <p:pic>
        <p:nvPicPr>
          <p:cNvPr id="1567" name="Google Shape;1567;p162"/>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68" name="Google Shape;1568;p162"/>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לידי.mid">
            <a:hlinkClick r:id="" action="ppaction://media"/>
          </p:cNvPr>
          <p:cNvPicPr>
            <a:picLocks noRot="1" noChangeAspect="1"/>
          </p:cNvPicPr>
          <p:nvPr>
            <a:audioFile r:link="rId1"/>
          </p:nvPr>
        </p:nvPicPr>
        <p:blipFill>
          <a:blip r:embed="rId6"/>
          <a:stretch>
            <a:fillRect/>
          </a:stretch>
        </p:blipFill>
        <p:spPr>
          <a:xfrm>
            <a:off x="2974623" y="3367617"/>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16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מיקסולידי</a:t>
            </a:r>
            <a:endParaRPr sz="2400" b="1" dirty="0">
              <a:solidFill>
                <a:srgbClr val="FFFF00"/>
              </a:solidFill>
              <a:latin typeface="Times New Roman"/>
              <a:ea typeface="Times New Roman"/>
              <a:cs typeface="Times New Roman"/>
              <a:sym typeface="Times New Roman"/>
            </a:endParaRPr>
          </a:p>
        </p:txBody>
      </p:sp>
      <p:sp>
        <p:nvSpPr>
          <p:cNvPr id="1574" name="Google Shape;1574;p16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75" name="Google Shape;1575;p163"/>
          <p:cNvSpPr txBox="1"/>
          <p:nvPr/>
        </p:nvSpPr>
        <p:spPr>
          <a:xfrm>
            <a:off x="1253067" y="1448800"/>
            <a:ext cx="7024158" cy="3694800"/>
          </a:xfrm>
          <a:prstGeom prst="rect">
            <a:avLst/>
          </a:prstGeom>
          <a:noFill/>
          <a:ln>
            <a:noFill/>
          </a:ln>
        </p:spPr>
        <p:txBody>
          <a:bodyPr spcFirstLastPara="1" wrap="square" lIns="91425" tIns="91425" rIns="91425" bIns="91425" anchor="ctr" anchorCtr="0">
            <a:noAutofit/>
          </a:bodyPr>
          <a:lstStyle/>
          <a:p>
            <a:pPr marL="0" marR="114300" lvl="0" indent="-11430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sz="1600" b="1">
                <a:solidFill>
                  <a:srgbClr val="FFFFFF"/>
                </a:solidFill>
                <a:latin typeface="Arial" pitchFamily="34" charset="0"/>
                <a:ea typeface="Times New Roman"/>
                <a:cs typeface="Arial" pitchFamily="34" charset="0"/>
                <a:sym typeface="Times New Roman"/>
              </a:rPr>
              <a:t>המודוס החמישי</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מיקסולידי</a:t>
            </a:r>
            <a:r>
              <a:rPr lang="x-none" sz="1600" b="1">
                <a:solidFill>
                  <a:srgbClr val="FFFFFF"/>
                </a:solidFill>
                <a:latin typeface="Arial" pitchFamily="34" charset="0"/>
                <a:ea typeface="Times New Roman"/>
                <a:cs typeface="Arial" pitchFamily="34" charset="0"/>
                <a:sym typeface="Times New Roman"/>
              </a:rPr>
              <a:t> מז'ורי</a:t>
            </a:r>
            <a:r>
              <a:rPr lang="x-none" sz="1600">
                <a:solidFill>
                  <a:srgbClr val="FFFFFF"/>
                </a:solidFill>
                <a:latin typeface="Arial" pitchFamily="34" charset="0"/>
                <a:ea typeface="Times New Roman"/>
                <a:cs typeface="Arial" pitchFamily="34" charset="0"/>
                <a:sym typeface="Times New Roman"/>
              </a:rPr>
              <a:t>- סולם מז'ורי עם דרגה שביעית מונמכת </a:t>
            </a:r>
            <a:r>
              <a:rPr lang="x-none" sz="1600" smtClean="0">
                <a:solidFill>
                  <a:srgbClr val="FF0000"/>
                </a:solidFill>
                <a:latin typeface="Arial" pitchFamily="34" charset="0"/>
                <a:ea typeface="Times New Roman"/>
                <a:cs typeface="Arial" pitchFamily="34" charset="0"/>
                <a:sym typeface="Times New Roman"/>
              </a:rPr>
              <a:t>ספטימה </a:t>
            </a:r>
            <a:r>
              <a:rPr lang="x-none" sz="1600">
                <a:solidFill>
                  <a:srgbClr val="FF0000"/>
                </a:solidFill>
                <a:latin typeface="Arial" pitchFamily="34" charset="0"/>
                <a:ea typeface="Times New Roman"/>
                <a:cs typeface="Arial" pitchFamily="34" charset="0"/>
                <a:sym typeface="Times New Roman"/>
              </a:rPr>
              <a:t>קטנה </a:t>
            </a:r>
            <a:r>
              <a:rPr lang="x-none" sz="1600">
                <a:solidFill>
                  <a:srgbClr val="FFFFFF"/>
                </a:solidFill>
                <a:latin typeface="Arial" pitchFamily="34" charset="0"/>
                <a:ea typeface="Times New Roman"/>
                <a:cs typeface="Arial" pitchFamily="34" charset="0"/>
                <a:sym typeface="Times New Roman"/>
              </a:rPr>
              <a:t>במקום </a:t>
            </a:r>
            <a:r>
              <a:rPr lang="x-none" sz="1600" smtClean="0">
                <a:solidFill>
                  <a:srgbClr val="FFFFFF"/>
                </a:solidFill>
                <a:latin typeface="Arial" pitchFamily="34" charset="0"/>
                <a:ea typeface="Times New Roman"/>
                <a:cs typeface="Arial" pitchFamily="34" charset="0"/>
                <a:sym typeface="Times New Roman"/>
              </a:rPr>
              <a:t>גדולה. </a:t>
            </a:r>
            <a:r>
              <a:rPr lang="x-none" sz="1600">
                <a:solidFill>
                  <a:srgbClr val="FFFFFF"/>
                </a:solidFill>
                <a:latin typeface="Arial" pitchFamily="34" charset="0"/>
                <a:ea typeface="Times New Roman"/>
                <a:cs typeface="Arial" pitchFamily="34" charset="0"/>
                <a:sym typeface="Times New Roman"/>
              </a:rPr>
              <a:t>מרווחי צליליו </a:t>
            </a:r>
            <a:r>
              <a:rPr lang="x-none" sz="1600" smtClean="0">
                <a:solidFill>
                  <a:srgbClr val="FFFFFF"/>
                </a:solidFill>
                <a:latin typeface="Arial" pitchFamily="34" charset="0"/>
                <a:ea typeface="Times New Roman"/>
                <a:cs typeface="Arial" pitchFamily="34" charset="0"/>
                <a:sym typeface="Times New Roman"/>
              </a:rPr>
              <a:t>משמאל לימין</a:t>
            </a:r>
            <a:r>
              <a:rPr lang="x-none" sz="1600" b="1"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הם: </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smtClean="0">
                <a:solidFill>
                  <a:srgbClr val="FFFF00"/>
                </a:solidFill>
                <a:latin typeface="Arial" pitchFamily="34" charset="0"/>
                <a:ea typeface="Times New Roman"/>
                <a:cs typeface="Arial" pitchFamily="34" charset="0"/>
                <a:sym typeface="Times New Roman"/>
              </a:rPr>
              <a:t>טון-חצי-טון-טון-חצי-טון-טון</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הטוניקה </a:t>
            </a:r>
            <a:r>
              <a:rPr lang="x-none" sz="1600">
                <a:solidFill>
                  <a:srgbClr val="FFFFFF"/>
                </a:solidFill>
                <a:latin typeface="Arial" pitchFamily="34" charset="0"/>
                <a:ea typeface="Times New Roman"/>
                <a:cs typeface="Arial" pitchFamily="34" charset="0"/>
                <a:sym typeface="Times New Roman"/>
              </a:rPr>
              <a:t>לסולם היא </a:t>
            </a:r>
            <a:r>
              <a:rPr lang="x-none" sz="1600" b="1">
                <a:solidFill>
                  <a:srgbClr val="FFFFFF"/>
                </a:solidFill>
                <a:latin typeface="Arial" pitchFamily="34" charset="0"/>
                <a:ea typeface="Times New Roman"/>
                <a:cs typeface="Arial" pitchFamily="34" charset="0"/>
                <a:sym typeface="Times New Roman"/>
              </a:rPr>
              <a:t>סול</a:t>
            </a:r>
            <a:r>
              <a:rPr lang="x-none" sz="1600">
                <a:solidFill>
                  <a:srgbClr val="FFFFFF"/>
                </a:solidFill>
                <a:latin typeface="Arial" pitchFamily="34" charset="0"/>
                <a:ea typeface="Times New Roman"/>
                <a:cs typeface="Arial" pitchFamily="34" charset="0"/>
                <a:sym typeface="Times New Roman"/>
              </a:rPr>
              <a:t>: סדר הצלילים במודוס מיקסולידי </a:t>
            </a:r>
            <a:r>
              <a:rPr lang="x-none" sz="1600" smtClean="0">
                <a:solidFill>
                  <a:srgbClr val="FFFFFF"/>
                </a:solidFill>
                <a:latin typeface="Arial" pitchFamily="34" charset="0"/>
                <a:ea typeface="Times New Roman"/>
                <a:cs typeface="Arial" pitchFamily="34" charset="0"/>
                <a:sym typeface="Times New Roman"/>
              </a:rPr>
              <a:t>משמאל לימין</a:t>
            </a:r>
            <a:r>
              <a:rPr lang="x-none" sz="1600" b="1"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 </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smtClean="0">
                <a:solidFill>
                  <a:srgbClr val="FFFF00"/>
                </a:solidFill>
                <a:latin typeface="Arial" pitchFamily="34" charset="0"/>
                <a:ea typeface="Times New Roman"/>
                <a:cs typeface="Arial" pitchFamily="34" charset="0"/>
                <a:sym typeface="Times New Roman"/>
              </a:rPr>
              <a:t>סול,פה,מי,רה,דו,סי,לה,סול.</a:t>
            </a:r>
            <a:endParaRPr sz="1600" dirty="0">
              <a:solidFill>
                <a:srgbClr val="FFFF00"/>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דוגמא </a:t>
            </a:r>
            <a:r>
              <a:rPr lang="x-none" sz="1600">
                <a:solidFill>
                  <a:srgbClr val="FFFFFF"/>
                </a:solidFill>
                <a:latin typeface="Arial" pitchFamily="34" charset="0"/>
                <a:ea typeface="Times New Roman"/>
                <a:cs typeface="Arial" pitchFamily="34" charset="0"/>
                <a:sym typeface="Times New Roman"/>
              </a:rPr>
              <a:t>"סלינו על כתפינו" בלחן ידידיה אדמון.</a:t>
            </a:r>
            <a:endParaRPr sz="1600" dirty="0">
              <a:solidFill>
                <a:srgbClr val="FFFFFF"/>
              </a:solidFill>
              <a:latin typeface="Arial" pitchFamily="34" charset="0"/>
              <a:ea typeface="Times New Roman"/>
              <a:cs typeface="Arial" pitchFamily="34" charset="0"/>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0000"/>
                </a:solidFill>
                <a:latin typeface="Times New Roman"/>
                <a:ea typeface="Times New Roman"/>
                <a:cs typeface="Times New Roman"/>
                <a:sym typeface="Times New Roman"/>
              </a:rPr>
              <a:t>תבנית מודוס- מיקסולידי</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a:solidFill>
                  <a:schemeClr val="lt1"/>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0.5   1     1      0.5   1    1</a:t>
            </a:r>
            <a:endParaRPr dirty="0">
              <a:solidFill>
                <a:srgbClr val="FFFF00"/>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pic>
        <p:nvPicPr>
          <p:cNvPr id="1576" name="Google Shape;1576;p163"/>
          <p:cNvPicPr preferRelativeResize="0"/>
          <p:nvPr/>
        </p:nvPicPr>
        <p:blipFill>
          <a:blip r:embed="rId4">
            <a:alphaModFix/>
          </a:blip>
          <a:stretch>
            <a:fillRect/>
          </a:stretch>
        </p:blipFill>
        <p:spPr>
          <a:xfrm>
            <a:off x="2619475" y="3456153"/>
            <a:ext cx="3450057" cy="931700"/>
          </a:xfrm>
          <a:prstGeom prst="rect">
            <a:avLst/>
          </a:prstGeom>
          <a:noFill/>
          <a:ln>
            <a:noFill/>
          </a:ln>
        </p:spPr>
      </p:pic>
      <p:pic>
        <p:nvPicPr>
          <p:cNvPr id="1577" name="Google Shape;1577;p163"/>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78" name="Google Shape;1578;p163"/>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מיקסולידי.mid">
            <a:hlinkClick r:id="" action="ppaction://media"/>
          </p:cNvPr>
          <p:cNvPicPr>
            <a:picLocks noRot="1" noChangeAspect="1"/>
          </p:cNvPicPr>
          <p:nvPr>
            <a:audioFile r:link="rId1"/>
          </p:nvPr>
        </p:nvPicPr>
        <p:blipFill>
          <a:blip r:embed="rId6"/>
          <a:stretch>
            <a:fillRect/>
          </a:stretch>
        </p:blipFill>
        <p:spPr>
          <a:xfrm>
            <a:off x="2195689" y="376272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164"/>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איאולי</a:t>
            </a:r>
            <a:endParaRPr sz="2400" b="1" dirty="0">
              <a:solidFill>
                <a:srgbClr val="FFFF00"/>
              </a:solidFill>
              <a:latin typeface="Times New Roman"/>
              <a:ea typeface="Times New Roman"/>
              <a:cs typeface="Times New Roman"/>
              <a:sym typeface="Times New Roman"/>
            </a:endParaRPr>
          </a:p>
        </p:txBody>
      </p:sp>
      <p:sp>
        <p:nvSpPr>
          <p:cNvPr id="1584" name="Google Shape;1584;p16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85" name="Google Shape;1585;p164"/>
          <p:cNvSpPr txBox="1"/>
          <p:nvPr/>
        </p:nvSpPr>
        <p:spPr>
          <a:xfrm>
            <a:off x="1117600" y="1199425"/>
            <a:ext cx="7159625" cy="3871500"/>
          </a:xfrm>
          <a:prstGeom prst="rect">
            <a:avLst/>
          </a:prstGeom>
          <a:noFill/>
          <a:ln>
            <a:noFill/>
          </a:ln>
        </p:spPr>
        <p:txBody>
          <a:bodyPr spcFirstLastPara="1" wrap="square" lIns="91425" tIns="91425" rIns="91425" bIns="91425" anchor="ctr" anchorCtr="0">
            <a:noAutofit/>
          </a:bodyPr>
          <a:lstStyle/>
          <a:p>
            <a:pPr marL="0" marR="114300" lvl="0" indent="-114300" algn="just" rtl="1">
              <a:lnSpc>
                <a:spcPct val="115000"/>
              </a:lnSpc>
              <a:spcBef>
                <a:spcPts val="0"/>
              </a:spcBef>
              <a:spcAft>
                <a:spcPts val="0"/>
              </a:spcAft>
              <a:buNone/>
            </a:pPr>
            <a:r>
              <a:rPr lang="x-none" sz="1800" b="1" smtClean="0">
                <a:solidFill>
                  <a:srgbClr val="FFFFFF"/>
                </a:solidFill>
                <a:latin typeface="Times New Roman"/>
                <a:ea typeface="Times New Roman"/>
                <a:cs typeface="Times New Roman"/>
                <a:sym typeface="Times New Roman"/>
              </a:rPr>
              <a:t> </a:t>
            </a:r>
            <a:r>
              <a:rPr lang="x-none" sz="1600" b="1">
                <a:solidFill>
                  <a:srgbClr val="FFFFFF"/>
                </a:solidFill>
                <a:latin typeface="Times New Roman"/>
                <a:ea typeface="Times New Roman"/>
                <a:cs typeface="+mn-cs"/>
                <a:sym typeface="Times New Roman"/>
              </a:rPr>
              <a:t>המודוס השישי</a:t>
            </a:r>
            <a:r>
              <a:rPr lang="x-none" sz="1600">
                <a:solidFill>
                  <a:srgbClr val="FFFFFF"/>
                </a:solidFill>
                <a:latin typeface="Times New Roman"/>
                <a:ea typeface="Times New Roman"/>
                <a:cs typeface="+mn-cs"/>
                <a:sym typeface="Times New Roman"/>
              </a:rPr>
              <a:t> </a:t>
            </a:r>
            <a:r>
              <a:rPr lang="x-none" sz="1600" b="1">
                <a:solidFill>
                  <a:srgbClr val="FFFFFF"/>
                </a:solidFill>
                <a:latin typeface="Times New Roman"/>
                <a:ea typeface="Times New Roman"/>
                <a:cs typeface="+mn-cs"/>
                <a:sym typeface="Times New Roman"/>
              </a:rPr>
              <a:t>הוא </a:t>
            </a:r>
            <a:r>
              <a:rPr lang="x-none" sz="1600">
                <a:solidFill>
                  <a:srgbClr val="FFFF00"/>
                </a:solidFill>
                <a:cs typeface="+mn-cs"/>
              </a:rPr>
              <a:t>מודוס איאולי</a:t>
            </a:r>
            <a:r>
              <a:rPr lang="x-none" sz="1600" b="1">
                <a:solidFill>
                  <a:srgbClr val="FFFFFF"/>
                </a:solidFill>
                <a:latin typeface="Times New Roman"/>
                <a:ea typeface="Times New Roman"/>
                <a:cs typeface="+mn-cs"/>
                <a:sym typeface="Times New Roman"/>
              </a:rPr>
              <a:t>-מינורי-</a:t>
            </a:r>
            <a:r>
              <a:rPr lang="x-none" sz="1600">
                <a:solidFill>
                  <a:srgbClr val="FFFFFF"/>
                </a:solidFill>
                <a:latin typeface="Times New Roman"/>
                <a:ea typeface="Times New Roman"/>
                <a:cs typeface="+mn-cs"/>
                <a:sym typeface="Times New Roman"/>
              </a:rPr>
              <a:t> הסולם מינור טבעי </a:t>
            </a:r>
            <a:r>
              <a:rPr lang="x-none" sz="1600" smtClean="0">
                <a:solidFill>
                  <a:srgbClr val="FFFFFF"/>
                </a:solidFill>
                <a:latin typeface="Times New Roman"/>
                <a:ea typeface="Times New Roman"/>
                <a:cs typeface="+mn-cs"/>
                <a:sym typeface="Times New Roman"/>
              </a:rPr>
              <a:t>אליו </a:t>
            </a:r>
            <a:r>
              <a:rPr lang="x-none" sz="1600">
                <a:solidFill>
                  <a:srgbClr val="FFFFFF"/>
                </a:solidFill>
                <a:latin typeface="Times New Roman"/>
                <a:ea typeface="Times New Roman"/>
                <a:cs typeface="+mn-cs"/>
                <a:sym typeface="Times New Roman"/>
              </a:rPr>
              <a:t>מושווים שאר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הסולמות המינורים. </a:t>
            </a:r>
            <a:r>
              <a:rPr lang="x-none" sz="1600">
                <a:solidFill>
                  <a:srgbClr val="FFFFFF"/>
                </a:solidFill>
                <a:latin typeface="Times New Roman"/>
                <a:ea typeface="Times New Roman"/>
                <a:cs typeface="+mn-cs"/>
                <a:sym typeface="Times New Roman"/>
              </a:rPr>
              <a:t>סולם זה זהה לסולם לה מינור טבעי. </a:t>
            </a:r>
            <a:endParaRPr sz="1600" dirty="0">
              <a:solidFill>
                <a:srgbClr val="FFFFFF"/>
              </a:solidFill>
              <a:latin typeface="Times New Roman"/>
              <a:ea typeface="Times New Roman"/>
              <a:cs typeface="+mn-cs"/>
              <a:sym typeface="Times New Roman"/>
            </a:endParaRPr>
          </a:p>
          <a:p>
            <a:pPr marL="0" marR="114300" lvl="0" indent="-114300" algn="just" rtl="1">
              <a:lnSpc>
                <a:spcPct val="115000"/>
              </a:lnSpc>
              <a:spcBef>
                <a:spcPts val="0"/>
              </a:spcBef>
              <a:spcAft>
                <a:spcPts val="0"/>
              </a:spcAft>
              <a:buNone/>
            </a:pP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מרווחי הצלילים בסולם </a:t>
            </a:r>
            <a:r>
              <a:rPr lang="x-none" sz="1600" smtClean="0">
                <a:solidFill>
                  <a:srgbClr val="FFFFFF"/>
                </a:solidFill>
                <a:latin typeface="Times New Roman"/>
                <a:ea typeface="Times New Roman"/>
                <a:cs typeface="+mn-cs"/>
                <a:sym typeface="Times New Roman"/>
              </a:rPr>
              <a:t>משמאל לימין</a:t>
            </a:r>
            <a:r>
              <a:rPr lang="x-none" sz="1600" b="1"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הם: טון - </a:t>
            </a:r>
            <a:r>
              <a:rPr lang="x-none" sz="1600" smtClean="0">
                <a:solidFill>
                  <a:srgbClr val="FFFF00"/>
                </a:solidFill>
                <a:latin typeface="Times New Roman"/>
                <a:ea typeface="Times New Roman"/>
                <a:cs typeface="+mn-cs"/>
                <a:sym typeface="Times New Roman"/>
              </a:rPr>
              <a:t>טון-טון-חצי-טון-טון-חצי-טון</a:t>
            </a:r>
            <a:endParaRPr sz="1600" dirty="0">
              <a:solidFill>
                <a:srgbClr val="FFFFFF"/>
              </a:solidFill>
              <a:latin typeface="Times New Roman"/>
              <a:ea typeface="Times New Roman"/>
              <a:cs typeface="+mn-cs"/>
              <a:sym typeface="Times New Roman"/>
            </a:endParaRPr>
          </a:p>
          <a:p>
            <a:pPr marL="0" marR="114300" lvl="0" indent="-11430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הטוניקה </a:t>
            </a:r>
            <a:r>
              <a:rPr lang="x-none" sz="1600">
                <a:solidFill>
                  <a:srgbClr val="FFFFFF"/>
                </a:solidFill>
                <a:latin typeface="Times New Roman"/>
                <a:ea typeface="Times New Roman"/>
                <a:cs typeface="+mn-cs"/>
                <a:sym typeface="Times New Roman"/>
              </a:rPr>
              <a:t>לסולם היא </a:t>
            </a:r>
            <a:r>
              <a:rPr lang="x-none" sz="1600" b="1">
                <a:solidFill>
                  <a:srgbClr val="FFFFFF"/>
                </a:solidFill>
                <a:latin typeface="Times New Roman"/>
                <a:ea typeface="Times New Roman"/>
                <a:cs typeface="+mn-cs"/>
                <a:sym typeface="Times New Roman"/>
              </a:rPr>
              <a:t>לה</a:t>
            </a:r>
            <a:r>
              <a:rPr lang="x-none" sz="1600">
                <a:solidFill>
                  <a:srgbClr val="FFFFFF"/>
                </a:solidFill>
                <a:latin typeface="Times New Roman"/>
                <a:ea typeface="Times New Roman"/>
                <a:cs typeface="+mn-cs"/>
                <a:sym typeface="Times New Roman"/>
              </a:rPr>
              <a:t>:</a:t>
            </a:r>
            <a:r>
              <a:rPr lang="x-none" sz="1600">
                <a:solidFill>
                  <a:srgbClr val="FFFF00"/>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סדר הצלילים במודוס איאולי </a:t>
            </a:r>
            <a:r>
              <a:rPr lang="x-none" sz="1600" smtClean="0">
                <a:solidFill>
                  <a:srgbClr val="FFFFFF"/>
                </a:solidFill>
                <a:latin typeface="Times New Roman"/>
                <a:ea typeface="Times New Roman"/>
                <a:cs typeface="+mn-cs"/>
                <a:sym typeface="Times New Roman"/>
              </a:rPr>
              <a:t>משמאל לימין</a:t>
            </a:r>
            <a:endParaRPr sz="1600" dirty="0">
              <a:solidFill>
                <a:srgbClr val="FFFFFF"/>
              </a:solidFill>
              <a:latin typeface="Times New Roman"/>
              <a:ea typeface="Times New Roman"/>
              <a:cs typeface="+mn-cs"/>
              <a:sym typeface="Times New Roman"/>
            </a:endParaRPr>
          </a:p>
          <a:p>
            <a:pPr marL="0" marR="114300" lvl="0" indent="-114300" algn="just" rtl="1">
              <a:lnSpc>
                <a:spcPct val="115000"/>
              </a:lnSpc>
              <a:spcBef>
                <a:spcPts val="0"/>
              </a:spcBef>
              <a:spcAft>
                <a:spcPts val="0"/>
              </a:spcAft>
              <a:buNone/>
            </a:pPr>
            <a:r>
              <a:rPr lang="he-IL" sz="1600" dirty="0" smtClean="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לה,סול,פה,מי,רה,דו,סי,לה</a:t>
            </a:r>
            <a:r>
              <a:rPr lang="x-none" sz="1600" smtClean="0">
                <a:solidFill>
                  <a:srgbClr val="FFFFFF"/>
                </a:solidFill>
                <a:latin typeface="Times New Roman"/>
                <a:ea typeface="Times New Roman"/>
                <a:cs typeface="+mn-cs"/>
                <a:sym typeface="Times New Roman"/>
              </a:rPr>
              <a:t>.</a:t>
            </a:r>
            <a:endParaRPr sz="1600" dirty="0">
              <a:solidFill>
                <a:srgbClr val="FFFFFF"/>
              </a:solidFill>
              <a:latin typeface="Times New Roman"/>
              <a:ea typeface="Times New Roman"/>
              <a:cs typeface="+mn-cs"/>
              <a:sym typeface="Times New Roman"/>
            </a:endParaRPr>
          </a:p>
          <a:p>
            <a:pPr marL="0" marR="114300" lvl="0" indent="-11430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דוגמה: "על שפת ים כנרת" בלחן חנינא קרצ'בסקי</a:t>
            </a:r>
            <a:r>
              <a:rPr lang="x-none" sz="1600" smtClean="0">
                <a:solidFill>
                  <a:srgbClr val="FFFFFF"/>
                </a:solidFill>
                <a:latin typeface="Times New Roman"/>
                <a:ea typeface="Times New Roman"/>
                <a:cs typeface="+mn-cs"/>
                <a:sym typeface="Times New Roman"/>
              </a:rPr>
              <a:t>.</a:t>
            </a:r>
            <a:endParaRPr lang="he-IL" sz="1600" dirty="0" smtClean="0">
              <a:solidFill>
                <a:srgbClr val="FFFFFF"/>
              </a:solidFill>
              <a:latin typeface="Times New Roman"/>
              <a:ea typeface="Times New Roman"/>
              <a:cs typeface="+mn-cs"/>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he-IL" sz="1800" b="1" dirty="0" smtClean="0">
                <a:solidFill>
                  <a:srgbClr val="FF0000"/>
                </a:solidFill>
                <a:latin typeface="Times New Roman"/>
                <a:ea typeface="Times New Roman"/>
                <a:cs typeface="Times New Roman"/>
                <a:sym typeface="Times New Roman"/>
              </a:rPr>
              <a:t>ת</a:t>
            </a:r>
            <a:r>
              <a:rPr lang="x-none" sz="1800" b="1" smtClean="0">
                <a:solidFill>
                  <a:srgbClr val="FF0000"/>
                </a:solidFill>
                <a:latin typeface="Times New Roman"/>
                <a:ea typeface="Times New Roman"/>
                <a:cs typeface="Times New Roman"/>
                <a:sym typeface="Times New Roman"/>
              </a:rPr>
              <a:t>בנית </a:t>
            </a:r>
            <a:r>
              <a:rPr lang="x-none" sz="1800" b="1">
                <a:solidFill>
                  <a:srgbClr val="FF0000"/>
                </a:solidFill>
                <a:latin typeface="Times New Roman"/>
                <a:ea typeface="Times New Roman"/>
                <a:cs typeface="Times New Roman"/>
                <a:sym typeface="Times New Roman"/>
              </a:rPr>
              <a:t>מודוס- איאולי</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  </a:t>
            </a:r>
            <a:r>
              <a:rPr lang="he-IL" sz="1800" dirty="0" smtClean="0">
                <a:solidFill>
                  <a:schemeClr val="lt1"/>
                </a:solidFill>
                <a:latin typeface="Times New Roman"/>
                <a:ea typeface="Times New Roman"/>
                <a:cs typeface="Times New Roman"/>
                <a:sym typeface="Times New Roman"/>
              </a:rPr>
              <a:t>          </a:t>
            </a:r>
            <a:r>
              <a:rPr lang="x-none" sz="1800" smtClean="0">
                <a:solidFill>
                  <a:schemeClr val="lt1"/>
                </a:solidFill>
                <a:latin typeface="Times New Roman"/>
                <a:ea typeface="Times New Roman"/>
                <a:cs typeface="Times New Roman"/>
                <a:sym typeface="Times New Roman"/>
              </a:rPr>
              <a:t>   </a:t>
            </a:r>
            <a:r>
              <a:rPr lang="he-IL" sz="1800" dirty="0" smtClean="0">
                <a:solidFill>
                  <a:schemeClr val="lt1"/>
                </a:solidFill>
                <a:latin typeface="Times New Roman"/>
                <a:ea typeface="Times New Roman"/>
                <a:cs typeface="Times New Roman"/>
                <a:sym typeface="Times New Roman"/>
              </a:rPr>
              <a:t> </a:t>
            </a:r>
            <a:r>
              <a:rPr lang="x-none" sz="1800" smtClean="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smtClean="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1    0.5    1     1     0.5   1</a:t>
            </a:r>
            <a:endParaRPr sz="1800" dirty="0">
              <a:solidFill>
                <a:srgbClr val="FFFFFF"/>
              </a:solidFill>
              <a:latin typeface="Times New Roman"/>
              <a:ea typeface="Times New Roman"/>
              <a:cs typeface="Times New Roman"/>
              <a:sym typeface="Times New Roman"/>
            </a:endParaRPr>
          </a:p>
        </p:txBody>
      </p:sp>
      <p:pic>
        <p:nvPicPr>
          <p:cNvPr id="1586" name="Google Shape;1586;p164"/>
          <p:cNvPicPr preferRelativeResize="0"/>
          <p:nvPr/>
        </p:nvPicPr>
        <p:blipFill>
          <a:blip r:embed="rId4">
            <a:alphaModFix/>
          </a:blip>
          <a:stretch>
            <a:fillRect/>
          </a:stretch>
        </p:blipFill>
        <p:spPr>
          <a:xfrm>
            <a:off x="2766950" y="3489126"/>
            <a:ext cx="3413800" cy="916275"/>
          </a:xfrm>
          <a:prstGeom prst="rect">
            <a:avLst/>
          </a:prstGeom>
          <a:noFill/>
          <a:ln>
            <a:noFill/>
          </a:ln>
        </p:spPr>
      </p:pic>
      <p:pic>
        <p:nvPicPr>
          <p:cNvPr id="1587" name="Google Shape;1587;p164"/>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88" name="Google Shape;1588;p164"/>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איאולי.mid">
            <a:hlinkClick r:id="" action="ppaction://media"/>
          </p:cNvPr>
          <p:cNvPicPr>
            <a:picLocks noRot="1" noChangeAspect="1"/>
          </p:cNvPicPr>
          <p:nvPr>
            <a:audioFile r:link="rId1"/>
          </p:nvPr>
        </p:nvPicPr>
        <p:blipFill>
          <a:blip r:embed="rId6"/>
          <a:stretch>
            <a:fillRect/>
          </a:stretch>
        </p:blipFill>
        <p:spPr>
          <a:xfrm>
            <a:off x="2184400" y="3774017"/>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5"/>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מודוס לוקרי</a:t>
            </a:r>
            <a:endParaRPr sz="2400" b="1" dirty="0">
              <a:solidFill>
                <a:srgbClr val="FFFF00"/>
              </a:solidFill>
              <a:latin typeface="Times New Roman"/>
              <a:ea typeface="Times New Roman"/>
              <a:cs typeface="Times New Roman"/>
              <a:sym typeface="Times New Roman"/>
            </a:endParaRPr>
          </a:p>
        </p:txBody>
      </p:sp>
      <p:sp>
        <p:nvSpPr>
          <p:cNvPr id="1594" name="Google Shape;1594;p16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595" name="Google Shape;1595;p165"/>
          <p:cNvSpPr txBox="1"/>
          <p:nvPr/>
        </p:nvSpPr>
        <p:spPr>
          <a:xfrm>
            <a:off x="891822" y="1052643"/>
            <a:ext cx="7385403" cy="3835446"/>
          </a:xfrm>
          <a:prstGeom prst="rect">
            <a:avLst/>
          </a:prstGeom>
          <a:noFill/>
          <a:ln>
            <a:noFill/>
          </a:ln>
        </p:spPr>
        <p:txBody>
          <a:bodyPr spcFirstLastPara="1" wrap="square" lIns="91425" tIns="91425" rIns="91425" bIns="91425" anchor="ctr" anchorCtr="0">
            <a:noAutofit/>
          </a:bodyPr>
          <a:lstStyle/>
          <a:p>
            <a:pPr marL="0" marR="114300" lvl="0" indent="-114300" algn="just" rtl="1">
              <a:lnSpc>
                <a:spcPct val="115000"/>
              </a:lnSpc>
              <a:spcBef>
                <a:spcPts val="0"/>
              </a:spcBef>
              <a:spcAft>
                <a:spcPts val="0"/>
              </a:spcAft>
              <a:buNone/>
            </a:pPr>
            <a:r>
              <a:rPr lang="x-none" sz="1100" b="1"/>
              <a:t>   </a:t>
            </a:r>
            <a:endParaRPr sz="1100" b="1" dirty="0"/>
          </a:p>
          <a:p>
            <a:pPr marL="0" marR="114300" lvl="0" indent="-114300" algn="r" rtl="1">
              <a:lnSpc>
                <a:spcPct val="115000"/>
              </a:lnSpc>
              <a:spcBef>
                <a:spcPts val="0"/>
              </a:spcBef>
              <a:spcAft>
                <a:spcPts val="0"/>
              </a:spcAft>
              <a:buNone/>
            </a:pPr>
            <a:r>
              <a:rPr lang="x-none" sz="1600" b="1">
                <a:solidFill>
                  <a:srgbClr val="FFFFFF"/>
                </a:solidFill>
                <a:latin typeface="Arial" pitchFamily="34" charset="0"/>
                <a:ea typeface="Times New Roman"/>
                <a:cs typeface="Arial" pitchFamily="34" charset="0"/>
                <a:sym typeface="Times New Roman"/>
              </a:rPr>
              <a:t>המודוס השביעי</a:t>
            </a:r>
            <a:r>
              <a:rPr lang="x-none" sz="1600">
                <a:solidFill>
                  <a:srgbClr val="FFFFFF"/>
                </a:solidFill>
                <a:latin typeface="Arial" pitchFamily="34" charset="0"/>
                <a:ea typeface="Times New Roman"/>
                <a:cs typeface="Arial" pitchFamily="34" charset="0"/>
                <a:sym typeface="Times New Roman"/>
              </a:rPr>
              <a:t> הוא </a:t>
            </a:r>
            <a:r>
              <a:rPr lang="x-none" sz="1600">
                <a:solidFill>
                  <a:srgbClr val="FFFF00"/>
                </a:solidFill>
                <a:latin typeface="Arial" pitchFamily="34" charset="0"/>
                <a:cs typeface="Arial" pitchFamily="34" charset="0"/>
              </a:rPr>
              <a:t>מודוס לוקרי</a:t>
            </a:r>
            <a:r>
              <a:rPr lang="x-none" sz="1600" b="1">
                <a:solidFill>
                  <a:srgbClr val="FFFFFF"/>
                </a:solidFill>
                <a:latin typeface="Arial" pitchFamily="34" charset="0"/>
                <a:ea typeface="Times New Roman"/>
                <a:cs typeface="Arial" pitchFamily="34" charset="0"/>
                <a:sym typeface="Times New Roman"/>
              </a:rPr>
              <a:t>-מינורי-</a:t>
            </a:r>
            <a:r>
              <a:rPr lang="x-none" sz="1600">
                <a:solidFill>
                  <a:srgbClr val="FFFFFF"/>
                </a:solidFill>
                <a:latin typeface="Arial" pitchFamily="34" charset="0"/>
                <a:ea typeface="Times New Roman"/>
                <a:cs typeface="Arial" pitchFamily="34" charset="0"/>
                <a:sym typeface="Times New Roman"/>
              </a:rPr>
              <a:t> שדומה לסולם המינורי, עם דרגה שנייה   וחמישית מונמכים . מודוס זה נקרא גם מודוס "חצי מוקטן", מרווחי צליליו </a:t>
            </a:r>
            <a:r>
              <a:rPr lang="x-none" sz="1600" smtClean="0">
                <a:solidFill>
                  <a:srgbClr val="FFFFFF"/>
                </a:solidFill>
                <a:latin typeface="Arial" pitchFamily="34" charset="0"/>
                <a:ea typeface="Times New Roman"/>
                <a:cs typeface="Arial" pitchFamily="34" charset="0"/>
                <a:sym typeface="Times New Roman"/>
              </a:rPr>
              <a:t>משמאל לימין</a:t>
            </a:r>
            <a:r>
              <a:rPr lang="x-none" sz="1600" b="1"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הם:  </a:t>
            </a:r>
            <a:r>
              <a:rPr lang="x-none" sz="1600" smtClean="0">
                <a:solidFill>
                  <a:srgbClr val="FFFF00"/>
                </a:solidFill>
                <a:latin typeface="Arial" pitchFamily="34" charset="0"/>
                <a:ea typeface="Times New Roman"/>
                <a:cs typeface="Arial" pitchFamily="34" charset="0"/>
                <a:sym typeface="Times New Roman"/>
              </a:rPr>
              <a:t>טון-טון-טון-חצי-טון-טון-חצי</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הטוניקה </a:t>
            </a:r>
            <a:r>
              <a:rPr lang="x-none" sz="1600">
                <a:solidFill>
                  <a:srgbClr val="FFFFFF"/>
                </a:solidFill>
                <a:latin typeface="Arial" pitchFamily="34" charset="0"/>
                <a:ea typeface="Times New Roman"/>
                <a:cs typeface="Arial" pitchFamily="34" charset="0"/>
                <a:sym typeface="Times New Roman"/>
              </a:rPr>
              <a:t>לסולם היא </a:t>
            </a:r>
            <a:r>
              <a:rPr lang="x-none" sz="1600" b="1">
                <a:solidFill>
                  <a:srgbClr val="FFFFFF"/>
                </a:solidFill>
                <a:latin typeface="Arial" pitchFamily="34" charset="0"/>
                <a:ea typeface="Times New Roman"/>
                <a:cs typeface="Arial" pitchFamily="34" charset="0"/>
                <a:sym typeface="Times New Roman"/>
              </a:rPr>
              <a:t>סי</a:t>
            </a:r>
            <a:r>
              <a:rPr lang="x-none" sz="1600">
                <a:solidFill>
                  <a:srgbClr val="FFFFFF"/>
                </a:solidFill>
                <a:latin typeface="Arial" pitchFamily="34" charset="0"/>
                <a:ea typeface="Times New Roman"/>
                <a:cs typeface="Arial" pitchFamily="34" charset="0"/>
                <a:sym typeface="Times New Roman"/>
              </a:rPr>
              <a:t>: סדר הצלילים במודוס לוקרי </a:t>
            </a:r>
            <a:r>
              <a:rPr lang="x-none" sz="1600" smtClean="0">
                <a:solidFill>
                  <a:srgbClr val="FFFFFF"/>
                </a:solidFill>
                <a:latin typeface="Arial" pitchFamily="34" charset="0"/>
                <a:ea typeface="Times New Roman"/>
                <a:cs typeface="Arial" pitchFamily="34" charset="0"/>
                <a:sym typeface="Times New Roman"/>
              </a:rPr>
              <a:t>משמאל לימין</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smtClean="0">
                <a:solidFill>
                  <a:srgbClr val="FFFF00"/>
                </a:solidFill>
                <a:latin typeface="Arial" pitchFamily="34" charset="0"/>
                <a:ea typeface="Times New Roman"/>
                <a:cs typeface="Arial" pitchFamily="34" charset="0"/>
                <a:sym typeface="Times New Roman"/>
              </a:rPr>
              <a:t>סי,לה,סול,פה,מי,רה,דו,סי</a:t>
            </a:r>
            <a:r>
              <a:rPr lang="x-none" sz="1600" smtClean="0">
                <a:solidFill>
                  <a:srgbClr val="FFFFFF"/>
                </a:solidFill>
                <a:latin typeface="Arial" pitchFamily="34" charset="0"/>
                <a:ea typeface="Times New Roman"/>
                <a:cs typeface="Arial" pitchFamily="34" charset="0"/>
                <a:sym typeface="Times New Roman"/>
              </a:rPr>
              <a:t>.</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הערה: מודוס זה אינו בשימוש בפועל בשל הקוינטה המוקטנת סי-פה. </a:t>
            </a:r>
            <a:endParaRPr sz="1600" dirty="0">
              <a:solidFill>
                <a:srgbClr val="FFFFFF"/>
              </a:solidFill>
              <a:latin typeface="Arial" pitchFamily="34" charset="0"/>
              <a:ea typeface="Times New Roman"/>
              <a:cs typeface="Arial" pitchFamily="34" charset="0"/>
              <a:sym typeface="Times New Roman"/>
            </a:endParaRPr>
          </a:p>
          <a:p>
            <a:pPr marL="0" marR="114300" lvl="0" indent="-114300" algn="r"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מודוס לוקרי</a:t>
            </a:r>
            <a:r>
              <a:rPr lang="he-IL" sz="1600" dirty="0" smtClean="0">
                <a:solidFill>
                  <a:srgbClr val="FFFFFF"/>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בג'אז מתפקד בעצם כמילוי הדומיננטה במז'ור.</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b="1"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0000"/>
                </a:solidFill>
                <a:latin typeface="Times New Roman"/>
                <a:ea typeface="Times New Roman"/>
                <a:cs typeface="Times New Roman"/>
                <a:sym typeface="Times New Roman"/>
              </a:rPr>
              <a:t>תבנית מודוס- לוקרי</a:t>
            </a:r>
            <a:r>
              <a:rPr lang="x-none" sz="1800" b="1">
                <a:solidFill>
                  <a:schemeClr val="lt1"/>
                </a:solidFill>
                <a:latin typeface="Times New Roman"/>
                <a:ea typeface="Times New Roman"/>
                <a:cs typeface="Times New Roman"/>
                <a:sym typeface="Times New Roman"/>
              </a:rPr>
              <a:t>  </a:t>
            </a:r>
            <a:r>
              <a:rPr lang="x-none" sz="1800">
                <a:solidFill>
                  <a:schemeClr val="lt1"/>
                </a:solidFill>
                <a:latin typeface="Times New Roman"/>
                <a:ea typeface="Times New Roman"/>
                <a:cs typeface="Times New Roman"/>
                <a:sym typeface="Times New Roman"/>
              </a:rPr>
              <a:t>       </a:t>
            </a:r>
            <a:r>
              <a:rPr lang="x-none" sz="1800" smtClean="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a:t>
            </a:r>
            <a:r>
              <a:rPr lang="x-none" sz="1800">
                <a:solidFill>
                  <a:schemeClr val="lt1"/>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a:t>
            </a:r>
            <a:r>
              <a:rPr lang="x-none" sz="1800">
                <a:solidFill>
                  <a:srgbClr val="FFFF00"/>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1     0.5      1      1    0.5   </a:t>
            </a:r>
            <a:endParaRPr sz="1800" dirty="0">
              <a:solidFill>
                <a:schemeClr val="lt1"/>
              </a:solidFill>
              <a:latin typeface="Times New Roman"/>
              <a:ea typeface="Times New Roman"/>
              <a:cs typeface="Times New Roman"/>
              <a:sym typeface="Times New Roman"/>
            </a:endParaRPr>
          </a:p>
          <a:p>
            <a:pPr marL="0" marR="114300" lvl="0" indent="-11430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pic>
        <p:nvPicPr>
          <p:cNvPr id="1596" name="Google Shape;1596;p165"/>
          <p:cNvPicPr preferRelativeResize="0"/>
          <p:nvPr/>
        </p:nvPicPr>
        <p:blipFill>
          <a:blip r:embed="rId4">
            <a:alphaModFix/>
          </a:blip>
          <a:stretch>
            <a:fillRect/>
          </a:stretch>
        </p:blipFill>
        <p:spPr>
          <a:xfrm>
            <a:off x="2632475" y="3298168"/>
            <a:ext cx="3829675" cy="958675"/>
          </a:xfrm>
          <a:prstGeom prst="rect">
            <a:avLst/>
          </a:prstGeom>
          <a:noFill/>
          <a:ln>
            <a:noFill/>
          </a:ln>
        </p:spPr>
      </p:pic>
      <p:pic>
        <p:nvPicPr>
          <p:cNvPr id="1597" name="Google Shape;1597;p165"/>
          <p:cNvPicPr preferRelativeResize="0"/>
          <p:nvPr/>
        </p:nvPicPr>
        <p:blipFill>
          <a:blip r:embed="rId5">
            <a:alphaModFix/>
          </a:blip>
          <a:stretch>
            <a:fillRect/>
          </a:stretch>
        </p:blipFill>
        <p:spPr>
          <a:xfrm>
            <a:off x="8191500" y="0"/>
            <a:ext cx="952500" cy="895300"/>
          </a:xfrm>
          <a:prstGeom prst="rect">
            <a:avLst/>
          </a:prstGeom>
          <a:noFill/>
          <a:ln>
            <a:noFill/>
          </a:ln>
        </p:spPr>
      </p:pic>
      <p:pic>
        <p:nvPicPr>
          <p:cNvPr id="1598" name="Google Shape;1598;p165"/>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ודוס לוקרי.mid">
            <a:hlinkClick r:id="" action="ppaction://media"/>
          </p:cNvPr>
          <p:cNvPicPr>
            <a:picLocks noRot="1" noChangeAspect="1"/>
          </p:cNvPicPr>
          <p:nvPr>
            <a:audioFile r:link="rId1"/>
          </p:nvPr>
        </p:nvPicPr>
        <p:blipFill>
          <a:blip r:embed="rId6"/>
          <a:stretch>
            <a:fillRect/>
          </a:stretch>
        </p:blipFill>
        <p:spPr>
          <a:xfrm>
            <a:off x="2195689" y="358210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67"/>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615" name="Google Shape;1615;p16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616" name="Google Shape;1616;p167"/>
          <p:cNvGraphicFramePr/>
          <p:nvPr/>
        </p:nvGraphicFramePr>
        <p:xfrm>
          <a:off x="1719072" y="1174775"/>
          <a:ext cx="4706112" cy="2799817"/>
        </p:xfrm>
        <a:graphic>
          <a:graphicData uri="http://schemas.openxmlformats.org/drawingml/2006/table">
            <a:tbl>
              <a:tblPr>
                <a:noFill/>
                <a:tableStyleId>{D223DBF9-E6C6-4AA8-B193-31598DDAF621}</a:tableStyleId>
              </a:tblPr>
              <a:tblGrid>
                <a:gridCol w="4706112"/>
              </a:tblGrid>
              <a:tr h="2799817">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15</a:t>
                      </a:r>
                    </a:p>
                    <a:p>
                      <a:pPr marL="0" lvl="0" indent="0" algn="ctr" rtl="1">
                        <a:spcBef>
                          <a:spcPts val="0"/>
                        </a:spcBef>
                        <a:spcAft>
                          <a:spcPts val="0"/>
                        </a:spcAft>
                        <a:buNone/>
                      </a:pPr>
                      <a:endParaRPr sz="1800" dirty="0"/>
                    </a:p>
                    <a:p>
                      <a:pPr marL="0" lvl="0" indent="0" algn="ctr" rtl="1">
                        <a:spcBef>
                          <a:spcPts val="0"/>
                        </a:spcBef>
                        <a:spcAft>
                          <a:spcPts val="0"/>
                        </a:spcAft>
                        <a:buNone/>
                      </a:pPr>
                      <a:endParaRPr sz="1800" dirty="0"/>
                    </a:p>
                    <a:p>
                      <a:pPr marL="0" lvl="0" indent="0" algn="ctr" rtl="1">
                        <a:spcBef>
                          <a:spcPts val="0"/>
                        </a:spcBef>
                        <a:spcAft>
                          <a:spcPts val="0"/>
                        </a:spcAft>
                        <a:buNone/>
                      </a:pPr>
                      <a:r>
                        <a:rPr lang="x-none" sz="1800" b="1" u="sng">
                          <a:solidFill>
                            <a:srgbClr val="FFFF00"/>
                          </a:solidFill>
                        </a:rPr>
                        <a:t>מנעד מוזיקלי</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מנעד מוזיקלי- כלים מוזיקליים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מנעד מוזיקלי- קול </a:t>
                      </a:r>
                      <a:r>
                        <a:rPr lang="x-none" sz="1800" u="sng" smtClean="0">
                          <a:solidFill>
                            <a:schemeClr val="accent5"/>
                          </a:solidFill>
                          <a:hlinkClick r:id="rId4" action="ppaction://hlinksldjump"/>
                        </a:rPr>
                        <a:t>האדם</a:t>
                      </a:r>
                      <a:endParaRPr sz="1800" b="1" u="sng" dirty="0">
                        <a:solidFill>
                          <a:srgbClr val="FFFF00"/>
                        </a:solidFill>
                      </a:endParaRPr>
                    </a:p>
                    <a:p>
                      <a:pPr marL="0" lvl="0" indent="0" rtl="1">
                        <a:spcBef>
                          <a:spcPts val="0"/>
                        </a:spcBef>
                        <a:spcAft>
                          <a:spcPts val="0"/>
                        </a:spcAft>
                        <a:buNone/>
                      </a:pPr>
                      <a:endParaRPr sz="1800" dirty="0">
                        <a:solidFill>
                          <a:schemeClr val="lt1"/>
                        </a:solidFill>
                      </a:endParaRPr>
                    </a:p>
                    <a:p>
                      <a:pPr marL="0" lvl="0" indent="0" algn="ctr" rtl="1">
                        <a:spcBef>
                          <a:spcPts val="0"/>
                        </a:spcBef>
                        <a:spcAft>
                          <a:spcPts val="0"/>
                        </a:spcAft>
                        <a:buNone/>
                      </a:pP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617" name="Google Shape;1617;p16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618" name="Google Shape;1618;p167"/>
          <p:cNvPicPr preferRelativeResize="0"/>
          <p:nvPr/>
        </p:nvPicPr>
        <p:blipFill>
          <a:blip r:embed="rId5">
            <a:alphaModFix/>
          </a:blip>
          <a:stretch>
            <a:fillRect/>
          </a:stretch>
        </p:blipFill>
        <p:spPr>
          <a:xfrm>
            <a:off x="7117400" y="0"/>
            <a:ext cx="2026600" cy="895300"/>
          </a:xfrm>
          <a:prstGeom prst="rect">
            <a:avLst/>
          </a:prstGeom>
          <a:noFill/>
          <a:ln>
            <a:noFill/>
          </a:ln>
        </p:spPr>
      </p:pic>
      <p:pic>
        <p:nvPicPr>
          <p:cNvPr id="1619" name="Google Shape;1619;p167"/>
          <p:cNvPicPr preferRelativeResize="0"/>
          <p:nvPr/>
        </p:nvPicPr>
        <p:blipFill>
          <a:blip r:embed="rId5">
            <a:alphaModFix/>
          </a:blip>
          <a:stretch>
            <a:fillRect/>
          </a:stretch>
        </p:blipFill>
        <p:spPr>
          <a:xfrm>
            <a:off x="6826075" y="0"/>
            <a:ext cx="2317925" cy="895300"/>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16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מנעד מוזיקלי</a:t>
            </a:r>
            <a:endParaRPr sz="2400" b="1" dirty="0">
              <a:solidFill>
                <a:srgbClr val="FFFF00"/>
              </a:solidFill>
              <a:latin typeface="Times New Roman"/>
              <a:ea typeface="Times New Roman"/>
              <a:cs typeface="Times New Roman"/>
              <a:sym typeface="Times New Roman"/>
            </a:endParaRPr>
          </a:p>
        </p:txBody>
      </p:sp>
      <p:sp>
        <p:nvSpPr>
          <p:cNvPr id="1625" name="Google Shape;1625;p16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626" name="Google Shape;1626;p168"/>
          <p:cNvSpPr txBox="1"/>
          <p:nvPr/>
        </p:nvSpPr>
        <p:spPr>
          <a:xfrm>
            <a:off x="712525" y="1151900"/>
            <a:ext cx="7842000" cy="3847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b="1">
                <a:solidFill>
                  <a:srgbClr val="FFFF00"/>
                </a:solidFill>
              </a:rPr>
              <a:t>מנעד</a:t>
            </a:r>
            <a:r>
              <a:rPr lang="x-none" sz="1800">
                <a:solidFill>
                  <a:srgbClr val="FFFF00"/>
                </a:solidFill>
              </a:rPr>
              <a:t> </a:t>
            </a:r>
            <a:r>
              <a:rPr lang="x-none" sz="1800" b="1">
                <a:solidFill>
                  <a:srgbClr val="FFFF00"/>
                </a:solidFill>
              </a:rPr>
              <a:t>מוזיקלי</a:t>
            </a:r>
            <a:r>
              <a:rPr lang="x-none" sz="1800">
                <a:solidFill>
                  <a:srgbClr val="FFFFFF"/>
                </a:solidFill>
                <a:latin typeface="Times New Roman"/>
                <a:ea typeface="Times New Roman"/>
                <a:cs typeface="Times New Roman"/>
                <a:sym typeface="Times New Roman"/>
              </a:rPr>
              <a:t> -הוא טווח</a:t>
            </a:r>
            <a:r>
              <a:rPr lang="x-none" sz="1800">
                <a:solidFill>
                  <a:srgbClr val="FFFFFF"/>
                </a:solidFill>
                <a:uFill>
                  <a:noFill/>
                </a:uFill>
                <a:latin typeface="Times New Roman"/>
                <a:ea typeface="Times New Roman"/>
                <a:cs typeface="Times New Roman"/>
                <a:sym typeface="Times New Roman"/>
                <a:hlinkClick r:id="rId3"/>
              </a:rPr>
              <a:t> </a:t>
            </a:r>
            <a:r>
              <a:rPr lang="x-none" sz="1800" u="sng">
                <a:solidFill>
                  <a:srgbClr val="FFFFFF"/>
                </a:solidFill>
                <a:latin typeface="Times New Roman"/>
                <a:ea typeface="Times New Roman"/>
                <a:cs typeface="Times New Roman"/>
                <a:sym typeface="Times New Roman"/>
                <a:hlinkClick r:id="rId3"/>
              </a:rPr>
              <a:t>צלילים</a:t>
            </a:r>
            <a:r>
              <a:rPr lang="x-none" sz="1800">
                <a:solidFill>
                  <a:srgbClr val="FFFFFF"/>
                </a:solidFill>
                <a:latin typeface="Times New Roman"/>
                <a:ea typeface="Times New Roman"/>
                <a:cs typeface="Times New Roman"/>
                <a:sym typeface="Times New Roman"/>
              </a:rPr>
              <a:t>. מן-עד. ניתן להתייחס למנעד של יצירה, כלומר טווח הצלילים הדרוש כדי לבצע אותה, או למנעד של</a:t>
            </a:r>
            <a:r>
              <a:rPr lang="x-none" sz="1800">
                <a:solidFill>
                  <a:srgbClr val="FFFFFF"/>
                </a:solidFill>
                <a:uFill>
                  <a:noFill/>
                </a:uFill>
                <a:latin typeface="Times New Roman"/>
                <a:ea typeface="Times New Roman"/>
                <a:cs typeface="Times New Roman"/>
                <a:sym typeface="Times New Roman"/>
                <a:hlinkClick r:id="rId4"/>
              </a:rPr>
              <a:t> </a:t>
            </a:r>
            <a:r>
              <a:rPr lang="x-none" sz="1800" u="sng">
                <a:solidFill>
                  <a:srgbClr val="FFFFFF"/>
                </a:solidFill>
                <a:latin typeface="Times New Roman"/>
                <a:ea typeface="Times New Roman"/>
                <a:cs typeface="Times New Roman"/>
                <a:sym typeface="Times New Roman"/>
                <a:hlinkClick r:id="rId4"/>
              </a:rPr>
              <a:t>כלי נגינה</a:t>
            </a:r>
            <a:r>
              <a:rPr lang="x-none" sz="1800">
                <a:solidFill>
                  <a:srgbClr val="FFFFFF"/>
                </a:solidFill>
                <a:latin typeface="Times New Roman"/>
                <a:ea typeface="Times New Roman"/>
                <a:cs typeface="Times New Roman"/>
                <a:sym typeface="Times New Roman"/>
              </a:rPr>
              <a:t> כל כלי נגינה ומנעדו או למנעד של</a:t>
            </a:r>
            <a:r>
              <a:rPr lang="x-none" sz="1800">
                <a:solidFill>
                  <a:srgbClr val="FFFFFF"/>
                </a:solidFill>
                <a:uFill>
                  <a:noFill/>
                </a:uFill>
                <a:latin typeface="Times New Roman"/>
                <a:ea typeface="Times New Roman"/>
                <a:cs typeface="Times New Roman"/>
                <a:sym typeface="Times New Roman"/>
                <a:hlinkClick r:id="rId5"/>
              </a:rPr>
              <a:t> </a:t>
            </a:r>
            <a:r>
              <a:rPr lang="x-none" sz="1800" u="sng">
                <a:solidFill>
                  <a:srgbClr val="FFFFFF"/>
                </a:solidFill>
                <a:latin typeface="Times New Roman"/>
                <a:ea typeface="Times New Roman"/>
                <a:cs typeface="Times New Roman"/>
                <a:sym typeface="Times New Roman"/>
                <a:hlinkClick r:id="rId5"/>
              </a:rPr>
              <a:t>זמר</a:t>
            </a:r>
            <a:r>
              <a:rPr lang="x-none" sz="1800">
                <a:solidFill>
                  <a:srgbClr val="FFFFFF"/>
                </a:solidFill>
                <a:latin typeface="Times New Roman"/>
                <a:ea typeface="Times New Roman"/>
                <a:cs typeface="Times New Roman"/>
                <a:sym typeface="Times New Roman"/>
              </a:rPr>
              <a:t>, כלומר לטווח הצלילים שמסוגל הזמר להפיק.  זמר שמנעדו אינו מכיל את מנעד היצירה לא יוכל לבצע אותה. חלק מן העבודה על</a:t>
            </a:r>
            <a:r>
              <a:rPr lang="x-none" sz="1800">
                <a:solidFill>
                  <a:srgbClr val="FFFFFF"/>
                </a:solidFill>
                <a:uFill>
                  <a:noFill/>
                </a:uFill>
                <a:latin typeface="Times New Roman"/>
                <a:ea typeface="Times New Roman"/>
                <a:cs typeface="Times New Roman"/>
                <a:sym typeface="Times New Roman"/>
                <a:hlinkClick r:id="rId6"/>
              </a:rPr>
              <a:t> </a:t>
            </a:r>
            <a:r>
              <a:rPr lang="x-none" sz="1800" u="sng">
                <a:solidFill>
                  <a:srgbClr val="FFFFFF"/>
                </a:solidFill>
                <a:latin typeface="Times New Roman"/>
                <a:ea typeface="Times New Roman"/>
                <a:cs typeface="Times New Roman"/>
                <a:sym typeface="Times New Roman"/>
                <a:hlinkClick r:id="rId6"/>
              </a:rPr>
              <a:t>פיתוח קול</a:t>
            </a:r>
            <a:r>
              <a:rPr lang="x-none" sz="1800">
                <a:solidFill>
                  <a:srgbClr val="FFFFFF"/>
                </a:solidFill>
                <a:latin typeface="Times New Roman"/>
                <a:ea typeface="Times New Roman"/>
                <a:cs typeface="Times New Roman"/>
                <a:sym typeface="Times New Roman"/>
              </a:rPr>
              <a:t> מטרתה הרחבת המנעד של הזמר. עם זאת, לא ניתן להגדיל את המנעד באופן בלתי מוגבל; לנתוני גופו של הזמר השפעה על מנעדו (כמו גם על טיב קולו </a:t>
            </a:r>
            <a:r>
              <a:rPr lang="x-none" sz="1800" smtClean="0">
                <a:solidFill>
                  <a:srgbClr val="FFFFFF"/>
                </a:solidFill>
                <a:latin typeface="Times New Roman"/>
                <a:ea typeface="Times New Roman"/>
                <a:cs typeface="Times New Roman"/>
                <a:sym typeface="Times New Roman"/>
              </a:rPr>
              <a:t>וגוונו, </a:t>
            </a:r>
            <a:r>
              <a:rPr lang="x-none" sz="1800">
                <a:solidFill>
                  <a:srgbClr val="FFFFFF"/>
                </a:solidFill>
                <a:latin typeface="Times New Roman"/>
                <a:ea typeface="Times New Roman"/>
                <a:cs typeface="Times New Roman"/>
                <a:sym typeface="Times New Roman"/>
              </a:rPr>
              <a:t>והמנעד יכול להשתנות או להתגמש מסיבות שונות (אימון ארוך או מחלה, למשל).</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מקובל למדוד מנעד של זמרים וכלים ב</a:t>
            </a:r>
            <a:r>
              <a:rPr lang="x-none" sz="1800" u="sng">
                <a:solidFill>
                  <a:srgbClr val="FFFFFF"/>
                </a:solidFill>
                <a:latin typeface="Times New Roman"/>
                <a:ea typeface="Times New Roman"/>
                <a:cs typeface="Times New Roman"/>
                <a:sym typeface="Times New Roman"/>
                <a:hlinkClick r:id="rId7"/>
              </a:rPr>
              <a:t>אוקטבות</a:t>
            </a:r>
            <a:r>
              <a:rPr lang="x-none" sz="1800">
                <a:solidFill>
                  <a:srgbClr val="FFFFFF"/>
                </a:solidFill>
                <a:latin typeface="Times New Roman"/>
                <a:ea typeface="Times New Roman"/>
                <a:cs typeface="Times New Roman"/>
                <a:sym typeface="Times New Roman"/>
              </a:rPr>
              <a:t>. מנעדם של מרבית ה</a:t>
            </a:r>
            <a:r>
              <a:rPr lang="x-none" sz="1800" u="sng">
                <a:solidFill>
                  <a:srgbClr val="FFFFFF"/>
                </a:solidFill>
                <a:latin typeface="Times New Roman"/>
                <a:ea typeface="Times New Roman"/>
                <a:cs typeface="Times New Roman"/>
                <a:sym typeface="Times New Roman"/>
                <a:hlinkClick r:id="rId8"/>
              </a:rPr>
              <a:t>פסנתרים</a:t>
            </a:r>
            <a:r>
              <a:rPr lang="x-none" sz="1800">
                <a:solidFill>
                  <a:srgbClr val="FFFFFF"/>
                </a:solidFill>
                <a:latin typeface="Times New Roman"/>
                <a:ea typeface="Times New Roman"/>
                <a:cs typeface="Times New Roman"/>
                <a:sym typeface="Times New Roman"/>
              </a:rPr>
              <a:t>, לדוגמה, הוא כתשע אוקטבות. ומנעדו של האדם לרוב הנו של שתי אוקטבות.</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במנעד הכלים המוזיקליים קיימים 3 מנעדים עיקריים:</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גבוה  –  הפיקולו, הכינור, החצוצרה              </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בינוני – קלרינט, ויולה, קרן היער	        </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נמוך  –  הטובה, הקונטרבס , הבסון       	</a:t>
            </a:r>
            <a:endParaRPr sz="18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r>
              <a:rPr lang="x-none">
                <a:solidFill>
                  <a:srgbClr val="FFFFFF"/>
                </a:solidFill>
              </a:rPr>
              <a:t> </a:t>
            </a:r>
            <a:endParaRPr dirty="0">
              <a:solidFill>
                <a:srgbClr val="FFFFFF"/>
              </a:solidFill>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627" name="Google Shape;1627;p168"/>
          <p:cNvPicPr preferRelativeResize="0"/>
          <p:nvPr/>
        </p:nvPicPr>
        <p:blipFill>
          <a:blip r:embed="rId9">
            <a:alphaModFix/>
          </a:blip>
          <a:stretch>
            <a:fillRect/>
          </a:stretch>
        </p:blipFill>
        <p:spPr>
          <a:xfrm>
            <a:off x="7117400" y="0"/>
            <a:ext cx="2026600" cy="895300"/>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9"/>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מנעד מוזיקלי- קול האדם</a:t>
            </a:r>
            <a:endParaRPr sz="2400" b="1" dirty="0">
              <a:solidFill>
                <a:srgbClr val="FFFF00"/>
              </a:solidFill>
              <a:latin typeface="Times New Roman"/>
              <a:ea typeface="Times New Roman"/>
              <a:cs typeface="Times New Roman"/>
              <a:sym typeface="Times New Roman"/>
            </a:endParaRPr>
          </a:p>
        </p:txBody>
      </p:sp>
      <p:sp>
        <p:nvSpPr>
          <p:cNvPr id="1633" name="Google Shape;1633;p169"/>
          <p:cNvSpPr txBox="1"/>
          <p:nvPr/>
        </p:nvSpPr>
        <p:spPr>
          <a:xfrm>
            <a:off x="712525" y="2134000"/>
            <a:ext cx="7842000" cy="2865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34" name="Google Shape;1634;p169"/>
          <p:cNvPicPr preferRelativeResize="0"/>
          <p:nvPr/>
        </p:nvPicPr>
        <p:blipFill>
          <a:blip r:embed="rId3">
            <a:alphaModFix/>
          </a:blip>
          <a:stretch>
            <a:fillRect/>
          </a:stretch>
        </p:blipFill>
        <p:spPr>
          <a:xfrm>
            <a:off x="7117400" y="0"/>
            <a:ext cx="2026600" cy="895300"/>
          </a:xfrm>
          <a:prstGeom prst="rect">
            <a:avLst/>
          </a:prstGeom>
          <a:noFill/>
          <a:ln>
            <a:noFill/>
          </a:ln>
        </p:spPr>
      </p:pic>
      <p:sp>
        <p:nvSpPr>
          <p:cNvPr id="1635" name="Google Shape;1635;p169"/>
          <p:cNvSpPr txBox="1"/>
          <p:nvPr/>
        </p:nvSpPr>
        <p:spPr>
          <a:xfrm>
            <a:off x="712525" y="1006500"/>
            <a:ext cx="7180500" cy="41370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sz="1800">
                <a:solidFill>
                  <a:srgbClr val="FFFF00"/>
                </a:solidFill>
              </a:rPr>
              <a:t>מנעד קולו של האדם</a:t>
            </a:r>
            <a:r>
              <a:rPr lang="x-none" sz="1800">
                <a:solidFill>
                  <a:srgbClr val="FFFFFF"/>
                </a:solidFill>
                <a:latin typeface="Times New Roman"/>
                <a:ea typeface="Times New Roman"/>
                <a:cs typeface="Times New Roman"/>
                <a:sym typeface="Times New Roman"/>
              </a:rPr>
              <a:t>- במנעד המוזיקלי של האדם קיימים </a:t>
            </a:r>
            <a:r>
              <a:rPr lang="x-none" sz="1800">
                <a:solidFill>
                  <a:srgbClr val="FFFF00"/>
                </a:solidFill>
                <a:latin typeface="Times New Roman"/>
                <a:ea typeface="Times New Roman"/>
                <a:cs typeface="Times New Roman"/>
                <a:sym typeface="Times New Roman"/>
              </a:rPr>
              <a:t>7 מנעדים קוליים</a:t>
            </a:r>
            <a:r>
              <a:rPr lang="x-none" sz="1800">
                <a:solidFill>
                  <a:srgbClr val="FFFFFF"/>
                </a:solidFill>
                <a:latin typeface="Times New Roman"/>
                <a:ea typeface="Times New Roman"/>
                <a:cs typeface="Times New Roman"/>
                <a:sym typeface="Times New Roman"/>
              </a:rPr>
              <a:t> שונים ובהתפלגות שונה:</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  סופרן          	7%	</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 </a:t>
            </a:r>
            <a:r>
              <a:rPr lang="x-none" sz="1800" b="1">
                <a:solidFill>
                  <a:srgbClr val="FFFFFF"/>
                </a:solidFill>
                <a:latin typeface="Times New Roman"/>
                <a:ea typeface="Times New Roman"/>
                <a:cs typeface="Times New Roman"/>
                <a:sym typeface="Times New Roman"/>
              </a:rPr>
              <a:t>מצו סופרן</a:t>
            </a:r>
            <a:r>
              <a:rPr lang="x-none" sz="1800">
                <a:solidFill>
                  <a:srgbClr val="FFFFFF"/>
                </a:solidFill>
                <a:latin typeface="Times New Roman"/>
                <a:ea typeface="Times New Roman"/>
                <a:cs typeface="Times New Roman"/>
                <a:sym typeface="Times New Roman"/>
              </a:rPr>
              <a:t>    	</a:t>
            </a:r>
            <a:r>
              <a:rPr lang="x-none" sz="1800" b="1">
                <a:solidFill>
                  <a:srgbClr val="FFFFFF"/>
                </a:solidFill>
                <a:latin typeface="Times New Roman"/>
                <a:ea typeface="Times New Roman"/>
                <a:cs typeface="Times New Roman"/>
                <a:sym typeface="Times New Roman"/>
              </a:rPr>
              <a:t>37% </a:t>
            </a:r>
            <a:endParaRPr sz="1800"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 אלט            	4%</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קונטרה טנור	3%</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טנור           	7%</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  </a:t>
            </a:r>
            <a:r>
              <a:rPr lang="x-none" sz="1800" b="1">
                <a:solidFill>
                  <a:srgbClr val="FFFFFF"/>
                </a:solidFill>
                <a:latin typeface="Times New Roman"/>
                <a:ea typeface="Times New Roman"/>
                <a:cs typeface="Times New Roman"/>
                <a:sym typeface="Times New Roman"/>
              </a:rPr>
              <a:t>בריטון        	35%</a:t>
            </a:r>
            <a:endParaRPr sz="1800"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מנעד-   בס             	7%</a:t>
            </a:r>
            <a:endParaRPr sz="1800" dirty="0">
              <a:solidFill>
                <a:srgbClr val="FFFFFF"/>
              </a:solidFill>
              <a:latin typeface="Times New Roman"/>
              <a:ea typeface="Times New Roman"/>
              <a:cs typeface="Times New Roman"/>
              <a:sym typeface="Times New Roman"/>
            </a:endParaRPr>
          </a:p>
          <a:p>
            <a:pPr marL="0" marR="114300" lvl="0" indent="0" algn="r" rtl="0">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הערה- התפלגות זו הינה על פי ממצאי הרפואה בה ניתן למדוד את עובי </a:t>
            </a:r>
            <a:r>
              <a:rPr lang="x-none" sz="1800" smtClean="0">
                <a:solidFill>
                  <a:srgbClr val="FFFFFF"/>
                </a:solidFill>
                <a:latin typeface="Times New Roman"/>
                <a:ea typeface="Times New Roman"/>
                <a:cs typeface="Times New Roman"/>
                <a:sym typeface="Times New Roman"/>
              </a:rPr>
              <a:t>קול</a:t>
            </a:r>
            <a:r>
              <a:rPr lang="he-IL" sz="1800" dirty="0" smtClean="0">
                <a:solidFill>
                  <a:srgbClr val="FFFFFF"/>
                </a:solidFill>
                <a:latin typeface="Times New Roman"/>
                <a:ea typeface="Times New Roman"/>
                <a:cs typeface="Times New Roman"/>
                <a:sym typeface="Times New Roman"/>
              </a:rPr>
              <a:t>ו של האדם על פי 5 סוגים שונים. </a:t>
            </a:r>
            <a:r>
              <a:rPr lang="x-none" sz="1800" smtClean="0">
                <a:solidFill>
                  <a:srgbClr val="FFFFFF"/>
                </a:solidFill>
                <a:latin typeface="Times New Roman"/>
                <a:ea typeface="Times New Roman"/>
                <a:cs typeface="Times New Roman"/>
                <a:sym typeface="Times New Roman"/>
              </a:rPr>
              <a:t> </a:t>
            </a:r>
            <a:endParaRPr lang="he-IL" sz="1800" dirty="0" smtClean="0">
              <a:solidFill>
                <a:srgbClr val="FFFFFF"/>
              </a:solidFill>
              <a:latin typeface="Times New Roman"/>
              <a:ea typeface="Times New Roman"/>
              <a:cs typeface="Times New Roman"/>
              <a:sym typeface="Times New Roman"/>
            </a:endParaRPr>
          </a:p>
          <a:p>
            <a:pPr marL="0" marR="114300" lvl="0" indent="0" algn="r" rtl="0">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מתוך </a:t>
            </a:r>
            <a:r>
              <a:rPr lang="x-none" sz="1800">
                <a:solidFill>
                  <a:srgbClr val="FFFFFF"/>
                </a:solidFill>
                <a:latin typeface="Times New Roman"/>
                <a:ea typeface="Times New Roman"/>
                <a:cs typeface="Times New Roman"/>
                <a:sym typeface="Times New Roman"/>
              </a:rPr>
              <a:t>התפלגות זו אנו למדים כי רובו המוחלט של הנשים הינו מצו סופרן ורובו המוחלט של הגברים הינם בריטונים.</a:t>
            </a:r>
            <a:endParaRPr sz="180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0"/>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513" name="Google Shape;513;p60"/>
          <p:cNvSpPr txBox="1">
            <a:spLocks noGrp="1"/>
          </p:cNvSpPr>
          <p:nvPr>
            <p:ph type="subTitle" idx="1"/>
          </p:nvPr>
        </p:nvSpPr>
        <p:spPr>
          <a:xfrm>
            <a:off x="391875" y="1243950"/>
            <a:ext cx="8087100" cy="3470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00"/>
                </a:solidFill>
                <a:latin typeface="Arial" pitchFamily="34" charset="0"/>
                <a:ea typeface="Arial"/>
                <a:cs typeface="Arial" pitchFamily="34" charset="0"/>
                <a:sym typeface="Arial"/>
              </a:rPr>
              <a:t>משקל </a:t>
            </a:r>
            <a:r>
              <a:rPr lang="x-none" sz="1600" smtClean="0">
                <a:solidFill>
                  <a:srgbClr val="FFFF00"/>
                </a:solidFill>
                <a:latin typeface="Arial" pitchFamily="34" charset="0"/>
                <a:ea typeface="Arial"/>
                <a:cs typeface="Arial" pitchFamily="34" charset="0"/>
                <a:sym typeface="Arial"/>
              </a:rPr>
              <a:t>מוזיקל</a:t>
            </a:r>
            <a:r>
              <a:rPr lang="x-none" sz="1600" smtClean="0">
                <a:solidFill>
                  <a:srgbClr val="FFFF00"/>
                </a:solidFill>
                <a:latin typeface="Arial" pitchFamily="34" charset="0"/>
                <a:ea typeface="Times New Roman"/>
                <a:cs typeface="Arial" pitchFamily="34" charset="0"/>
                <a:sym typeface="Times New Roman"/>
              </a:rPr>
              <a:t>י-</a:t>
            </a:r>
            <a:r>
              <a:rPr lang="x-none" sz="1600">
                <a:solidFill>
                  <a:srgbClr val="FFFFFF"/>
                </a:solidFill>
                <a:latin typeface="Arial" pitchFamily="34" charset="0"/>
                <a:ea typeface="Times New Roman"/>
                <a:cs typeface="Arial" pitchFamily="34" charset="0"/>
                <a:sym typeface="Times New Roman"/>
              </a:rPr>
              <a:t>(meter), ארגון הזמן המוזיקלי בתיבות בעלות משך שווה ותבנית סדירה של הטעמות. יחידות המפעם עשויות להיבדל זו מזו במידת "הטמעתן". במקרה שקיימת מחזוריות קבועה בין היחידות המוטמעות, נאמר שקיים משקל קבוע, והוא מספר הפעמות במחזור. כל מחזור מכונה תיבה  המשקל הקבוע ליצירה נרשם בתחילתה, לאחר סימן המפתח וסימן הסולם, בשתי ספרות, זו מעל זו,</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הספרה  העליונה </a:t>
            </a:r>
            <a:r>
              <a:rPr lang="he-IL" sz="1600" dirty="0" smtClean="0">
                <a:solidFill>
                  <a:srgbClr val="FFFF00"/>
                </a:solidFill>
                <a:latin typeface="Arial" pitchFamily="34" charset="0"/>
                <a:ea typeface="Times New Roman"/>
                <a:cs typeface="Arial" pitchFamily="34" charset="0"/>
                <a:sym typeface="Times New Roman"/>
              </a:rPr>
              <a:t>(</a:t>
            </a:r>
            <a:r>
              <a:rPr lang="x-none" sz="1600" smtClean="0">
                <a:solidFill>
                  <a:srgbClr val="FFFF00"/>
                </a:solidFill>
                <a:latin typeface="Arial" pitchFamily="34" charset="0"/>
                <a:ea typeface="Times New Roman"/>
                <a:cs typeface="Arial" pitchFamily="34" charset="0"/>
                <a:sym typeface="Times New Roman"/>
              </a:rPr>
              <a:t>מונה</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מורה </a:t>
            </a:r>
            <a:r>
              <a:rPr lang="x-none" sz="1600">
                <a:solidFill>
                  <a:srgbClr val="FFFFFF"/>
                </a:solidFill>
                <a:latin typeface="Arial" pitchFamily="34" charset="0"/>
                <a:ea typeface="Times New Roman"/>
                <a:cs typeface="Arial" pitchFamily="34" charset="0"/>
                <a:sym typeface="Times New Roman"/>
              </a:rPr>
              <a:t>על מספר היחידות בתיבה. הספרות החוקיות </a:t>
            </a:r>
            <a:r>
              <a:rPr lang="x-none" sz="1600" smtClean="0">
                <a:solidFill>
                  <a:srgbClr val="FFFFFF"/>
                </a:solidFill>
                <a:latin typeface="Arial" pitchFamily="34" charset="0"/>
                <a:ea typeface="Times New Roman"/>
                <a:cs typeface="Arial" pitchFamily="34" charset="0"/>
                <a:sym typeface="Times New Roman"/>
              </a:rPr>
              <a:t>הן</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1-16</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הספרה </a:t>
            </a:r>
            <a:r>
              <a:rPr lang="x-none" sz="1600" smtClean="0">
                <a:solidFill>
                  <a:srgbClr val="FFFFFF"/>
                </a:solidFill>
                <a:latin typeface="Arial" pitchFamily="34" charset="0"/>
                <a:ea typeface="Times New Roman"/>
                <a:cs typeface="Arial" pitchFamily="34" charset="0"/>
                <a:sym typeface="Times New Roman"/>
              </a:rPr>
              <a:t>התחתונה</a:t>
            </a:r>
            <a:r>
              <a:rPr lang="x-none" sz="1600" smtClean="0">
                <a:solidFill>
                  <a:srgbClr val="FFFF00"/>
                </a:solidFill>
                <a:latin typeface="Arial" pitchFamily="34" charset="0"/>
                <a:ea typeface="Times New Roman"/>
                <a:cs typeface="Arial" pitchFamily="34" charset="0"/>
                <a:sym typeface="Times New Roman"/>
              </a:rPr>
              <a:t> </a:t>
            </a:r>
            <a:r>
              <a:rPr lang="he-IL" sz="1600" dirty="0" smtClean="0">
                <a:solidFill>
                  <a:srgbClr val="FFFF00"/>
                </a:solidFill>
                <a:latin typeface="Arial" pitchFamily="34" charset="0"/>
                <a:ea typeface="Times New Roman"/>
                <a:cs typeface="Arial" pitchFamily="34" charset="0"/>
                <a:sym typeface="Times New Roman"/>
              </a:rPr>
              <a:t>(</a:t>
            </a:r>
            <a:r>
              <a:rPr lang="x-none" sz="1600" smtClean="0">
                <a:solidFill>
                  <a:srgbClr val="FFFF00"/>
                </a:solidFill>
                <a:latin typeface="Arial" pitchFamily="34" charset="0"/>
                <a:ea typeface="Times New Roman"/>
                <a:cs typeface="Arial" pitchFamily="34" charset="0"/>
                <a:sym typeface="Times New Roman"/>
              </a:rPr>
              <a:t>מכנה</a:t>
            </a:r>
            <a:r>
              <a:rPr lang="he-IL" sz="1600" dirty="0" smtClean="0">
                <a:solidFill>
                  <a:srgbClr val="FFFF00"/>
                </a:solidFill>
                <a:latin typeface="Arial" pitchFamily="34" charset="0"/>
                <a:ea typeface="Times New Roman"/>
                <a:cs typeface="Arial" pitchFamily="34" charset="0"/>
                <a:sym typeface="Times New Roman"/>
              </a:rPr>
              <a:t>)</a:t>
            </a:r>
            <a:r>
              <a:rPr lang="x-none" sz="1600" smtClean="0">
                <a:solidFill>
                  <a:srgbClr val="FFFF00"/>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מורה </a:t>
            </a:r>
            <a:r>
              <a:rPr lang="x-none" sz="1600">
                <a:solidFill>
                  <a:srgbClr val="FFFFFF"/>
                </a:solidFill>
                <a:latin typeface="Arial" pitchFamily="34" charset="0"/>
                <a:ea typeface="Times New Roman"/>
                <a:cs typeface="Arial" pitchFamily="34" charset="0"/>
                <a:sym typeface="Times New Roman"/>
              </a:rPr>
              <a:t>על יחידות המדידה (שלם, חצי, רבע, שמינית, חלקי שש עשרה, חלקי שלושים ושתיים, שישים וארבע וכדומה)  הספרות החוקיות הן: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0000"/>
                </a:solidFill>
                <a:latin typeface="Arial" pitchFamily="34" charset="0"/>
                <a:ea typeface="Times New Roman"/>
                <a:cs typeface="Arial" pitchFamily="34" charset="0"/>
                <a:sym typeface="Times New Roman"/>
              </a:rPr>
              <a:t>  1   1/2   1/4  1/8   1/16  1/32  1/64 </a:t>
            </a:r>
            <a:endParaRPr sz="1600" dirty="0">
              <a:solidFill>
                <a:srgbClr val="FF00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במוזיקה האירופאית מערבית אנו מזהים </a:t>
            </a:r>
            <a:r>
              <a:rPr lang="en-US" sz="1600" dirty="0" smtClean="0">
                <a:solidFill>
                  <a:srgbClr val="FFFF00"/>
                </a:solidFill>
                <a:latin typeface="Arial" pitchFamily="34" charset="0"/>
                <a:ea typeface="Times New Roman"/>
                <a:cs typeface="Arial" pitchFamily="34" charset="0"/>
                <a:sym typeface="Times New Roman"/>
              </a:rPr>
              <a:t>8</a:t>
            </a:r>
            <a:r>
              <a:rPr lang="x-none" sz="1600" smtClean="0">
                <a:solidFill>
                  <a:srgbClr val="FFFF00"/>
                </a:solidFill>
                <a:latin typeface="Arial" pitchFamily="34" charset="0"/>
                <a:ea typeface="Times New Roman"/>
                <a:cs typeface="Arial" pitchFamily="34" charset="0"/>
                <a:sym typeface="Times New Roman"/>
              </a:rPr>
              <a:t>0 </a:t>
            </a:r>
            <a:r>
              <a:rPr lang="x-none" sz="1600">
                <a:solidFill>
                  <a:srgbClr val="FFFF00"/>
                </a:solidFill>
                <a:latin typeface="Arial" pitchFamily="34" charset="0"/>
                <a:ea typeface="Times New Roman"/>
                <a:cs typeface="Arial" pitchFamily="34" charset="0"/>
                <a:sym typeface="Times New Roman"/>
              </a:rPr>
              <a:t>משקלות</a:t>
            </a:r>
            <a:r>
              <a:rPr lang="x-none" sz="1600">
                <a:solidFill>
                  <a:srgbClr val="FFFFFF"/>
                </a:solidFill>
                <a:latin typeface="Arial" pitchFamily="34" charset="0"/>
                <a:ea typeface="Times New Roman"/>
                <a:cs typeface="Arial" pitchFamily="34" charset="0"/>
                <a:sym typeface="Times New Roman"/>
              </a:rPr>
              <a:t>: </a:t>
            </a:r>
            <a:r>
              <a:rPr lang="en-US" sz="1600" dirty="0" smtClean="0">
                <a:solidFill>
                  <a:srgbClr val="FFFFFF"/>
                </a:solidFill>
                <a:latin typeface="Arial" pitchFamily="34" charset="0"/>
                <a:ea typeface="Times New Roman"/>
                <a:cs typeface="Arial" pitchFamily="34" charset="0"/>
                <a:sym typeface="Times New Roman"/>
              </a:rPr>
              <a:t>3</a:t>
            </a:r>
            <a:r>
              <a:rPr lang="x-none" sz="1600" smtClean="0">
                <a:solidFill>
                  <a:srgbClr val="FFFFFF"/>
                </a:solidFill>
                <a:latin typeface="Arial" pitchFamily="34" charset="0"/>
                <a:ea typeface="Times New Roman"/>
                <a:cs typeface="Arial" pitchFamily="34" charset="0"/>
                <a:sym typeface="Times New Roman"/>
              </a:rPr>
              <a:t>0 </a:t>
            </a:r>
            <a:r>
              <a:rPr lang="x-none" sz="1600">
                <a:solidFill>
                  <a:srgbClr val="FFFFFF"/>
                </a:solidFill>
                <a:latin typeface="Arial" pitchFamily="34" charset="0"/>
                <a:ea typeface="Times New Roman"/>
                <a:cs typeface="Arial" pitchFamily="34" charset="0"/>
                <a:sym typeface="Times New Roman"/>
              </a:rPr>
              <a:t>בערך זוגי, </a:t>
            </a:r>
            <a:r>
              <a:rPr lang="x-none" sz="1600" smtClean="0">
                <a:solidFill>
                  <a:srgbClr val="FFFFFF"/>
                </a:solidFill>
                <a:latin typeface="Arial" pitchFamily="34" charset="0"/>
                <a:ea typeface="Times New Roman"/>
                <a:cs typeface="Arial" pitchFamily="34" charset="0"/>
                <a:sym typeface="Times New Roman"/>
              </a:rPr>
              <a:t>2</a:t>
            </a:r>
            <a:r>
              <a:rPr lang="en-US" sz="1600" dirty="0" smtClean="0">
                <a:solidFill>
                  <a:srgbClr val="FFFFFF"/>
                </a:solidFill>
                <a:latin typeface="Arial" pitchFamily="34" charset="0"/>
                <a:ea typeface="Times New Roman"/>
                <a:cs typeface="Arial" pitchFamily="34" charset="0"/>
                <a:sym typeface="Times New Roman"/>
              </a:rPr>
              <a:t>5</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בערך משולש, </a:t>
            </a:r>
            <a:r>
              <a:rPr lang="x-none" sz="1600" smtClean="0">
                <a:solidFill>
                  <a:srgbClr val="FFFFFF"/>
                </a:solidFill>
                <a:latin typeface="Arial" pitchFamily="34" charset="0"/>
                <a:ea typeface="Times New Roman"/>
                <a:cs typeface="Arial" pitchFamily="34" charset="0"/>
                <a:sym typeface="Times New Roman"/>
              </a:rPr>
              <a:t>ו-2</a:t>
            </a:r>
            <a:r>
              <a:rPr lang="en-US" sz="1600" dirty="0" smtClean="0">
                <a:solidFill>
                  <a:srgbClr val="FFFFFF"/>
                </a:solidFill>
                <a:latin typeface="Arial" pitchFamily="34" charset="0"/>
                <a:ea typeface="Times New Roman"/>
                <a:cs typeface="Arial" pitchFamily="34" charset="0"/>
                <a:sym typeface="Times New Roman"/>
              </a:rPr>
              <a:t>5</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בערך מעורב.</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David"/>
                <a:cs typeface="Arial" pitchFamily="34" charset="0"/>
                <a:sym typeface="David"/>
              </a:rPr>
              <a:t> </a:t>
            </a:r>
            <a:endParaRPr sz="1600" dirty="0">
              <a:solidFill>
                <a:srgbClr val="FFFFFF"/>
              </a:solidFill>
              <a:latin typeface="Arial" pitchFamily="34" charset="0"/>
              <a:ea typeface="David"/>
              <a:cs typeface="Arial" pitchFamily="34" charset="0"/>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dirty="0">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514" name="Google Shape;514;p6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15" name="Google Shape;515;p60"/>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170"/>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641" name="Google Shape;1641;p17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642" name="Google Shape;1642;p170"/>
          <p:cNvGraphicFramePr/>
          <p:nvPr/>
        </p:nvGraphicFramePr>
        <p:xfrm>
          <a:off x="397425" y="1174775"/>
          <a:ext cx="7122350" cy="3349875"/>
        </p:xfrm>
        <a:graphic>
          <a:graphicData uri="http://schemas.openxmlformats.org/drawingml/2006/table">
            <a:tbl>
              <a:tblPr>
                <a:noFill/>
                <a:tableStyleId>{D223DBF9-E6C6-4AA8-B193-31598DDAF621}</a:tableStyleId>
              </a:tblPr>
              <a:tblGrid>
                <a:gridCol w="7122350"/>
              </a:tblGrid>
              <a:tr h="334987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16</a:t>
                      </a:r>
                    </a:p>
                    <a:p>
                      <a:pPr marL="0" lvl="0" indent="0" algn="ctr" rtl="1">
                        <a:spcBef>
                          <a:spcPts val="0"/>
                        </a:spcBef>
                        <a:spcAft>
                          <a:spcPts val="0"/>
                        </a:spcAft>
                        <a:buNone/>
                      </a:pPr>
                      <a:endParaRPr dirty="0"/>
                    </a:p>
                    <a:p>
                      <a:pPr marL="0" lvl="0" indent="0" algn="ctr" rtl="1">
                        <a:spcBef>
                          <a:spcPts val="0"/>
                        </a:spcBef>
                        <a:spcAft>
                          <a:spcPts val="0"/>
                        </a:spcAft>
                        <a:buNone/>
                      </a:pPr>
                      <a:endParaRPr dirty="0"/>
                    </a:p>
                    <a:p>
                      <a:pPr marL="0" lvl="0" indent="0" algn="ctr" rtl="1">
                        <a:spcBef>
                          <a:spcPts val="0"/>
                        </a:spcBef>
                        <a:spcAft>
                          <a:spcPts val="0"/>
                        </a:spcAft>
                        <a:buNone/>
                      </a:pPr>
                      <a:r>
                        <a:rPr lang="x-none" sz="1800" b="1" u="sng">
                          <a:solidFill>
                            <a:srgbClr val="FFFF00"/>
                          </a:solidFill>
                        </a:rPr>
                        <a:t>הפסנתר</a:t>
                      </a:r>
                      <a:endParaRPr sz="1800" b="1" u="sng" dirty="0">
                        <a:solidFill>
                          <a:srgbClr val="FFFF00"/>
                        </a:solidFill>
                      </a:endParaRPr>
                    </a:p>
                    <a:p>
                      <a:pPr marL="0" lvl="0" indent="0" algn="ctr" rtl="1">
                        <a:lnSpc>
                          <a:spcPct val="115000"/>
                        </a:lnSpc>
                        <a:spcBef>
                          <a:spcPts val="0"/>
                        </a:spcBef>
                        <a:spcAft>
                          <a:spcPts val="0"/>
                        </a:spcAft>
                        <a:buNone/>
                      </a:pPr>
                      <a:r>
                        <a:rPr lang="x-none" sz="1800" u="sng">
                          <a:solidFill>
                            <a:schemeClr val="accent5"/>
                          </a:solidFill>
                          <a:hlinkClick r:id="rId3" action="ppaction://hlinksldjump"/>
                        </a:rPr>
                        <a:t>הפסנתר</a:t>
                      </a:r>
                      <a:endParaRPr sz="1800" dirty="0">
                        <a:solidFill>
                          <a:schemeClr val="lt1"/>
                        </a:solidFill>
                      </a:endParaRPr>
                    </a:p>
                    <a:p>
                      <a:pPr marL="0" lvl="0" indent="0" algn="ctr" rtl="1">
                        <a:lnSpc>
                          <a:spcPct val="115000"/>
                        </a:lnSpc>
                        <a:spcBef>
                          <a:spcPts val="0"/>
                        </a:spcBef>
                        <a:spcAft>
                          <a:spcPts val="0"/>
                        </a:spcAft>
                        <a:buNone/>
                      </a:pPr>
                      <a:r>
                        <a:rPr lang="x-none" sz="1800" u="sng">
                          <a:solidFill>
                            <a:schemeClr val="accent5"/>
                          </a:solidFill>
                          <a:hlinkClick r:id="rId4" action="ppaction://hlinksldjump"/>
                        </a:rPr>
                        <a:t>תכולת הפסנתר</a:t>
                      </a:r>
                      <a:endParaRPr sz="1800" dirty="0">
                        <a:solidFill>
                          <a:schemeClr val="lt1"/>
                        </a:solidFill>
                      </a:endParaRPr>
                    </a:p>
                    <a:p>
                      <a:pPr marL="0" lvl="0" indent="0" algn="ctr" rtl="1">
                        <a:lnSpc>
                          <a:spcPct val="115000"/>
                        </a:lnSpc>
                        <a:spcBef>
                          <a:spcPts val="0"/>
                        </a:spcBef>
                        <a:spcAft>
                          <a:spcPts val="0"/>
                        </a:spcAft>
                        <a:buNone/>
                      </a:pPr>
                      <a:r>
                        <a:rPr lang="x-none" sz="1800" u="sng">
                          <a:solidFill>
                            <a:schemeClr val="accent5"/>
                          </a:solidFill>
                          <a:hlinkClick r:id="rId5" action="ppaction://hlinksldjump"/>
                        </a:rPr>
                        <a:t>סדר הקלידים השחורים</a:t>
                      </a:r>
                      <a:endParaRPr sz="1800" dirty="0">
                        <a:solidFill>
                          <a:schemeClr val="lt1"/>
                        </a:solidFill>
                      </a:endParaRPr>
                    </a:p>
                    <a:p>
                      <a:pPr marL="0" lvl="0" indent="0" algn="ctr" rtl="1">
                        <a:lnSpc>
                          <a:spcPct val="115000"/>
                        </a:lnSpc>
                        <a:spcBef>
                          <a:spcPts val="0"/>
                        </a:spcBef>
                        <a:spcAft>
                          <a:spcPts val="0"/>
                        </a:spcAft>
                        <a:buNone/>
                      </a:pPr>
                      <a:r>
                        <a:rPr lang="x-none" sz="1800" u="sng">
                          <a:solidFill>
                            <a:schemeClr val="accent5"/>
                          </a:solidFill>
                          <a:hlinkClick r:id="rId6" action="ppaction://hlinksldjump"/>
                        </a:rPr>
                        <a:t>מיקום האוקטבות בפסנתר</a:t>
                      </a:r>
                      <a:endParaRPr sz="1800" dirty="0">
                        <a:solidFill>
                          <a:schemeClr val="lt1"/>
                        </a:solidFill>
                      </a:endParaRPr>
                    </a:p>
                    <a:p>
                      <a:pPr marL="0" lvl="0" indent="0" algn="ctr" rtl="1">
                        <a:spcBef>
                          <a:spcPts val="0"/>
                        </a:spcBef>
                        <a:spcAft>
                          <a:spcPts val="0"/>
                        </a:spcAft>
                        <a:buNone/>
                      </a:pPr>
                      <a:endParaRPr sz="1800" b="1" u="sng" dirty="0">
                        <a:solidFill>
                          <a:srgbClr val="FFFF00"/>
                        </a:solidFill>
                      </a:endParaRPr>
                    </a:p>
                    <a:p>
                      <a:pPr marL="0" lvl="0" indent="0" algn="ctr" rtl="1">
                        <a:spcBef>
                          <a:spcPts val="0"/>
                        </a:spcBef>
                        <a:spcAft>
                          <a:spcPts val="0"/>
                        </a:spcAft>
                        <a:buNone/>
                      </a:pPr>
                      <a:endParaRPr sz="1800"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643" name="Google Shape;1643;p17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644" name="Google Shape;1644;p170"/>
          <p:cNvPicPr preferRelativeResize="0"/>
          <p:nvPr/>
        </p:nvPicPr>
        <p:blipFill>
          <a:blip r:embed="rId7">
            <a:alphaModFix/>
          </a:blip>
          <a:stretch>
            <a:fillRect/>
          </a:stretch>
        </p:blipFill>
        <p:spPr>
          <a:xfrm>
            <a:off x="7117400" y="0"/>
            <a:ext cx="2026600" cy="895300"/>
          </a:xfrm>
          <a:prstGeom prst="rect">
            <a:avLst/>
          </a:prstGeom>
          <a:noFill/>
          <a:ln>
            <a:noFill/>
          </a:ln>
        </p:spPr>
      </p:pic>
      <p:pic>
        <p:nvPicPr>
          <p:cNvPr id="1645" name="Google Shape;1645;p170"/>
          <p:cNvPicPr preferRelativeResize="0"/>
          <p:nvPr/>
        </p:nvPicPr>
        <p:blipFill>
          <a:blip r:embed="rId7">
            <a:alphaModFix/>
          </a:blip>
          <a:stretch>
            <a:fillRect/>
          </a:stretch>
        </p:blipFill>
        <p:spPr>
          <a:xfrm>
            <a:off x="6826075" y="0"/>
            <a:ext cx="2317925" cy="895300"/>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171"/>
          <p:cNvSpPr txBox="1">
            <a:spLocks noGrp="1"/>
          </p:cNvSpPr>
          <p:nvPr>
            <p:ph type="ctrTitle"/>
          </p:nvPr>
        </p:nvSpPr>
        <p:spPr>
          <a:xfrm>
            <a:off x="3392525" y="340150"/>
            <a:ext cx="35292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הפסנתר</a:t>
            </a:r>
            <a:endParaRPr sz="2400" b="1" dirty="0">
              <a:solidFill>
                <a:srgbClr val="FFFF00"/>
              </a:solidFill>
              <a:latin typeface="Times New Roman"/>
              <a:ea typeface="Times New Roman"/>
              <a:cs typeface="Times New Roman"/>
              <a:sym typeface="Times New Roman"/>
            </a:endParaRPr>
          </a:p>
        </p:txBody>
      </p:sp>
      <p:sp>
        <p:nvSpPr>
          <p:cNvPr id="1651" name="Google Shape;1651;p171"/>
          <p:cNvSpPr txBox="1"/>
          <p:nvPr/>
        </p:nvSpPr>
        <p:spPr>
          <a:xfrm>
            <a:off x="712525" y="2134000"/>
            <a:ext cx="7842000" cy="2865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52" name="Google Shape;1652;p171"/>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653" name="Google Shape;1653;p171"/>
          <p:cNvSpPr txBox="1"/>
          <p:nvPr/>
        </p:nvSpPr>
        <p:spPr>
          <a:xfrm>
            <a:off x="712525" y="1070650"/>
            <a:ext cx="7842000" cy="40731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rPr>
              <a:t>הפסנתר</a:t>
            </a:r>
            <a:r>
              <a:rPr lang="x-none" sz="1800">
                <a:solidFill>
                  <a:srgbClr val="FFFFFF"/>
                </a:solidFill>
              </a:rPr>
              <a:t>-</a:t>
            </a:r>
            <a:r>
              <a:rPr lang="x-none" sz="1800">
                <a:solidFill>
                  <a:srgbClr val="FFFFFF"/>
                </a:solidFill>
                <a:latin typeface="Times New Roman"/>
                <a:ea typeface="Times New Roman"/>
                <a:cs typeface="Times New Roman"/>
                <a:sym typeface="Times New Roman"/>
              </a:rPr>
              <a:t> הוא</a:t>
            </a:r>
            <a:r>
              <a:rPr lang="x-none" sz="1800">
                <a:solidFill>
                  <a:srgbClr val="FFFFFF"/>
                </a:solidFill>
                <a:uFill>
                  <a:noFill/>
                </a:uFill>
                <a:latin typeface="Times New Roman"/>
                <a:ea typeface="Times New Roman"/>
                <a:cs typeface="Times New Roman"/>
                <a:sym typeface="Times New Roman"/>
                <a:hlinkClick r:id="rId4"/>
              </a:rPr>
              <a:t> </a:t>
            </a:r>
            <a:r>
              <a:rPr lang="x-none" sz="1800" u="sng">
                <a:solidFill>
                  <a:srgbClr val="FFFFFF"/>
                </a:solidFill>
                <a:latin typeface="Times New Roman"/>
                <a:ea typeface="Times New Roman"/>
                <a:cs typeface="Times New Roman"/>
                <a:sym typeface="Times New Roman"/>
                <a:hlinkClick r:id="rId4"/>
              </a:rPr>
              <a:t>כלי נגינה</a:t>
            </a:r>
            <a:r>
              <a:rPr lang="x-none" sz="1800">
                <a:solidFill>
                  <a:srgbClr val="FFFFFF"/>
                </a:solidFill>
                <a:latin typeface="Times New Roman"/>
                <a:ea typeface="Times New Roman"/>
                <a:cs typeface="Times New Roman"/>
                <a:sym typeface="Times New Roman"/>
              </a:rPr>
              <a:t> ממשפחת</a:t>
            </a:r>
            <a:r>
              <a:rPr lang="x-none" sz="1800">
                <a:solidFill>
                  <a:srgbClr val="FFFFFF"/>
                </a:solidFill>
                <a:uFill>
                  <a:noFill/>
                </a:uFill>
                <a:latin typeface="Times New Roman"/>
                <a:ea typeface="Times New Roman"/>
                <a:cs typeface="Times New Roman"/>
                <a:sym typeface="Times New Roman"/>
                <a:hlinkClick r:id="rId5"/>
              </a:rPr>
              <a:t> </a:t>
            </a:r>
            <a:r>
              <a:rPr lang="x-none" sz="1800" u="sng">
                <a:solidFill>
                  <a:srgbClr val="FFFFFF"/>
                </a:solidFill>
                <a:latin typeface="Times New Roman"/>
                <a:ea typeface="Times New Roman"/>
                <a:cs typeface="Times New Roman"/>
                <a:sym typeface="Times New Roman"/>
                <a:hlinkClick r:id="rId5"/>
              </a:rPr>
              <a:t>כלי המקלדת</a:t>
            </a:r>
            <a:r>
              <a:rPr lang="x-none" sz="1800">
                <a:solidFill>
                  <a:srgbClr val="FFFFFF"/>
                </a:solidFill>
                <a:latin typeface="Times New Roman"/>
                <a:ea typeface="Times New Roman"/>
                <a:cs typeface="Times New Roman"/>
                <a:sym typeface="Times New Roman"/>
              </a:rPr>
              <a:t> שהומצא בעשור האחרון של</a:t>
            </a:r>
            <a:r>
              <a:rPr lang="x-none" sz="1800">
                <a:solidFill>
                  <a:srgbClr val="FFFFFF"/>
                </a:solidFill>
                <a:uFill>
                  <a:noFill/>
                </a:uFill>
                <a:latin typeface="Times New Roman"/>
                <a:ea typeface="Times New Roman"/>
                <a:cs typeface="Times New Roman"/>
                <a:sym typeface="Times New Roman"/>
                <a:hlinkClick r:id="rId6"/>
              </a:rPr>
              <a:t> </a:t>
            </a:r>
            <a:r>
              <a:rPr lang="x-none" sz="1800" u="sng">
                <a:solidFill>
                  <a:srgbClr val="FFFFFF"/>
                </a:solidFill>
                <a:latin typeface="Times New Roman"/>
                <a:ea typeface="Times New Roman"/>
                <a:cs typeface="Times New Roman"/>
                <a:sym typeface="Times New Roman"/>
                <a:hlinkClick r:id="rId6"/>
              </a:rPr>
              <a:t>המאה ה-17</a:t>
            </a:r>
            <a:r>
              <a:rPr lang="x-none" sz="1800">
                <a:solidFill>
                  <a:srgbClr val="FFFFFF"/>
                </a:solidFill>
                <a:latin typeface="Times New Roman"/>
                <a:ea typeface="Times New Roman"/>
                <a:cs typeface="Times New Roman"/>
                <a:sym typeface="Times New Roman"/>
              </a:rPr>
              <a:t>.</a:t>
            </a:r>
            <a:r>
              <a:rPr lang="x-none" sz="1800" u="sng">
                <a:solidFill>
                  <a:srgbClr val="FFFFFF"/>
                </a:solidFill>
                <a:latin typeface="Times New Roman"/>
                <a:ea typeface="Times New Roman"/>
                <a:cs typeface="Times New Roman"/>
                <a:sym typeface="Times New Roman"/>
                <a:hlinkClick r:id="rId7"/>
              </a:rPr>
              <a:t>מנעד</a:t>
            </a:r>
            <a:r>
              <a:rPr lang="x-none" sz="1800">
                <a:solidFill>
                  <a:srgbClr val="FFFFFF"/>
                </a:solidFill>
                <a:latin typeface="Times New Roman"/>
                <a:ea typeface="Times New Roman"/>
                <a:cs typeface="Times New Roman"/>
                <a:sym typeface="Times New Roman"/>
              </a:rPr>
              <a:t> הצלילים של הפסנתר הוא הגדול ביותר מבין כל כלי הנגינה (מלבד ה</a:t>
            </a:r>
            <a:r>
              <a:rPr lang="x-none" sz="1800" u="sng">
                <a:solidFill>
                  <a:srgbClr val="FFFFFF"/>
                </a:solidFill>
                <a:latin typeface="Times New Roman"/>
                <a:ea typeface="Times New Roman"/>
                <a:cs typeface="Times New Roman"/>
                <a:sym typeface="Times New Roman"/>
                <a:hlinkClick r:id="rId8"/>
              </a:rPr>
              <a:t>נבל</a:t>
            </a:r>
            <a:r>
              <a:rPr lang="x-none" sz="1800">
                <a:solidFill>
                  <a:srgbClr val="FFFFFF"/>
                </a:solidFill>
                <a:latin typeface="Times New Roman"/>
                <a:ea typeface="Times New Roman"/>
                <a:cs typeface="Times New Roman"/>
                <a:sym typeface="Times New Roman"/>
              </a:rPr>
              <a:t>), מנעד זה מעל </a:t>
            </a:r>
            <a:r>
              <a:rPr lang="x-none" sz="1800" b="1">
                <a:solidFill>
                  <a:srgbClr val="FFFFFF"/>
                </a:solidFill>
                <a:latin typeface="Times New Roman"/>
                <a:ea typeface="Times New Roman"/>
                <a:cs typeface="Times New Roman"/>
                <a:sym typeface="Times New Roman"/>
              </a:rPr>
              <a:t>9</a:t>
            </a:r>
            <a:r>
              <a:rPr lang="x-none" sz="1800">
                <a:solidFill>
                  <a:srgbClr val="FFFFFF"/>
                </a:solidFill>
                <a:uFill>
                  <a:noFill/>
                </a:uFill>
                <a:latin typeface="Times New Roman"/>
                <a:ea typeface="Times New Roman"/>
                <a:cs typeface="Times New Roman"/>
                <a:sym typeface="Times New Roman"/>
                <a:hlinkClick r:id="rId9"/>
              </a:rPr>
              <a:t> </a:t>
            </a:r>
            <a:r>
              <a:rPr lang="x-none" sz="1800" u="sng">
                <a:solidFill>
                  <a:srgbClr val="FFFFFF"/>
                </a:solidFill>
                <a:latin typeface="Times New Roman"/>
                <a:ea typeface="Times New Roman"/>
                <a:cs typeface="Times New Roman"/>
                <a:sym typeface="Times New Roman"/>
                <a:hlinkClick r:id="rId9"/>
              </a:rPr>
              <a:t>אוקטבות</a:t>
            </a:r>
            <a:r>
              <a:rPr lang="x-none" sz="1800">
                <a:solidFill>
                  <a:srgbClr val="FFFFFF"/>
                </a:solidFill>
                <a:latin typeface="Times New Roman"/>
                <a:ea typeface="Times New Roman"/>
                <a:cs typeface="Times New Roman"/>
                <a:sym typeface="Times New Roman"/>
              </a:rPr>
              <a:t>. (רוב הפסנתרים בעלי</a:t>
            </a:r>
            <a:r>
              <a:rPr lang="x-none" sz="1800" b="1">
                <a:solidFill>
                  <a:srgbClr val="FFFFFF"/>
                </a:solidFill>
                <a:latin typeface="Times New Roman"/>
                <a:ea typeface="Times New Roman"/>
                <a:cs typeface="Times New Roman"/>
                <a:sym typeface="Times New Roman"/>
              </a:rPr>
              <a:t> 88</a:t>
            </a:r>
            <a:r>
              <a:rPr lang="x-none" sz="1800">
                <a:solidFill>
                  <a:srgbClr val="FFFFFF"/>
                </a:solidFill>
                <a:latin typeface="Times New Roman"/>
                <a:ea typeface="Times New Roman"/>
                <a:cs typeface="Times New Roman"/>
                <a:sym typeface="Times New Roman"/>
              </a:rPr>
              <a:t> קלידים, ומתפרסים עד</a:t>
            </a:r>
            <a:r>
              <a:rPr lang="x-none" sz="1800">
                <a:solidFill>
                  <a:srgbClr val="FFFFFF"/>
                </a:solidFill>
                <a:uFill>
                  <a:noFill/>
                </a:uFill>
                <a:latin typeface="Times New Roman"/>
                <a:ea typeface="Times New Roman"/>
                <a:cs typeface="Times New Roman"/>
                <a:sym typeface="Times New Roman"/>
                <a:hlinkClick r:id="rId10"/>
              </a:rPr>
              <a:t> </a:t>
            </a:r>
            <a:r>
              <a:rPr lang="x-none" sz="1800" u="sng">
                <a:solidFill>
                  <a:srgbClr val="FFFFFF"/>
                </a:solidFill>
                <a:latin typeface="Times New Roman"/>
                <a:ea typeface="Times New Roman"/>
                <a:cs typeface="Times New Roman"/>
                <a:sym typeface="Times New Roman"/>
                <a:hlinkClick r:id="rId10"/>
              </a:rPr>
              <a:t>לה</a:t>
            </a:r>
            <a:r>
              <a:rPr lang="x-none" sz="1800">
                <a:solidFill>
                  <a:srgbClr val="FFFFFF"/>
                </a:solidFill>
                <a:latin typeface="Times New Roman"/>
                <a:ea typeface="Times New Roman"/>
                <a:cs typeface="Times New Roman"/>
                <a:sym typeface="Times New Roman"/>
              </a:rPr>
              <a:t> נמוך ב-</a:t>
            </a:r>
            <a:r>
              <a:rPr lang="x-none" sz="1800" u="sng">
                <a:solidFill>
                  <a:srgbClr val="FFFFFF"/>
                </a:solidFill>
                <a:latin typeface="Times New Roman"/>
                <a:ea typeface="Times New Roman"/>
                <a:cs typeface="Times New Roman"/>
                <a:sym typeface="Times New Roman"/>
                <a:hlinkClick r:id="rId11"/>
              </a:rPr>
              <a:t>מפתח פה</a:t>
            </a:r>
            <a:r>
              <a:rPr lang="x-none" sz="1800">
                <a:solidFill>
                  <a:srgbClr val="FFFFFF"/>
                </a:solidFill>
                <a:latin typeface="Times New Roman"/>
                <a:ea typeface="Times New Roman"/>
                <a:cs typeface="Times New Roman"/>
                <a:sym typeface="Times New Roman"/>
              </a:rPr>
              <a:t> (, אוקטבה מתחת לשישה קווי עזר נוספים לחמשה, ועד</a:t>
            </a:r>
            <a:r>
              <a:rPr lang="x-none" sz="1800">
                <a:solidFill>
                  <a:srgbClr val="FFFFFF"/>
                </a:solidFill>
                <a:uFill>
                  <a:noFill/>
                </a:uFill>
                <a:latin typeface="Times New Roman"/>
                <a:ea typeface="Times New Roman"/>
                <a:cs typeface="Times New Roman"/>
                <a:sym typeface="Times New Roman"/>
                <a:hlinkClick r:id="rId12"/>
              </a:rPr>
              <a:t> </a:t>
            </a:r>
            <a:r>
              <a:rPr lang="x-none" sz="1800" u="sng">
                <a:solidFill>
                  <a:srgbClr val="FFFFFF"/>
                </a:solidFill>
                <a:latin typeface="Times New Roman"/>
                <a:ea typeface="Times New Roman"/>
                <a:cs typeface="Times New Roman"/>
                <a:sym typeface="Times New Roman"/>
                <a:hlinkClick r:id="rId12"/>
              </a:rPr>
              <a:t>דו</a:t>
            </a:r>
            <a:r>
              <a:rPr lang="x-none" sz="1800">
                <a:solidFill>
                  <a:srgbClr val="FFFFFF"/>
                </a:solidFill>
                <a:latin typeface="Times New Roman"/>
                <a:ea typeface="Times New Roman"/>
                <a:cs typeface="Times New Roman"/>
                <a:sym typeface="Times New Roman"/>
              </a:rPr>
              <a:t> גבוה </a:t>
            </a:r>
            <a:r>
              <a:rPr lang="x-none" sz="1800" u="sng">
                <a:solidFill>
                  <a:srgbClr val="FFFFFF"/>
                </a:solidFill>
                <a:latin typeface="Times New Roman"/>
                <a:ea typeface="Times New Roman"/>
                <a:cs typeface="Times New Roman"/>
                <a:sym typeface="Times New Roman"/>
              </a:rPr>
              <a:t>במפתח סול</a:t>
            </a:r>
            <a:r>
              <a:rPr lang="x-none" sz="1800">
                <a:solidFill>
                  <a:srgbClr val="FFFFFF"/>
                </a:solidFill>
                <a:latin typeface="Times New Roman"/>
                <a:ea typeface="Times New Roman"/>
                <a:cs typeface="Times New Roman"/>
                <a:sym typeface="Times New Roman"/>
              </a:rPr>
              <a:t>- שתי אוקטבות מעל ל-9 קווי עזר נוספים לחמשה). על פי כלי זה נמדדות תשע אוקטבות שונות אשר משמשות לשירה ולניגון לצורך ליווי מוזיקלי. האדם הממוצע יכול לבצע כל אחד לפי קולו עד </a:t>
            </a:r>
            <a:r>
              <a:rPr lang="x-none" sz="1800" b="1">
                <a:solidFill>
                  <a:srgbClr val="FFFFFF"/>
                </a:solidFill>
                <a:latin typeface="Times New Roman"/>
                <a:ea typeface="Times New Roman"/>
                <a:cs typeface="Times New Roman"/>
                <a:sym typeface="Times New Roman"/>
              </a:rPr>
              <a:t>12</a:t>
            </a:r>
            <a:r>
              <a:rPr lang="x-none" sz="1800">
                <a:solidFill>
                  <a:srgbClr val="FFFFFF"/>
                </a:solidFill>
                <a:latin typeface="Times New Roman"/>
                <a:ea typeface="Times New Roman"/>
                <a:cs typeface="Times New Roman"/>
                <a:sym typeface="Times New Roman"/>
              </a:rPr>
              <a:t> צלילי יסוד. ( ישנם יוצאי דופן  אשר מסוגלים לבצע מנעד רחב יותר).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הפסנתר הומצא על ידי</a:t>
            </a:r>
            <a:r>
              <a:rPr lang="x-none" sz="1800">
                <a:solidFill>
                  <a:srgbClr val="FFFFFF"/>
                </a:solidFill>
                <a:uFill>
                  <a:noFill/>
                </a:uFill>
                <a:latin typeface="Times New Roman"/>
                <a:ea typeface="Times New Roman"/>
                <a:cs typeface="Times New Roman"/>
                <a:sym typeface="Times New Roman"/>
                <a:hlinkClick r:id="rId13"/>
              </a:rPr>
              <a:t> </a:t>
            </a:r>
            <a:r>
              <a:rPr lang="x-none" sz="1800" u="sng">
                <a:solidFill>
                  <a:srgbClr val="FFFFFF"/>
                </a:solidFill>
                <a:latin typeface="Times New Roman"/>
                <a:ea typeface="Times New Roman"/>
                <a:cs typeface="Times New Roman"/>
                <a:sym typeface="Times New Roman"/>
                <a:hlinkClick r:id="rId13"/>
              </a:rPr>
              <a:t>ברתולומיאו כריסטופור</a:t>
            </a:r>
            <a:r>
              <a:rPr lang="x-none" sz="1800">
                <a:solidFill>
                  <a:srgbClr val="FFFFFF"/>
                </a:solidFill>
                <a:latin typeface="Times New Roman"/>
                <a:ea typeface="Times New Roman"/>
                <a:cs typeface="Times New Roman"/>
                <a:sym typeface="Times New Roman"/>
              </a:rPr>
              <a:t>, מתוך אוצר כלי הנגינה של משפחת</a:t>
            </a:r>
            <a:r>
              <a:rPr lang="x-none" sz="1800">
                <a:solidFill>
                  <a:srgbClr val="FFFFFF"/>
                </a:solidFill>
                <a:uFill>
                  <a:noFill/>
                </a:uFill>
                <a:latin typeface="Times New Roman"/>
                <a:ea typeface="Times New Roman"/>
                <a:cs typeface="Times New Roman"/>
                <a:sym typeface="Times New Roman"/>
                <a:hlinkClick r:id="rId14"/>
              </a:rPr>
              <a:t> </a:t>
            </a:r>
            <a:r>
              <a:rPr lang="x-none" sz="1800" u="sng">
                <a:solidFill>
                  <a:srgbClr val="FFFFFF"/>
                </a:solidFill>
                <a:latin typeface="Times New Roman"/>
                <a:ea typeface="Times New Roman"/>
                <a:cs typeface="Times New Roman"/>
                <a:sym typeface="Times New Roman"/>
                <a:hlinkClick r:id="rId14"/>
              </a:rPr>
              <a:t>מדיצ'י</a:t>
            </a:r>
            <a:r>
              <a:rPr lang="x-none" sz="1800">
                <a:solidFill>
                  <a:srgbClr val="FFFFFF"/>
                </a:solidFill>
                <a:latin typeface="Times New Roman"/>
                <a:ea typeface="Times New Roman"/>
                <a:cs typeface="Times New Roman"/>
                <a:sym typeface="Times New Roman"/>
              </a:rPr>
              <a:t> ב-</a:t>
            </a:r>
            <a:r>
              <a:rPr lang="x-none" sz="1800" u="sng">
                <a:solidFill>
                  <a:srgbClr val="FFFFFF"/>
                </a:solidFill>
                <a:latin typeface="Times New Roman"/>
                <a:ea typeface="Times New Roman"/>
                <a:cs typeface="Times New Roman"/>
                <a:sym typeface="Times New Roman"/>
                <a:hlinkClick r:id="rId15"/>
              </a:rPr>
              <a:t>פירנצה</a:t>
            </a:r>
            <a:r>
              <a:rPr lang="x-none" sz="1800">
                <a:solidFill>
                  <a:srgbClr val="FFFFFF"/>
                </a:solidFill>
                <a:latin typeface="Times New Roman"/>
                <a:ea typeface="Times New Roman"/>
                <a:cs typeface="Times New Roman"/>
                <a:sym typeface="Times New Roman"/>
              </a:rPr>
              <a:t>. החידוש בפסנתר בשונה מכלי המקלדת האחרים שהיו קיימים עד כה, הוא שבפסנתר ניתן לשלוט על חוזק הצליל בהתאם לעוצמת הלחיצה על הקליד, ולכן זכה הפסנתר לשם "פיאנו-פורטה" Piano-Forte, באיטלקית חלש-חזק, וכיום בהרבה שפות קוראים לפסנתר "פיאנו" (Piano), כקיצור של פיאנו.</a:t>
            </a:r>
            <a:endParaRPr sz="180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r" rtl="0">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72"/>
          <p:cNvSpPr txBox="1">
            <a:spLocks noGrp="1"/>
          </p:cNvSpPr>
          <p:nvPr>
            <p:ph type="ctrTitle"/>
          </p:nvPr>
        </p:nvSpPr>
        <p:spPr>
          <a:xfrm>
            <a:off x="2517575" y="340150"/>
            <a:ext cx="44040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תכולת הפסנתר</a:t>
            </a:r>
            <a:endParaRPr sz="2400" b="1" dirty="0">
              <a:solidFill>
                <a:srgbClr val="FFFF00"/>
              </a:solidFill>
              <a:latin typeface="Times New Roman"/>
              <a:ea typeface="Times New Roman"/>
              <a:cs typeface="Times New Roman"/>
              <a:sym typeface="Times New Roman"/>
            </a:endParaRPr>
          </a:p>
        </p:txBody>
      </p:sp>
      <p:sp>
        <p:nvSpPr>
          <p:cNvPr id="1659" name="Google Shape;1659;p172"/>
          <p:cNvSpPr txBox="1"/>
          <p:nvPr/>
        </p:nvSpPr>
        <p:spPr>
          <a:xfrm>
            <a:off x="712525" y="2134000"/>
            <a:ext cx="7842000" cy="2865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60" name="Google Shape;1660;p17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661" name="Google Shape;1661;p172"/>
          <p:cNvSpPr txBox="1"/>
          <p:nvPr/>
        </p:nvSpPr>
        <p:spPr>
          <a:xfrm>
            <a:off x="712525" y="1151900"/>
            <a:ext cx="7842000" cy="34083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rPr>
              <a:t>תכולת הפסנתר</a:t>
            </a:r>
            <a:r>
              <a:rPr lang="x-none" sz="1800">
                <a:solidFill>
                  <a:srgbClr val="FFFFFF"/>
                </a:solidFill>
                <a:latin typeface="Times New Roman"/>
                <a:ea typeface="Times New Roman"/>
                <a:cs typeface="Times New Roman"/>
                <a:sym typeface="Times New Roman"/>
              </a:rPr>
              <a:t>- </a:t>
            </a:r>
            <a:r>
              <a:rPr lang="x-none">
                <a:solidFill>
                  <a:srgbClr val="FFFFFF"/>
                </a:solidFill>
                <a:latin typeface="Arial" pitchFamily="34" charset="0"/>
                <a:ea typeface="Times New Roman"/>
                <a:cs typeface="Arial" pitchFamily="34" charset="0"/>
                <a:sym typeface="Times New Roman"/>
              </a:rPr>
              <a:t>הפסנתר הוא התפתחות של ה</a:t>
            </a:r>
            <a:r>
              <a:rPr lang="x-none" u="sng">
                <a:solidFill>
                  <a:srgbClr val="FFFFFF"/>
                </a:solidFill>
                <a:latin typeface="Arial" pitchFamily="34" charset="0"/>
                <a:ea typeface="Times New Roman"/>
                <a:cs typeface="Arial" pitchFamily="34" charset="0"/>
                <a:sym typeface="Times New Roman"/>
                <a:hlinkClick r:id="rId4"/>
              </a:rPr>
              <a:t>צ'מבלו</a:t>
            </a:r>
            <a:r>
              <a:rPr lang="x-none">
                <a:solidFill>
                  <a:srgbClr val="FFFFFF"/>
                </a:solidFill>
                <a:latin typeface="Arial" pitchFamily="34" charset="0"/>
                <a:ea typeface="Times New Roman"/>
                <a:cs typeface="Arial" pitchFamily="34" charset="0"/>
                <a:sym typeface="Times New Roman"/>
              </a:rPr>
              <a:t> שהיה קיים כבר מאות שנים לפניו. כמו הצ'מבלו גם הפסנתר הוא</a:t>
            </a:r>
            <a:r>
              <a:rPr lang="x-none">
                <a:solidFill>
                  <a:srgbClr val="FFFFFF"/>
                </a:solidFill>
                <a:uFill>
                  <a:noFill/>
                </a:uFill>
                <a:latin typeface="Arial" pitchFamily="34" charset="0"/>
                <a:ea typeface="Times New Roman"/>
                <a:cs typeface="Arial" pitchFamily="34" charset="0"/>
                <a:sym typeface="Times New Roman"/>
                <a:hlinkClick r:id="rId5"/>
              </a:rPr>
              <a:t> </a:t>
            </a:r>
            <a:r>
              <a:rPr lang="x-none" u="sng">
                <a:solidFill>
                  <a:srgbClr val="FFFFFF"/>
                </a:solidFill>
                <a:latin typeface="Arial" pitchFamily="34" charset="0"/>
                <a:ea typeface="Times New Roman"/>
                <a:cs typeface="Arial" pitchFamily="34" charset="0"/>
                <a:sym typeface="Times New Roman"/>
                <a:hlinkClick r:id="rId5"/>
              </a:rPr>
              <a:t>כלי מקלדת</a:t>
            </a:r>
            <a:r>
              <a:rPr lang="x-none">
                <a:solidFill>
                  <a:srgbClr val="FFFFFF"/>
                </a:solidFill>
                <a:latin typeface="Arial" pitchFamily="34" charset="0"/>
                <a:ea typeface="Times New Roman"/>
                <a:cs typeface="Arial" pitchFamily="34" charset="0"/>
                <a:sym typeface="Times New Roman"/>
              </a:rPr>
              <a:t> ו</a:t>
            </a:r>
            <a:r>
              <a:rPr lang="x-none" u="sng">
                <a:solidFill>
                  <a:srgbClr val="FFFFFF"/>
                </a:solidFill>
                <a:latin typeface="Arial" pitchFamily="34" charset="0"/>
                <a:ea typeface="Times New Roman"/>
                <a:cs typeface="Arial" pitchFamily="34" charset="0"/>
                <a:sym typeface="Times New Roman"/>
                <a:hlinkClick r:id="rId6"/>
              </a:rPr>
              <a:t>כלי מיתר</a:t>
            </a:r>
            <a:r>
              <a:rPr lang="x-none">
                <a:solidFill>
                  <a:srgbClr val="FFFFFF"/>
                </a:solidFill>
                <a:latin typeface="Arial" pitchFamily="34" charset="0"/>
                <a:ea typeface="Times New Roman"/>
                <a:cs typeface="Arial" pitchFamily="34" charset="0"/>
                <a:sym typeface="Times New Roman"/>
              </a:rPr>
              <a:t>, אך בעוד שהצ'מבלו הוא כלי פריטה, הרי שבפסנתר מופקים הצלילים על ידי "פטישים" המקישים על המיתר, ולכן הפסנתר הוא גם</a:t>
            </a:r>
            <a:r>
              <a:rPr lang="x-none">
                <a:solidFill>
                  <a:srgbClr val="FFFFFF"/>
                </a:solidFill>
                <a:uFill>
                  <a:noFill/>
                </a:uFill>
                <a:latin typeface="Arial" pitchFamily="34" charset="0"/>
                <a:ea typeface="Times New Roman"/>
                <a:cs typeface="Arial" pitchFamily="34" charset="0"/>
                <a:sym typeface="Times New Roman"/>
                <a:hlinkClick r:id="rId7"/>
              </a:rPr>
              <a:t> </a:t>
            </a:r>
            <a:r>
              <a:rPr lang="x-none" u="sng">
                <a:solidFill>
                  <a:srgbClr val="FFFFFF"/>
                </a:solidFill>
                <a:latin typeface="Arial" pitchFamily="34" charset="0"/>
                <a:ea typeface="Times New Roman"/>
                <a:cs typeface="Arial" pitchFamily="34" charset="0"/>
                <a:sym typeface="Times New Roman"/>
                <a:hlinkClick r:id="rId7"/>
              </a:rPr>
              <a:t>כלי הקשה</a:t>
            </a:r>
            <a:r>
              <a:rPr lang="x-none">
                <a:solidFill>
                  <a:srgbClr val="FFFFFF"/>
                </a:solidFill>
                <a:latin typeface="Arial" pitchFamily="34" charset="0"/>
                <a:ea typeface="Times New Roman"/>
                <a:cs typeface="Arial" pitchFamily="34" charset="0"/>
                <a:sym typeface="Times New Roman"/>
              </a:rPr>
              <a:t>. ההקשה בפסנתר מאפשרת שליטה באצבעות על חוזק הצלילים, שליטה שלא הייתה קיימת בצ'מבלו.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קלידי הפסנתר הן חיקוי מושלם של הצ'מבלו (אך בעוד ש-הצ'מבלו מכיל 5 </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אוקטבות </a:t>
            </a:r>
            <a:r>
              <a:rPr lang="x-none">
                <a:solidFill>
                  <a:srgbClr val="FFFFFF"/>
                </a:solidFill>
                <a:latin typeface="Arial" pitchFamily="34" charset="0"/>
                <a:ea typeface="Times New Roman"/>
                <a:cs typeface="Arial" pitchFamily="34" charset="0"/>
                <a:sym typeface="Times New Roman"/>
              </a:rPr>
              <a:t>הרי שהפסנתר מכיל 9 אוקטבות). כל קליד לבן בפסנתר מזהה את אחד מתוך 7 צלילי היסוד בפריסה על-פני 9 אוקטבות. וכל קליד שחור בפסנתר מזהה אחד מתוך 5 סימני ההיתק אף הם בפריסה של עד 9 אוקטבות.</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הפסנתר בנוי באותם סדר מרווחי טונים כפי שהיה בנו הצ'מבלו, המרווח בין כל קליד לבן (משמאל לימין) הנו מרווח של סולם דיאטוני  בתבנית: טון- טון- חצי טון-טון-טון-טון-חצי טון.</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המרווח בין כל קליד שחור אחד מהשני (משמאל לימין) הנו מרווח של סולם פנטטוני. בתבנית: טון- טון וחצי- טון- טון-טון וחצי.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6" name="Google Shape;1666;p173"/>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סדר הקלידים </a:t>
            </a:r>
            <a:r>
              <a:rPr lang="he-IL" sz="2400" b="1" dirty="0" smtClean="0">
                <a:solidFill>
                  <a:srgbClr val="FFFF00"/>
                </a:solidFill>
                <a:latin typeface="Times New Roman"/>
                <a:ea typeface="Times New Roman"/>
                <a:cs typeface="Times New Roman"/>
                <a:sym typeface="Times New Roman"/>
              </a:rPr>
              <a:t>בפסנתר</a:t>
            </a:r>
            <a:endParaRPr sz="2400" b="1" dirty="0">
              <a:solidFill>
                <a:srgbClr val="FFFF00"/>
              </a:solidFill>
              <a:latin typeface="Times New Roman"/>
              <a:ea typeface="Times New Roman"/>
              <a:cs typeface="Times New Roman"/>
              <a:sym typeface="Times New Roman"/>
            </a:endParaRPr>
          </a:p>
        </p:txBody>
      </p:sp>
      <p:sp>
        <p:nvSpPr>
          <p:cNvPr id="1667" name="Google Shape;1667;p173"/>
          <p:cNvSpPr txBox="1"/>
          <p:nvPr/>
        </p:nvSpPr>
        <p:spPr>
          <a:xfrm>
            <a:off x="712525" y="1270650"/>
            <a:ext cx="7842000" cy="3728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68" name="Google Shape;1668;p173"/>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669" name="Google Shape;1669;p173"/>
          <p:cNvSpPr txBox="1"/>
          <p:nvPr/>
        </p:nvSpPr>
        <p:spPr>
          <a:xfrm>
            <a:off x="712525" y="1075700"/>
            <a:ext cx="7842000" cy="20070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a:solidFill>
                  <a:srgbClr val="FFFF00"/>
                </a:solidFill>
                <a:latin typeface="Arial" pitchFamily="34" charset="0"/>
                <a:cs typeface="Arial" pitchFamily="34" charset="0"/>
              </a:rPr>
              <a:t>סדר הקלידים בפסנתר</a:t>
            </a:r>
            <a:r>
              <a:rPr lang="x-none">
                <a:solidFill>
                  <a:srgbClr val="FFFFFF"/>
                </a:solidFill>
                <a:latin typeface="Arial" pitchFamily="34" charset="0"/>
                <a:ea typeface="Times New Roman"/>
                <a:cs typeface="Arial" pitchFamily="34" charset="0"/>
                <a:sym typeface="Times New Roman"/>
              </a:rPr>
              <a:t>- מדוע הקלידים השחורים בפסנתר מסודרים זוג שלישיה זוג שלישיה?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סדר זה נובע מהצורך לענות על </a:t>
            </a:r>
            <a:r>
              <a:rPr lang="x-none">
                <a:solidFill>
                  <a:srgbClr val="FFFF00"/>
                </a:solidFill>
                <a:latin typeface="Arial" pitchFamily="34" charset="0"/>
                <a:ea typeface="Times New Roman"/>
                <a:cs typeface="Arial" pitchFamily="34" charset="0"/>
                <a:sym typeface="Times New Roman"/>
              </a:rPr>
              <a:t>תבנית הסולם</a:t>
            </a:r>
            <a:r>
              <a:rPr lang="x-none">
                <a:solidFill>
                  <a:srgbClr val="FFFFFF"/>
                </a:solidFill>
                <a:latin typeface="Arial" pitchFamily="34" charset="0"/>
                <a:ea typeface="Times New Roman"/>
                <a:cs typeface="Arial" pitchFamily="34" charset="0"/>
                <a:sym typeface="Times New Roman"/>
              </a:rPr>
              <a:t>, המז'ורית, המינורית, והפנטטונית.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כלומר, בשני מקרים אין קליד שחור בין שני לבנים...ולכן על מנת לשמור על מבנה התבניות שתוארו לעיל היה חובה לקבוע שבין שני צלילים יהיה מרווח של חצי טון. ולכן נקבע באופן שרירותי כי בין הצלילים </a:t>
            </a:r>
            <a:r>
              <a:rPr lang="x-none">
                <a:solidFill>
                  <a:srgbClr val="FFFF00"/>
                </a:solidFill>
                <a:latin typeface="Arial" pitchFamily="34" charset="0"/>
                <a:ea typeface="Times New Roman"/>
                <a:cs typeface="Arial" pitchFamily="34" charset="0"/>
                <a:sym typeface="Times New Roman"/>
              </a:rPr>
              <a:t>מי-פה</a:t>
            </a:r>
            <a:r>
              <a:rPr lang="x-none">
                <a:solidFill>
                  <a:schemeClr val="lt1"/>
                </a:solidFill>
                <a:latin typeface="Arial" pitchFamily="34" charset="0"/>
                <a:ea typeface="Times New Roman"/>
                <a:cs typeface="Arial" pitchFamily="34" charset="0"/>
                <a:sym typeface="Times New Roman"/>
              </a:rPr>
              <a:t> ובין הצלילים </a:t>
            </a:r>
            <a:r>
              <a:rPr lang="x-none">
                <a:solidFill>
                  <a:srgbClr val="FFFF00"/>
                </a:solidFill>
                <a:latin typeface="Arial" pitchFamily="34" charset="0"/>
                <a:ea typeface="Times New Roman"/>
                <a:cs typeface="Arial" pitchFamily="34" charset="0"/>
                <a:sym typeface="Times New Roman"/>
              </a:rPr>
              <a:t>סי-דו </a:t>
            </a:r>
            <a:r>
              <a:rPr lang="x-none">
                <a:solidFill>
                  <a:schemeClr val="lt1"/>
                </a:solidFill>
                <a:latin typeface="Arial" pitchFamily="34" charset="0"/>
                <a:ea typeface="Times New Roman"/>
                <a:cs typeface="Arial" pitchFamily="34" charset="0"/>
                <a:sym typeface="Times New Roman"/>
              </a:rPr>
              <a:t>המרווח יהיה של </a:t>
            </a:r>
            <a:r>
              <a:rPr lang="x-none">
                <a:solidFill>
                  <a:srgbClr val="FFFF00"/>
                </a:solidFill>
                <a:latin typeface="Arial" pitchFamily="34" charset="0"/>
                <a:ea typeface="Times New Roman"/>
                <a:cs typeface="Arial" pitchFamily="34" charset="0"/>
                <a:sym typeface="Times New Roman"/>
              </a:rPr>
              <a:t>חצי טון.</a:t>
            </a:r>
            <a:r>
              <a:rPr lang="x-none">
                <a:solidFill>
                  <a:schemeClr val="lt1"/>
                </a:solidFill>
                <a:latin typeface="Arial" pitchFamily="34" charset="0"/>
                <a:ea typeface="Times New Roman"/>
                <a:cs typeface="Arial" pitchFamily="34" charset="0"/>
                <a:sym typeface="Times New Roman"/>
              </a:rPr>
              <a:t> </a:t>
            </a:r>
            <a:endParaRPr dirty="0">
              <a:solidFill>
                <a:srgbClr val="FFFFFF"/>
              </a:solidFill>
              <a:latin typeface="Arial" pitchFamily="34" charset="0"/>
              <a:ea typeface="Times New Roman"/>
              <a:cs typeface="Arial" pitchFamily="34" charset="0"/>
              <a:sym typeface="Times New Roman"/>
            </a:endParaRPr>
          </a:p>
        </p:txBody>
      </p:sp>
      <p:pic>
        <p:nvPicPr>
          <p:cNvPr id="1670" name="Google Shape;1670;p173"/>
          <p:cNvPicPr preferRelativeResize="0"/>
          <p:nvPr/>
        </p:nvPicPr>
        <p:blipFill>
          <a:blip r:embed="rId4">
            <a:alphaModFix/>
          </a:blip>
          <a:stretch>
            <a:fillRect/>
          </a:stretch>
        </p:blipFill>
        <p:spPr>
          <a:xfrm>
            <a:off x="950025" y="2988212"/>
            <a:ext cx="7481449" cy="1823800"/>
          </a:xfrm>
          <a:prstGeom prst="rect">
            <a:avLst/>
          </a:prstGeom>
          <a:noFill/>
          <a:ln>
            <a:noFill/>
          </a:ln>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174"/>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מיקום האוקטבות בפסנתר</a:t>
            </a:r>
            <a:endParaRPr sz="2400" b="1" dirty="0">
              <a:solidFill>
                <a:srgbClr val="FFFF00"/>
              </a:solidFill>
              <a:latin typeface="Times New Roman"/>
              <a:ea typeface="Times New Roman"/>
              <a:cs typeface="Times New Roman"/>
              <a:sym typeface="Times New Roman"/>
            </a:endParaRPr>
          </a:p>
        </p:txBody>
      </p:sp>
      <p:sp>
        <p:nvSpPr>
          <p:cNvPr id="1676" name="Google Shape;1676;p174"/>
          <p:cNvSpPr txBox="1"/>
          <p:nvPr/>
        </p:nvSpPr>
        <p:spPr>
          <a:xfrm>
            <a:off x="712525" y="1270650"/>
            <a:ext cx="7842000" cy="2826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77" name="Google Shape;1677;p174"/>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678" name="Google Shape;1678;p174"/>
          <p:cNvSpPr txBox="1"/>
          <p:nvPr/>
        </p:nvSpPr>
        <p:spPr>
          <a:xfrm>
            <a:off x="651000" y="1175650"/>
            <a:ext cx="7842000" cy="3859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rPr>
              <a:t>מיקום האוקטבות בפסנתר</a:t>
            </a:r>
            <a:r>
              <a:rPr lang="x-none" sz="1800">
                <a:solidFill>
                  <a:srgbClr val="FFFFFF"/>
                </a:solidFill>
                <a:latin typeface="Times New Roman"/>
                <a:ea typeface="Times New Roman"/>
                <a:cs typeface="Times New Roman"/>
                <a:sym typeface="Times New Roman"/>
              </a:rPr>
              <a:t>- </a:t>
            </a:r>
            <a:r>
              <a:rPr lang="x-none">
                <a:solidFill>
                  <a:srgbClr val="FFFFFF"/>
                </a:solidFill>
              </a:rPr>
              <a:t>בפסנתר 88 קלידים: 52 קלידים </a:t>
            </a:r>
            <a:r>
              <a:rPr lang="x-none" b="1">
                <a:solidFill>
                  <a:srgbClr val="FFFFFF"/>
                </a:solidFill>
              </a:rPr>
              <a:t>לבנים</a:t>
            </a:r>
            <a:r>
              <a:rPr lang="x-none">
                <a:solidFill>
                  <a:srgbClr val="FFFFFF"/>
                </a:solidFill>
              </a:rPr>
              <a:t> 36 קלידים </a:t>
            </a:r>
            <a:r>
              <a:rPr lang="x-none" b="1">
                <a:solidFill>
                  <a:srgbClr val="FFFFFF"/>
                </a:solidFill>
              </a:rPr>
              <a:t>שחורים</a:t>
            </a:r>
            <a:r>
              <a:rPr lang="x-none">
                <a:solidFill>
                  <a:srgbClr val="FFFFFF"/>
                </a:solidFill>
              </a:rPr>
              <a:t>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בפסנתר קיימות 9 אוקטבות (משמאל לימין): </a:t>
            </a:r>
            <a:endParaRPr>
              <a:solidFill>
                <a:srgbClr val="FFFFFF"/>
              </a:solidFill>
            </a:endParaRPr>
          </a:p>
          <a:p>
            <a:pPr marL="0" marR="114300" lvl="0" indent="0" algn="just" rtl="1">
              <a:lnSpc>
                <a:spcPct val="115000"/>
              </a:lnSpc>
              <a:spcBef>
                <a:spcPts val="0"/>
              </a:spcBef>
              <a:spcAft>
                <a:spcPts val="0"/>
              </a:spcAft>
              <a:buNone/>
            </a:pPr>
            <a:r>
              <a:rPr lang="x-none">
                <a:solidFill>
                  <a:srgbClr val="FFFF00"/>
                </a:solidFill>
              </a:rPr>
              <a:t>תת נגדית, נגדית, גדולה, קטנה, ראשונה, שנייה, שלישית,רביעית, חמישית</a:t>
            </a:r>
            <a:endParaRPr>
              <a:solidFill>
                <a:srgbClr val="FFFF00"/>
              </a:solidFill>
            </a:endParaRPr>
          </a:p>
          <a:p>
            <a:pPr marL="0" marR="114300" lvl="0" indent="0" algn="just" rtl="1">
              <a:lnSpc>
                <a:spcPct val="115000"/>
              </a:lnSpc>
              <a:spcBef>
                <a:spcPts val="0"/>
              </a:spcBef>
              <a:spcAft>
                <a:spcPts val="0"/>
              </a:spcAft>
              <a:buNone/>
            </a:pPr>
            <a:r>
              <a:rPr lang="x-none">
                <a:solidFill>
                  <a:srgbClr val="FFFFFF"/>
                </a:solidFill>
              </a:rPr>
              <a:t>סה"כ 9 אוקטבות שמתוכן 7 אוקטבות מלאות ושתי אוקטבות חלקיות.</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להלן מיקום האוקטבות , הצלילים, וקולות האדם בפסנתר: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קונטרהבס,בס,בריטון,טנור,קונטרהטנור, אלט, קונטרה אלטו, מצו סופרן,סופרן.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רוב השירה מתמקדת למעשה בשתי האוקטבות קטנה ראשונה ושניה. .</a:t>
            </a:r>
            <a:endParaRPr>
              <a:solidFill>
                <a:srgbClr val="FFFFFF"/>
              </a:solidFill>
            </a:endParaRPr>
          </a:p>
          <a:p>
            <a:pPr marL="0" marR="114300" lvl="0" indent="0" algn="just" rtl="0">
              <a:lnSpc>
                <a:spcPct val="115000"/>
              </a:lnSpc>
              <a:spcBef>
                <a:spcPts val="0"/>
              </a:spcBef>
              <a:spcAft>
                <a:spcPts val="0"/>
              </a:spcAft>
              <a:buNone/>
            </a:pPr>
            <a:r>
              <a:rPr lang="x-none">
                <a:solidFill>
                  <a:srgbClr val="FFFFFF"/>
                </a:solidFill>
              </a:rPr>
              <a:t>                                                           </a:t>
            </a:r>
            <a:r>
              <a:rPr lang="x-none" sz="1200" b="1">
                <a:solidFill>
                  <a:srgbClr val="FFFF00"/>
                </a:solidFill>
              </a:rPr>
              <a:t>Bas     Tenor     Alt     Sopran</a:t>
            </a:r>
            <a:endParaRPr sz="1200" b="1">
              <a:solidFill>
                <a:srgbClr val="FFFF00"/>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    </a:t>
            </a:r>
            <a:endParaRPr>
              <a:solidFill>
                <a:srgbClr val="FFFFFF"/>
              </a:solidFill>
            </a:endParaRPr>
          </a:p>
          <a:p>
            <a:pPr marL="0" marR="114300" lvl="0" indent="0" algn="just" rtl="1">
              <a:lnSpc>
                <a:spcPct val="115000"/>
              </a:lnSpc>
              <a:spcBef>
                <a:spcPts val="0"/>
              </a:spcBef>
              <a:spcAft>
                <a:spcPts val="0"/>
              </a:spcAft>
              <a:buNone/>
            </a:pPr>
            <a:endParaRPr sz="12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200" b="1">
                <a:solidFill>
                  <a:srgbClr val="FFFF00"/>
                </a:solidFill>
                <a:latin typeface="Times New Roman"/>
                <a:ea typeface="Times New Roman"/>
                <a:cs typeface="Times New Roman"/>
                <a:sym typeface="Times New Roman"/>
              </a:rPr>
              <a:t>     חמישית      רביעית </a:t>
            </a:r>
            <a:r>
              <a:rPr lang="x-none" sz="1200" b="1">
                <a:solidFill>
                  <a:srgbClr val="FFFFFF"/>
                </a:solidFill>
              </a:rPr>
              <a:t>          </a:t>
            </a:r>
            <a:r>
              <a:rPr lang="x-none" sz="1200" b="1">
                <a:solidFill>
                  <a:srgbClr val="FFFF00"/>
                </a:solidFill>
                <a:latin typeface="Times New Roman"/>
                <a:ea typeface="Times New Roman"/>
                <a:cs typeface="Times New Roman"/>
                <a:sym typeface="Times New Roman"/>
              </a:rPr>
              <a:t>שלישית                שניה            ראשונה               קטנה               גדולה               נגדית   תת נגדית</a:t>
            </a:r>
            <a:r>
              <a:rPr lang="x-none" sz="1200" b="1">
                <a:solidFill>
                  <a:srgbClr val="FF0000"/>
                </a:solidFill>
              </a:rPr>
              <a:t> </a:t>
            </a:r>
            <a:endParaRPr sz="1200" b="1">
              <a:solidFill>
                <a:srgbClr val="FF0000"/>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 </a:t>
            </a:r>
            <a:endParaRPr>
              <a:solidFill>
                <a:srgbClr val="FFFFFF"/>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p:txBody>
      </p:sp>
      <p:pic>
        <p:nvPicPr>
          <p:cNvPr id="1679" name="Google Shape;1679;p174"/>
          <p:cNvPicPr preferRelativeResize="0"/>
          <p:nvPr/>
        </p:nvPicPr>
        <p:blipFill>
          <a:blip r:embed="rId4">
            <a:alphaModFix/>
          </a:blip>
          <a:stretch>
            <a:fillRect/>
          </a:stretch>
        </p:blipFill>
        <p:spPr>
          <a:xfrm>
            <a:off x="1413175" y="3334250"/>
            <a:ext cx="6784100" cy="990600"/>
          </a:xfrm>
          <a:prstGeom prst="rect">
            <a:avLst/>
          </a:prstGeom>
          <a:noFill/>
          <a:ln>
            <a:noFill/>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175"/>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graphicFrame>
        <p:nvGraphicFramePr>
          <p:cNvPr id="1686" name="Google Shape;1686;p175"/>
          <p:cNvGraphicFramePr/>
          <p:nvPr/>
        </p:nvGraphicFramePr>
        <p:xfrm>
          <a:off x="1853184" y="1174775"/>
          <a:ext cx="4047744" cy="3169890"/>
        </p:xfrm>
        <a:graphic>
          <a:graphicData uri="http://schemas.openxmlformats.org/drawingml/2006/table">
            <a:tbl>
              <a:tblPr>
                <a:noFill/>
                <a:tableStyleId>{D223DBF9-E6C6-4AA8-B193-31598DDAF621}</a:tableStyleId>
              </a:tblPr>
              <a:tblGrid>
                <a:gridCol w="4047744"/>
              </a:tblGrid>
              <a:tr h="290954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17</a:t>
                      </a:r>
                    </a:p>
                    <a:p>
                      <a:pPr marL="0" lvl="0" indent="0" algn="ctr" rtl="1">
                        <a:spcBef>
                          <a:spcPts val="0"/>
                        </a:spcBef>
                        <a:spcAft>
                          <a:spcPts val="0"/>
                        </a:spcAft>
                        <a:buNone/>
                      </a:pPr>
                      <a:endParaRPr dirty="0"/>
                    </a:p>
                    <a:p>
                      <a:pPr marL="0" lvl="0" indent="0" algn="ctr" rtl="1">
                        <a:spcBef>
                          <a:spcPts val="0"/>
                        </a:spcBef>
                        <a:spcAft>
                          <a:spcPts val="0"/>
                        </a:spcAft>
                        <a:buNone/>
                      </a:pPr>
                      <a:r>
                        <a:rPr lang="x-none" sz="1800" b="1" u="sng">
                          <a:solidFill>
                            <a:srgbClr val="FFFF00"/>
                          </a:solidFill>
                        </a:rPr>
                        <a:t>האוקטבה</a:t>
                      </a:r>
                      <a:endParaRPr sz="1800" b="1" u="sng" dirty="0">
                        <a:solidFill>
                          <a:srgbClr val="FFFF00"/>
                        </a:solidFill>
                      </a:endParaRPr>
                    </a:p>
                    <a:p>
                      <a:pPr marL="0" lvl="0" indent="0" algn="ctr" rtl="1">
                        <a:spcBef>
                          <a:spcPts val="0"/>
                        </a:spcBef>
                        <a:spcAft>
                          <a:spcPts val="0"/>
                        </a:spcAft>
                        <a:buNone/>
                      </a:pPr>
                      <a:r>
                        <a:rPr lang="x-none" sz="1800" u="sng" smtClean="0">
                          <a:solidFill>
                            <a:schemeClr val="accent5"/>
                          </a:solidFill>
                          <a:hlinkClick r:id="rId3" action="ppaction://hlinksldjump"/>
                        </a:rPr>
                        <a:t>אוק</a:t>
                      </a:r>
                      <a:r>
                        <a:rPr lang="he-IL" sz="1800" u="sng" dirty="0" smtClean="0">
                          <a:solidFill>
                            <a:schemeClr val="accent5"/>
                          </a:solidFill>
                          <a:hlinkClick r:id="rId3" action="ppaction://hlinksldjump"/>
                        </a:rPr>
                        <a:t>ט</a:t>
                      </a:r>
                      <a:r>
                        <a:rPr lang="x-none" sz="1800" u="sng" smtClean="0">
                          <a:solidFill>
                            <a:schemeClr val="accent5"/>
                          </a:solidFill>
                          <a:hlinkClick r:id="rId3" action="ppaction://hlinksldjump"/>
                        </a:rPr>
                        <a:t>בה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סוגי אוקטבות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האוקטבה הכפולה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היפוכי אוקטבות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אוקטבת ספט אקורד</a:t>
                      </a:r>
                      <a:endParaRPr sz="1800" dirty="0">
                        <a:solidFill>
                          <a:schemeClr val="lt1"/>
                        </a:solidFill>
                      </a:endParaRPr>
                    </a:p>
                    <a:p>
                      <a:pPr marL="0" lvl="0" indent="0" rtl="1">
                        <a:spcBef>
                          <a:spcPts val="0"/>
                        </a:spcBef>
                        <a:spcAft>
                          <a:spcPts val="0"/>
                        </a:spcAft>
                        <a:buNone/>
                      </a:pPr>
                      <a:endParaRPr sz="1800" dirty="0">
                        <a:solidFill>
                          <a:schemeClr val="lt1"/>
                        </a:solidFill>
                      </a:endParaRPr>
                    </a:p>
                    <a:p>
                      <a:pPr marL="0" lvl="0" indent="0" algn="ctr" rtl="1">
                        <a:spcBef>
                          <a:spcPts val="0"/>
                        </a:spcBef>
                        <a:spcAft>
                          <a:spcPts val="0"/>
                        </a:spcAft>
                        <a:buNone/>
                      </a:pP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687" name="Google Shape;1687;p175"/>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688" name="Google Shape;1688;p175"/>
          <p:cNvPicPr preferRelativeResize="0"/>
          <p:nvPr/>
        </p:nvPicPr>
        <p:blipFill>
          <a:blip r:embed="rId8">
            <a:alphaModFix/>
          </a:blip>
          <a:stretch>
            <a:fillRect/>
          </a:stretch>
        </p:blipFill>
        <p:spPr>
          <a:xfrm>
            <a:off x="7117400" y="0"/>
            <a:ext cx="2026600" cy="895300"/>
          </a:xfrm>
          <a:prstGeom prst="rect">
            <a:avLst/>
          </a:prstGeom>
          <a:noFill/>
          <a:ln>
            <a:noFill/>
          </a:ln>
        </p:spPr>
      </p:pic>
      <p:pic>
        <p:nvPicPr>
          <p:cNvPr id="1689" name="Google Shape;1689;p175"/>
          <p:cNvPicPr preferRelativeResize="0"/>
          <p:nvPr/>
        </p:nvPicPr>
        <p:blipFill>
          <a:blip r:embed="rId8">
            <a:alphaModFix/>
          </a:blip>
          <a:stretch>
            <a:fillRect/>
          </a:stretch>
        </p:blipFill>
        <p:spPr>
          <a:xfrm>
            <a:off x="6826075" y="0"/>
            <a:ext cx="2317925" cy="895300"/>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76"/>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אוקטבה</a:t>
            </a:r>
            <a:endParaRPr sz="2400" b="1" dirty="0">
              <a:solidFill>
                <a:srgbClr val="FFFF00"/>
              </a:solidFill>
              <a:latin typeface="Times New Roman"/>
              <a:ea typeface="Times New Roman"/>
              <a:cs typeface="Times New Roman"/>
              <a:sym typeface="Times New Roman"/>
            </a:endParaRPr>
          </a:p>
        </p:txBody>
      </p:sp>
      <p:sp>
        <p:nvSpPr>
          <p:cNvPr id="1695" name="Google Shape;1695;p176"/>
          <p:cNvSpPr txBox="1"/>
          <p:nvPr/>
        </p:nvSpPr>
        <p:spPr>
          <a:xfrm>
            <a:off x="712525" y="1270650"/>
            <a:ext cx="7842000" cy="3728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696" name="Google Shape;1696;p176"/>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697" name="Google Shape;1697;p176"/>
          <p:cNvSpPr txBox="1"/>
          <p:nvPr/>
        </p:nvSpPr>
        <p:spPr>
          <a:xfrm>
            <a:off x="712525" y="1193475"/>
            <a:ext cx="7842000" cy="3342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אוקטבה</a:t>
            </a:r>
            <a:r>
              <a:rPr lang="x-none" sz="1800">
                <a:solidFill>
                  <a:srgbClr val="FFFFFF"/>
                </a:solidFill>
              </a:rPr>
              <a:t>-</a:t>
            </a:r>
            <a:r>
              <a:rPr lang="x-none" sz="1800">
                <a:solidFill>
                  <a:srgbClr val="FFFFFF"/>
                </a:solidFill>
                <a:latin typeface="Times New Roman"/>
                <a:ea typeface="Times New Roman"/>
                <a:cs typeface="Times New Roman"/>
                <a:sym typeface="Times New Roman"/>
              </a:rPr>
              <a:t> המונח הנו לטיני אוקטט –שמינייה, כלומר, מרווח של 8 צלילים מצליל דו עד הצליל הדו הבא באוקטבה הבאה אם בעליה ואם בירידה. . מבין כל המרווחים הקיימים במוזיקה המערבית, יש לאוקטבה עדיפות מוחלטת, שבאה לביטוי בקיום שם זהה לשני הצלילים המרכיבים אותה, ובכך שהיא קובעת מחזוריות במערכת הצלילים המסודרים לפי הגובה.</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האוקטבה כמרווח הרמוני נחשבה ונחשבת למרווח הקונסוננטי ביותר, האוקטבה כונתה ביוון העתיקה בשם הרמוניה. במשך כל ההיסטוריה חזרו מידי פעם והדגישו את המקור הטבעי האקוסטי של האוקטבה.</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Octava – הנו מנעד של 8 צלילים ומרווח של 6 טונים. מספר התנודות של הצליל העליון כפול מזה של הצליל התחתון:  </a:t>
            </a:r>
            <a:r>
              <a:rPr lang="x-none" sz="1800" b="1">
                <a:solidFill>
                  <a:srgbClr val="FFFF00"/>
                </a:solidFill>
                <a:latin typeface="Times New Roman"/>
                <a:ea typeface="Times New Roman"/>
                <a:cs typeface="Times New Roman"/>
                <a:sym typeface="Times New Roman"/>
              </a:rPr>
              <a:t>לה</a:t>
            </a:r>
            <a:r>
              <a:rPr lang="x-none" sz="1800">
                <a:solidFill>
                  <a:srgbClr val="FFFFFF"/>
                </a:solidFill>
                <a:latin typeface="Times New Roman"/>
                <a:ea typeface="Times New Roman"/>
                <a:cs typeface="Times New Roman"/>
                <a:sym typeface="Times New Roman"/>
              </a:rPr>
              <a:t> באוקטבה הראשונה = 440 הרץ , </a:t>
            </a:r>
            <a:r>
              <a:rPr lang="x-none" sz="1800" b="1">
                <a:solidFill>
                  <a:srgbClr val="FFFF00"/>
                </a:solidFill>
                <a:latin typeface="Times New Roman"/>
                <a:ea typeface="Times New Roman"/>
                <a:cs typeface="Times New Roman"/>
                <a:sym typeface="Times New Roman"/>
              </a:rPr>
              <a:t>לה</a:t>
            </a:r>
            <a:r>
              <a:rPr lang="x-none" sz="1800">
                <a:solidFill>
                  <a:srgbClr val="FFFFFF"/>
                </a:solidFill>
                <a:latin typeface="Times New Roman"/>
                <a:ea typeface="Times New Roman"/>
                <a:cs typeface="Times New Roman"/>
                <a:sym typeface="Times New Roman"/>
              </a:rPr>
              <a:t> באוקטבה השנייה = 880 הרץ .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77"/>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סוגי או</a:t>
            </a:r>
            <a:r>
              <a:rPr lang="x-none" sz="2400" b="1">
                <a:solidFill>
                  <a:srgbClr val="FFFF00"/>
                </a:solidFill>
                <a:latin typeface="Times New Roman"/>
                <a:ea typeface="Times New Roman"/>
                <a:cs typeface="Times New Roman"/>
                <a:sym typeface="Times New Roman"/>
              </a:rPr>
              <a:t>קטבות</a:t>
            </a:r>
            <a:endParaRPr sz="2400" b="1" dirty="0">
              <a:solidFill>
                <a:srgbClr val="FFFF00"/>
              </a:solidFill>
              <a:latin typeface="Times New Roman"/>
              <a:ea typeface="Times New Roman"/>
              <a:cs typeface="Times New Roman"/>
              <a:sym typeface="Times New Roman"/>
            </a:endParaRPr>
          </a:p>
        </p:txBody>
      </p:sp>
      <p:sp>
        <p:nvSpPr>
          <p:cNvPr id="1703" name="Google Shape;1703;p177"/>
          <p:cNvSpPr txBox="1"/>
          <p:nvPr/>
        </p:nvSpPr>
        <p:spPr>
          <a:xfrm>
            <a:off x="712525" y="1176650"/>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04" name="Google Shape;1704;p177"/>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05" name="Google Shape;1705;p177"/>
          <p:cNvSpPr txBox="1"/>
          <p:nvPr/>
        </p:nvSpPr>
        <p:spPr>
          <a:xfrm>
            <a:off x="712525" y="1176650"/>
            <a:ext cx="7842000" cy="3775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latin typeface="Times New Roman"/>
                <a:ea typeface="Times New Roman"/>
                <a:cs typeface="Times New Roman"/>
                <a:sym typeface="Times New Roman"/>
              </a:rPr>
              <a:t>סוגי אוקטבות</a:t>
            </a:r>
            <a:r>
              <a:rPr lang="x-none" sz="1800">
                <a:solidFill>
                  <a:srgbClr val="FFFF00"/>
                </a:solidFill>
              </a:rPr>
              <a:t>-</a:t>
            </a:r>
            <a:r>
              <a:rPr lang="x-none" sz="1800">
                <a:solidFill>
                  <a:srgbClr val="FFFFFF"/>
                </a:solidFill>
                <a:latin typeface="Times New Roman"/>
                <a:ea typeface="Times New Roman"/>
                <a:cs typeface="Times New Roman"/>
                <a:sym typeface="Times New Roman"/>
              </a:rPr>
              <a:t> קיימים  9 סוגי אוקטבות שונים על-פי מיקומם בפסנתר משמאל לימין : תת נגדית, נגדית, גדולה, קטנה, ראשונה, שניה, שלישית, רביעית, חמישית.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כל אחת מ-9 האוקטבות יכולה להופיע </a:t>
            </a:r>
            <a:r>
              <a:rPr lang="x-none" sz="1800" b="1">
                <a:solidFill>
                  <a:srgbClr val="FFFFFF"/>
                </a:solidFill>
                <a:latin typeface="Times New Roman"/>
                <a:ea typeface="Times New Roman"/>
                <a:cs typeface="Times New Roman"/>
                <a:sym typeface="Times New Roman"/>
              </a:rPr>
              <a:t>כאוקטבה זכה</a:t>
            </a:r>
            <a:r>
              <a:rPr lang="x-none" sz="1800">
                <a:solidFill>
                  <a:srgbClr val="FFFFFF"/>
                </a:solidFill>
                <a:latin typeface="Times New Roman"/>
                <a:ea typeface="Times New Roman"/>
                <a:cs typeface="Times New Roman"/>
                <a:sym typeface="Times New Roman"/>
              </a:rPr>
              <a:t> (למעט האוקטבה התת נגדית והאוקטבה החמישית שהן למעשה לא אוקטבות מלאות).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כל שתי אוקטבות זכות יכולות להופיע </a:t>
            </a:r>
            <a:r>
              <a:rPr lang="x-none" sz="1800" b="1">
                <a:solidFill>
                  <a:srgbClr val="FFFFFF"/>
                </a:solidFill>
                <a:latin typeface="Times New Roman"/>
                <a:ea typeface="Times New Roman"/>
                <a:cs typeface="Times New Roman"/>
                <a:sym typeface="Times New Roman"/>
              </a:rPr>
              <a:t>כאוקטבה כפולה</a:t>
            </a:r>
            <a:r>
              <a:rPr lang="x-none" sz="1800">
                <a:solidFill>
                  <a:srgbClr val="FFFFFF"/>
                </a:solidFill>
                <a:latin typeface="Times New Roman"/>
                <a:ea typeface="Times New Roman"/>
                <a:cs typeface="Times New Roman"/>
                <a:sym typeface="Times New Roman"/>
              </a:rPr>
              <a:t> (למעט החיבור עם האוקטבה התת נגדית והאוקטבה החמישית שהן למעשה לא אוקטבה).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Times New Roman"/>
                <a:ea typeface="Times New Roman"/>
                <a:cs typeface="Times New Roman"/>
                <a:sym typeface="Times New Roman"/>
              </a:rPr>
              <a:t>האוקטבה הזכה</a:t>
            </a:r>
            <a:r>
              <a:rPr lang="x-none" sz="1800">
                <a:solidFill>
                  <a:srgbClr val="FFFFFF"/>
                </a:solidFill>
                <a:latin typeface="Times New Roman"/>
                <a:ea typeface="Times New Roman"/>
                <a:cs typeface="Times New Roman"/>
                <a:sym typeface="Times New Roman"/>
              </a:rPr>
              <a:t>  – מכילה מנעד של </a:t>
            </a:r>
            <a:r>
              <a:rPr lang="x-none" sz="1800" b="1">
                <a:solidFill>
                  <a:srgbClr val="FFFFFF"/>
                </a:solidFill>
                <a:latin typeface="Times New Roman"/>
                <a:ea typeface="Times New Roman"/>
                <a:cs typeface="Times New Roman"/>
                <a:sym typeface="Times New Roman"/>
              </a:rPr>
              <a:t>8 צלילים</a:t>
            </a:r>
            <a:r>
              <a:rPr lang="x-none" sz="1800">
                <a:solidFill>
                  <a:srgbClr val="FFFFFF"/>
                </a:solidFill>
                <a:latin typeface="Times New Roman"/>
                <a:ea typeface="Times New Roman"/>
                <a:cs typeface="Times New Roman"/>
                <a:sym typeface="Times New Roman"/>
              </a:rPr>
              <a:t> כולל הצליל העליון והתחתון בדוגמא מ-דו ועד דו.</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באוקטבה מרווח של </a:t>
            </a:r>
            <a:r>
              <a:rPr lang="x-none" sz="1800" b="1">
                <a:solidFill>
                  <a:srgbClr val="FFFFFF"/>
                </a:solidFill>
                <a:latin typeface="Times New Roman"/>
                <a:ea typeface="Times New Roman"/>
                <a:cs typeface="Times New Roman"/>
                <a:sym typeface="Times New Roman"/>
              </a:rPr>
              <a:t>6 טונים</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Times New Roman"/>
                <a:ea typeface="Times New Roman"/>
                <a:cs typeface="Times New Roman"/>
                <a:sym typeface="Times New Roman"/>
              </a:rPr>
              <a:t>תנודות הצליל</a:t>
            </a:r>
            <a:r>
              <a:rPr lang="x-none" sz="1800">
                <a:solidFill>
                  <a:srgbClr val="FFFFFF"/>
                </a:solidFill>
                <a:latin typeface="Times New Roman"/>
                <a:ea typeface="Times New Roman"/>
                <a:cs typeface="Times New Roman"/>
                <a:sym typeface="Times New Roman"/>
              </a:rPr>
              <a:t>- מספר  התנודות של הצליל העליון כפול מזה של הצליל התחתון .</a:t>
            </a:r>
            <a:endParaRPr sz="1800">
              <a:solidFill>
                <a:srgbClr val="FFFFFF"/>
              </a:solidFill>
              <a:latin typeface="Times New Roman"/>
              <a:ea typeface="Times New Roman"/>
              <a:cs typeface="Times New Roman"/>
              <a:sym typeface="Times New Roman"/>
            </a:endParaRPr>
          </a:p>
          <a:p>
            <a:pPr marL="0" marR="1714500" lvl="0" indent="0" algn="l"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לדוגמא- באוקטבה הקטנה הצליל לה בתדר של = </a:t>
            </a:r>
            <a:r>
              <a:rPr lang="x-none" sz="1800" b="1">
                <a:solidFill>
                  <a:srgbClr val="FFFFFF"/>
                </a:solidFill>
                <a:latin typeface="Times New Roman"/>
                <a:ea typeface="Times New Roman"/>
                <a:cs typeface="Times New Roman"/>
                <a:sym typeface="Times New Roman"/>
              </a:rPr>
              <a:t>220 הרץ</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marR="1714500" lvl="0" indent="0" algn="l"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ולעומת זאת הצליל לה באוקטבה הראשונה הנו בתדר של  = </a:t>
            </a:r>
            <a:r>
              <a:rPr lang="x-none" sz="1800" b="1">
                <a:solidFill>
                  <a:srgbClr val="FFFFFF"/>
                </a:solidFill>
                <a:latin typeface="Times New Roman"/>
                <a:ea typeface="Times New Roman"/>
                <a:cs typeface="Times New Roman"/>
                <a:sym typeface="Times New Roman"/>
              </a:rPr>
              <a:t>440 הרץ.</a:t>
            </a: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178"/>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האוקטבה הכפולה</a:t>
            </a:r>
            <a:endParaRPr sz="2400" b="1" dirty="0">
              <a:solidFill>
                <a:srgbClr val="FFFF00"/>
              </a:solidFill>
              <a:latin typeface="Arial" pitchFamily="34" charset="0"/>
              <a:ea typeface="Times New Roman"/>
              <a:cs typeface="Arial" pitchFamily="34" charset="0"/>
              <a:sym typeface="Times New Roman"/>
            </a:endParaRPr>
          </a:p>
        </p:txBody>
      </p:sp>
      <p:sp>
        <p:nvSpPr>
          <p:cNvPr id="1711" name="Google Shape;1711;p178"/>
          <p:cNvSpPr txBox="1"/>
          <p:nvPr/>
        </p:nvSpPr>
        <p:spPr>
          <a:xfrm>
            <a:off x="712525" y="1270650"/>
            <a:ext cx="7842000" cy="3728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12" name="Google Shape;1712;p178"/>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13" name="Google Shape;1713;p178"/>
          <p:cNvSpPr txBox="1"/>
          <p:nvPr/>
        </p:nvSpPr>
        <p:spPr>
          <a:xfrm>
            <a:off x="712525" y="1151900"/>
            <a:ext cx="7842000" cy="20070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cs typeface="Arial" pitchFamily="34" charset="0"/>
              </a:rPr>
              <a:t>האוקטבה הכפולה</a:t>
            </a:r>
            <a:r>
              <a:rPr lang="x-none" sz="1600">
                <a:solidFill>
                  <a:srgbClr val="FFFFFF"/>
                </a:solidFill>
                <a:latin typeface="Arial" pitchFamily="34" charset="0"/>
                <a:cs typeface="Arial" pitchFamily="34" charset="0"/>
              </a:rPr>
              <a:t>-</a:t>
            </a:r>
            <a:r>
              <a:rPr lang="x-none" sz="1600">
                <a:solidFill>
                  <a:srgbClr val="FFFFFF"/>
                </a:solidFill>
                <a:latin typeface="Arial" pitchFamily="34" charset="0"/>
                <a:ea typeface="Times New Roman"/>
                <a:cs typeface="Arial" pitchFamily="34" charset="0"/>
                <a:sym typeface="Times New Roman"/>
              </a:rPr>
              <a:t> הנו מנעד של </a:t>
            </a:r>
            <a:r>
              <a:rPr lang="x-none" sz="1600" b="1">
                <a:solidFill>
                  <a:srgbClr val="FFFFFF"/>
                </a:solidFill>
                <a:latin typeface="Arial" pitchFamily="34" charset="0"/>
                <a:ea typeface="Times New Roman"/>
                <a:cs typeface="Arial" pitchFamily="34" charset="0"/>
                <a:sym typeface="Times New Roman"/>
              </a:rPr>
              <a:t>15 צלילים</a:t>
            </a:r>
            <a:r>
              <a:rPr lang="x-none" sz="1600">
                <a:solidFill>
                  <a:srgbClr val="FFFFFF"/>
                </a:solidFill>
                <a:latin typeface="Arial" pitchFamily="34" charset="0"/>
                <a:ea typeface="Times New Roman"/>
                <a:cs typeface="Arial" pitchFamily="34" charset="0"/>
                <a:sym typeface="Times New Roman"/>
              </a:rPr>
              <a:t> כולל הצליל העליון והתחתון בדוגמא  מ-דו באוקטבה הקטנה ועד דו באוקטבה השנייה באוקטבה הכפולה המרווח הוא של </a:t>
            </a:r>
            <a:r>
              <a:rPr lang="x-none" sz="1600" b="1">
                <a:solidFill>
                  <a:srgbClr val="FFFFFF"/>
                </a:solidFill>
                <a:latin typeface="Arial" pitchFamily="34" charset="0"/>
                <a:ea typeface="Times New Roman"/>
                <a:cs typeface="Arial" pitchFamily="34" charset="0"/>
                <a:sym typeface="Times New Roman"/>
              </a:rPr>
              <a:t>12 טונים</a:t>
            </a:r>
            <a:r>
              <a:rPr lang="x-none" sz="1600">
                <a:solidFill>
                  <a:srgbClr val="FFFFFF"/>
                </a:solidFill>
                <a:latin typeface="Arial" pitchFamily="34" charset="0"/>
                <a:ea typeface="Times New Roman"/>
                <a:cs typeface="Arial" pitchFamily="34" charset="0"/>
                <a:sym typeface="Times New Roman"/>
              </a:rPr>
              <a:t>.  מספר  התנודות של הצליל העליון כפול 4 מזה של הצליל התחתון .</a:t>
            </a:r>
            <a:endParaRPr sz="1600" dirty="0">
              <a:solidFill>
                <a:srgbClr val="FFFFFF"/>
              </a:solidFill>
              <a:latin typeface="Arial" pitchFamily="34" charset="0"/>
              <a:ea typeface="Times New Roman"/>
              <a:cs typeface="Arial" pitchFamily="34" charset="0"/>
              <a:sym typeface="Times New Roman"/>
            </a:endParaRPr>
          </a:p>
          <a:p>
            <a:pPr marL="0" marR="17145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לדוגמא- באוקטבה הקטנה הצליל לה בתדר של = </a:t>
            </a:r>
            <a:r>
              <a:rPr lang="x-none" sz="1600" b="1">
                <a:solidFill>
                  <a:srgbClr val="FFFFFF"/>
                </a:solidFill>
                <a:latin typeface="Arial" pitchFamily="34" charset="0"/>
                <a:ea typeface="Times New Roman"/>
                <a:cs typeface="Arial" pitchFamily="34" charset="0"/>
                <a:sym typeface="Times New Roman"/>
              </a:rPr>
              <a:t>220 הרץ</a:t>
            </a:r>
            <a:r>
              <a:rPr lang="x-none" sz="1600">
                <a:solidFill>
                  <a:srgbClr val="FFFFFF"/>
                </a:solidFill>
                <a:latin typeface="Arial" pitchFamily="34" charset="0"/>
                <a:ea typeface="Times New Roman"/>
                <a:cs typeface="Arial" pitchFamily="34" charset="0"/>
                <a:sym typeface="Times New Roman"/>
              </a:rPr>
              <a:t> ולעומת זאת הצליל לה שבאוקטבה הכפולה  הנו בתדר של = </a:t>
            </a:r>
            <a:r>
              <a:rPr lang="x-none" sz="1600" b="1">
                <a:solidFill>
                  <a:srgbClr val="FFFFFF"/>
                </a:solidFill>
                <a:latin typeface="Arial" pitchFamily="34" charset="0"/>
                <a:ea typeface="Times New Roman"/>
                <a:cs typeface="Arial" pitchFamily="34" charset="0"/>
                <a:sym typeface="Times New Roman"/>
              </a:rPr>
              <a:t>880 הרץ.</a:t>
            </a:r>
            <a:endParaRPr sz="1600" b="1" dirty="0">
              <a:solidFill>
                <a:srgbClr val="FFFFFF"/>
              </a:solidFill>
              <a:latin typeface="Arial" pitchFamily="34" charset="0"/>
              <a:ea typeface="Times New Roman"/>
              <a:cs typeface="Arial" pitchFamily="34" charset="0"/>
              <a:sym typeface="Times New Roman"/>
            </a:endParaRPr>
          </a:p>
          <a:p>
            <a:pPr marL="0" marR="17145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714" name="Google Shape;1714;p178"/>
          <p:cNvPicPr preferRelativeResize="0"/>
          <p:nvPr/>
        </p:nvPicPr>
        <p:blipFill>
          <a:blip r:embed="rId4">
            <a:alphaModFix/>
          </a:blip>
          <a:stretch>
            <a:fillRect/>
          </a:stretch>
        </p:blipFill>
        <p:spPr>
          <a:xfrm>
            <a:off x="3683413" y="2912800"/>
            <a:ext cx="2085975" cy="742950"/>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79"/>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היפוכי אוקטבות</a:t>
            </a:r>
            <a:endParaRPr sz="2400" b="1" dirty="0">
              <a:solidFill>
                <a:srgbClr val="FFFF00"/>
              </a:solidFill>
              <a:latin typeface="Arial" pitchFamily="34" charset="0"/>
              <a:ea typeface="Times New Roman"/>
              <a:cs typeface="Arial" pitchFamily="34" charset="0"/>
              <a:sym typeface="Times New Roman"/>
            </a:endParaRPr>
          </a:p>
        </p:txBody>
      </p:sp>
      <p:sp>
        <p:nvSpPr>
          <p:cNvPr id="1720" name="Google Shape;1720;p179"/>
          <p:cNvSpPr txBox="1"/>
          <p:nvPr/>
        </p:nvSpPr>
        <p:spPr>
          <a:xfrm>
            <a:off x="712525" y="1484425"/>
            <a:ext cx="7842000" cy="3514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21" name="Google Shape;1721;p179"/>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22" name="Google Shape;1722;p179"/>
          <p:cNvSpPr txBox="1"/>
          <p:nvPr/>
        </p:nvSpPr>
        <p:spPr>
          <a:xfrm>
            <a:off x="878775" y="1148950"/>
            <a:ext cx="7614300" cy="25176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rPr>
              <a:t>היפוכי אוקטבות</a:t>
            </a:r>
            <a:r>
              <a:rPr lang="x-none" sz="1800">
                <a:solidFill>
                  <a:srgbClr val="FFFFFF"/>
                </a:solidFill>
                <a:latin typeface="Times New Roman"/>
                <a:ea typeface="Times New Roman"/>
                <a:cs typeface="Times New Roman"/>
                <a:sym typeface="Times New Roman"/>
              </a:rPr>
              <a:t>- שיטה בה הפרזה הראשונה גבוהה או נמוכה באוקטבה מהפרזה השניה, כאשר הצליל המוביל את הפרזה נותר ללא שינוי בשתי הפרזות.</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שיטה זו פרי המצאתו של </a:t>
            </a:r>
            <a:r>
              <a:rPr lang="x-none" sz="1800" b="1">
                <a:solidFill>
                  <a:srgbClr val="FFFF00"/>
                </a:solidFill>
                <a:latin typeface="Times New Roman"/>
                <a:ea typeface="Times New Roman"/>
                <a:cs typeface="Times New Roman"/>
                <a:sym typeface="Times New Roman"/>
              </a:rPr>
              <a:t>מוצרט</a:t>
            </a:r>
            <a:r>
              <a:rPr lang="x-none" sz="1800">
                <a:solidFill>
                  <a:srgbClr val="FFFFFF"/>
                </a:solidFill>
                <a:latin typeface="Times New Roman"/>
                <a:ea typeface="Times New Roman"/>
                <a:cs typeface="Times New Roman"/>
                <a:sym typeface="Times New Roman"/>
              </a:rPr>
              <a:t> והיא למעשה מאפשרת מצלול תחושות רחב יותר,  במיוחד כאשר רוצים להדגיש את המשפט המוזיקלי החוזר אך בשינוי גובה הצלילים ע"י הגבהתם או הורדתם באוקטבה.</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(הדוגמא לקוחה מתוך היצירה Inter natos mulierum Kv 72 של מוצרט).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כך זה נראה בתוים:(שני התיבות 1,2  זהות לתיבות 3,4  אך בשינוי אוקטבה בלבד.</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a:solidFill>
                <a:srgbClr val="FFFFFF"/>
              </a:solidFill>
            </a:endParaRPr>
          </a:p>
        </p:txBody>
      </p:sp>
      <p:pic>
        <p:nvPicPr>
          <p:cNvPr id="1723" name="Google Shape;1723;p179"/>
          <p:cNvPicPr preferRelativeResize="0"/>
          <p:nvPr/>
        </p:nvPicPr>
        <p:blipFill>
          <a:blip r:embed="rId4">
            <a:alphaModFix/>
          </a:blip>
          <a:stretch>
            <a:fillRect/>
          </a:stretch>
        </p:blipFill>
        <p:spPr>
          <a:xfrm>
            <a:off x="1971300" y="3691850"/>
            <a:ext cx="5826075" cy="975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86" name="Google Shape;86;p13"/>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87" name="Google Shape;87;p13"/>
          <p:cNvGraphicFramePr/>
          <p:nvPr/>
        </p:nvGraphicFramePr>
        <p:xfrm>
          <a:off x="397425" y="1174775"/>
          <a:ext cx="7122350" cy="3349875"/>
        </p:xfrm>
        <a:graphic>
          <a:graphicData uri="http://schemas.openxmlformats.org/drawingml/2006/table">
            <a:tbl>
              <a:tblPr>
                <a:noFill/>
                <a:tableStyleId>{D223DBF9-E6C6-4AA8-B193-31598DDAF621}</a:tableStyleId>
              </a:tblPr>
              <a:tblGrid>
                <a:gridCol w="7122350"/>
              </a:tblGrid>
              <a:tr h="3349875">
                <a:tc>
                  <a:txBody>
                    <a:bodyPr/>
                    <a:lstStyle/>
                    <a:p>
                      <a:pPr marL="0" lvl="0" indent="0" algn="r" rtl="1">
                        <a:spcBef>
                          <a:spcPts val="0"/>
                        </a:spcBef>
                        <a:spcAft>
                          <a:spcPts val="0"/>
                        </a:spcAft>
                        <a:buNone/>
                      </a:pPr>
                      <a:r>
                        <a:rPr lang="he-IL" sz="2400" b="1" baseline="0" dirty="0" smtClean="0">
                          <a:solidFill>
                            <a:srgbClr val="FF0000"/>
                          </a:solidFill>
                        </a:rPr>
                        <a:t>שיעור </a:t>
                      </a:r>
                      <a:r>
                        <a:rPr lang="he-IL" sz="2400" b="1" u="sng" baseline="0" dirty="0" smtClean="0">
                          <a:solidFill>
                            <a:srgbClr val="FF0000"/>
                          </a:solidFill>
                        </a:rPr>
                        <a:t>מס' 1</a:t>
                      </a:r>
                      <a:endParaRPr sz="2400" b="1" u="sng" dirty="0">
                        <a:solidFill>
                          <a:srgbClr val="FF0000"/>
                        </a:solidFill>
                      </a:endParaRPr>
                    </a:p>
                    <a:p>
                      <a:pPr marL="0" lvl="0" indent="0" algn="ctr" rtl="1">
                        <a:spcBef>
                          <a:spcPts val="0"/>
                        </a:spcBef>
                        <a:spcAft>
                          <a:spcPts val="0"/>
                        </a:spcAft>
                        <a:buNone/>
                      </a:pPr>
                      <a:endParaRPr dirty="0"/>
                    </a:p>
                    <a:p>
                      <a:pPr marL="0" lvl="0" indent="0" algn="ctr" rtl="1">
                        <a:spcBef>
                          <a:spcPts val="0"/>
                        </a:spcBef>
                        <a:spcAft>
                          <a:spcPts val="0"/>
                        </a:spcAft>
                        <a:buNone/>
                      </a:pPr>
                      <a:r>
                        <a:rPr lang="x-none" sz="1800" u="sng">
                          <a:solidFill>
                            <a:srgbClr val="FFFF00"/>
                          </a:solidFill>
                          <a:hlinkClick r:id="rId3" action="ppaction://hlinksldjump"/>
                        </a:rPr>
                        <a:t>מחמושת</a:t>
                      </a:r>
                      <a:endParaRPr sz="1800" dirty="0">
                        <a:solidFill>
                          <a:srgbClr val="FFFF00"/>
                        </a:solidFill>
                      </a:endParaRPr>
                    </a:p>
                    <a:p>
                      <a:pPr marL="0" lvl="0" indent="0" algn="ctr" rtl="1">
                        <a:spcBef>
                          <a:spcPts val="0"/>
                        </a:spcBef>
                        <a:spcAft>
                          <a:spcPts val="0"/>
                        </a:spcAft>
                        <a:buNone/>
                      </a:pPr>
                      <a:r>
                        <a:rPr lang="x-none" sz="1800" u="sng">
                          <a:solidFill>
                            <a:schemeClr val="hlink"/>
                          </a:solidFill>
                          <a:hlinkClick r:id="rId3" action="ppaction://hlinksldjump"/>
                        </a:rPr>
                        <a:t>הגדרה</a:t>
                      </a:r>
                      <a:endParaRPr sz="1800" dirty="0">
                        <a:solidFill>
                          <a:srgbClr val="FFFFFF"/>
                        </a:solidFill>
                      </a:endParaRPr>
                    </a:p>
                    <a:p>
                      <a:pPr marL="0" lvl="0" indent="0" algn="ctr" rtl="1">
                        <a:spcBef>
                          <a:spcPts val="0"/>
                        </a:spcBef>
                        <a:spcAft>
                          <a:spcPts val="0"/>
                        </a:spcAft>
                        <a:buNone/>
                      </a:pPr>
                      <a:r>
                        <a:rPr lang="x-none" sz="1800" u="sng">
                          <a:solidFill>
                            <a:schemeClr val="hlink"/>
                          </a:solidFill>
                          <a:hlinkClick r:id="rId4" action="ppaction://hlinksldjump"/>
                        </a:rPr>
                        <a:t>צורת ה-מחמושת</a:t>
                      </a:r>
                      <a:endParaRPr sz="1800" dirty="0">
                        <a:solidFill>
                          <a:srgbClr val="FFFFFF"/>
                        </a:solidFill>
                      </a:endParaRPr>
                    </a:p>
                    <a:p>
                      <a:pPr marL="0" lvl="0" indent="0" algn="ctr" rtl="1">
                        <a:spcBef>
                          <a:spcPts val="0"/>
                        </a:spcBef>
                        <a:spcAft>
                          <a:spcPts val="0"/>
                        </a:spcAft>
                        <a:buNone/>
                      </a:pPr>
                      <a:r>
                        <a:rPr lang="x-none" sz="1800" u="sng">
                          <a:solidFill>
                            <a:schemeClr val="hlink"/>
                          </a:solidFill>
                          <a:hlinkClick r:id="rId5" action="ppaction://hlinksldjump"/>
                        </a:rPr>
                        <a:t>קווי עזר ב-מחמושת</a:t>
                      </a:r>
                      <a:endParaRPr sz="1800" dirty="0">
                        <a:solidFill>
                          <a:srgbClr val="FFFFFF"/>
                        </a:solidFill>
                      </a:endParaRPr>
                    </a:p>
                    <a:p>
                      <a:pPr marL="0" lvl="0" indent="0" algn="ctr" rtl="1">
                        <a:spcBef>
                          <a:spcPts val="0"/>
                        </a:spcBef>
                        <a:spcAft>
                          <a:spcPts val="0"/>
                        </a:spcAft>
                        <a:buNone/>
                      </a:pPr>
                      <a:r>
                        <a:rPr lang="x-none" sz="1800" u="sng">
                          <a:solidFill>
                            <a:schemeClr val="hlink"/>
                          </a:solidFill>
                          <a:hlinkClick r:id="rId6" action="ppaction://hlinksldjump"/>
                        </a:rPr>
                        <a:t>גובה הקו ב-מחמושת</a:t>
                      </a:r>
                      <a:endParaRPr sz="1800" dirty="0">
                        <a:solidFill>
                          <a:srgbClr val="FFFFFF"/>
                        </a:solidFill>
                      </a:endParaRPr>
                    </a:p>
                    <a:p>
                      <a:pPr marL="0" lvl="0" indent="0" algn="ctr" rtl="1">
                        <a:spcBef>
                          <a:spcPts val="0"/>
                        </a:spcBef>
                        <a:spcAft>
                          <a:spcPts val="0"/>
                        </a:spcAft>
                        <a:buNone/>
                      </a:pPr>
                      <a:r>
                        <a:rPr lang="x-none" sz="1800" u="sng">
                          <a:solidFill>
                            <a:schemeClr val="hlink"/>
                          </a:solidFill>
                          <a:hlinkClick r:id="rId7" action="ppaction://hlinksldjump"/>
                        </a:rPr>
                        <a:t>מי המציא את ה-מחמושת</a:t>
                      </a:r>
                      <a:endParaRPr sz="1800" dirty="0">
                        <a:solidFill>
                          <a:srgbClr val="FFFFFF"/>
                        </a:solidFill>
                      </a:endParaRPr>
                    </a:p>
                    <a:p>
                      <a:pPr marL="0" lvl="0" indent="0" algn="ctr" rtl="1">
                        <a:spcBef>
                          <a:spcPts val="0"/>
                        </a:spcBef>
                        <a:spcAft>
                          <a:spcPts val="0"/>
                        </a:spcAft>
                        <a:buNone/>
                      </a:pPr>
                      <a:r>
                        <a:rPr lang="x-none" sz="1800" u="sng">
                          <a:solidFill>
                            <a:schemeClr val="hlink"/>
                          </a:solidFill>
                          <a:hlinkClick r:id="rId8" action="ppaction://hlinksldjump"/>
                        </a:rPr>
                        <a:t>זיהוי שם הצליל במחמושת</a:t>
                      </a:r>
                      <a:endParaRPr sz="1800" dirty="0">
                        <a:solidFill>
                          <a:srgbClr val="FFFF00"/>
                        </a:solidFill>
                      </a:endParaRPr>
                    </a:p>
                    <a:p>
                      <a:pPr marL="0" lvl="0" indent="0" algn="ctr" rtl="1">
                        <a:spcBef>
                          <a:spcPts val="0"/>
                        </a:spcBef>
                        <a:spcAft>
                          <a:spcPts val="0"/>
                        </a:spcAft>
                        <a:buNone/>
                      </a:pPr>
                      <a:endParaRPr sz="1600"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88" name="Google Shape;88;p13"/>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89" name="Google Shape;89;p13"/>
          <p:cNvPicPr preferRelativeResize="0"/>
          <p:nvPr/>
        </p:nvPicPr>
        <p:blipFill>
          <a:blip r:embed="rId9">
            <a:alphaModFix/>
          </a:blip>
          <a:stretch>
            <a:fillRect/>
          </a:stretch>
        </p:blipFill>
        <p:spPr>
          <a:xfrm>
            <a:off x="7117400" y="0"/>
            <a:ext cx="2026600" cy="895300"/>
          </a:xfrm>
          <a:prstGeom prst="rect">
            <a:avLst/>
          </a:prstGeom>
          <a:noFill/>
          <a:ln>
            <a:noFill/>
          </a:ln>
        </p:spPr>
      </p:pic>
      <p:pic>
        <p:nvPicPr>
          <p:cNvPr id="90" name="Google Shape;90;p13"/>
          <p:cNvPicPr preferRelativeResize="0"/>
          <p:nvPr/>
        </p:nvPicPr>
        <p:blipFill>
          <a:blip r:embed="rId9">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0"/>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513" name="Google Shape;513;p60"/>
          <p:cNvSpPr txBox="1">
            <a:spLocks noGrp="1"/>
          </p:cNvSpPr>
          <p:nvPr>
            <p:ph type="subTitle" idx="1"/>
          </p:nvPr>
        </p:nvSpPr>
        <p:spPr>
          <a:xfrm>
            <a:off x="391875" y="1243950"/>
            <a:ext cx="8087100" cy="3470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mtClean="0">
                <a:solidFill>
                  <a:srgbClr val="FFFFFF"/>
                </a:solidFill>
                <a:latin typeface="David"/>
                <a:ea typeface="David"/>
                <a:cs typeface="David"/>
                <a:sym typeface="David"/>
              </a:rPr>
              <a:t> </a:t>
            </a:r>
            <a:endParaRPr dirty="0" smtClean="0">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514" name="Google Shape;514;p6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15" name="Google Shape;515;p60"/>
          <p:cNvPicPr preferRelativeResize="0"/>
          <p:nvPr/>
        </p:nvPicPr>
        <p:blipFill>
          <a:blip r:embed="rId3">
            <a:alphaModFix/>
          </a:blip>
          <a:stretch>
            <a:fillRect/>
          </a:stretch>
        </p:blipFill>
        <p:spPr>
          <a:xfrm>
            <a:off x="7101200" y="0"/>
            <a:ext cx="2042800" cy="895300"/>
          </a:xfrm>
          <a:prstGeom prst="rect">
            <a:avLst/>
          </a:prstGeom>
          <a:noFill/>
          <a:ln>
            <a:noFill/>
          </a:ln>
        </p:spPr>
      </p:pic>
      <p:graphicFrame>
        <p:nvGraphicFramePr>
          <p:cNvPr id="6" name="Table 5"/>
          <p:cNvGraphicFramePr>
            <a:graphicFrameLocks noGrp="1"/>
          </p:cNvGraphicFramePr>
          <p:nvPr/>
        </p:nvGraphicFramePr>
        <p:xfrm>
          <a:off x="1436912" y="1213026"/>
          <a:ext cx="6564087" cy="3108960"/>
        </p:xfrm>
        <a:graphic>
          <a:graphicData uri="http://schemas.openxmlformats.org/drawingml/2006/table">
            <a:tbl>
              <a:tblPr firstRow="1" bandRow="1">
                <a:tableStyleId>{D223DBF9-E6C6-4AA8-B193-31598DDAF621}</a:tableStyleId>
              </a:tblPr>
              <a:tblGrid>
                <a:gridCol w="1209764"/>
                <a:gridCol w="1906751"/>
                <a:gridCol w="1758034"/>
                <a:gridCol w="1689538"/>
              </a:tblGrid>
              <a:tr h="370840">
                <a:tc>
                  <a:txBody>
                    <a:bodyPr/>
                    <a:lstStyle/>
                    <a:p>
                      <a:pPr marL="0" marR="0" algn="ctr" rtl="1">
                        <a:spcBef>
                          <a:spcPts val="0"/>
                        </a:spcBef>
                        <a:spcAft>
                          <a:spcPts val="0"/>
                        </a:spcAft>
                        <a:tabLst>
                          <a:tab pos="114300" algn="l"/>
                        </a:tabLst>
                      </a:pPr>
                      <a:r>
                        <a:rPr lang="he-IL" sz="1100" b="1" dirty="0">
                          <a:solidFill>
                            <a:srgbClr val="FFFF00"/>
                          </a:solidFill>
                          <a:latin typeface="Times New Roman"/>
                          <a:ea typeface="Times New Roman"/>
                        </a:rPr>
                        <a:t>סה"כ </a:t>
                      </a:r>
                      <a:endParaRPr lang="en-US" sz="1200" dirty="0">
                        <a:solidFill>
                          <a:srgbClr val="FFFF00"/>
                        </a:solidFill>
                        <a:latin typeface="Times New Roman"/>
                        <a:ea typeface="Times New Roman"/>
                      </a:endParaRPr>
                    </a:p>
                    <a:p>
                      <a:pPr marL="0" marR="0" algn="ctr" rtl="1">
                        <a:spcBef>
                          <a:spcPts val="0"/>
                        </a:spcBef>
                        <a:spcAft>
                          <a:spcPts val="0"/>
                        </a:spcAft>
                        <a:tabLst>
                          <a:tab pos="114300" algn="l"/>
                        </a:tabLst>
                      </a:pPr>
                      <a:r>
                        <a:rPr lang="he-IL" sz="1100" b="1" dirty="0">
                          <a:solidFill>
                            <a:srgbClr val="FFFF00"/>
                          </a:solidFill>
                          <a:latin typeface="Times New Roman"/>
                          <a:ea typeface="Times New Roman"/>
                        </a:rPr>
                        <a:t>  80 </a:t>
                      </a:r>
                      <a:r>
                        <a:rPr lang="he-IL" sz="1100" b="1" dirty="0" smtClean="0">
                          <a:solidFill>
                            <a:srgbClr val="FFFF00"/>
                          </a:solidFill>
                          <a:latin typeface="Times New Roman"/>
                          <a:ea typeface="Times New Roman"/>
                        </a:rPr>
                        <a:t>משקלות</a:t>
                      </a:r>
                      <a:endParaRPr lang="en-US" sz="1100" b="1" dirty="0" smtClean="0">
                        <a:solidFill>
                          <a:srgbClr val="FFFF00"/>
                        </a:solidFill>
                        <a:latin typeface="Times New Roman"/>
                        <a:ea typeface="Times New Roman"/>
                      </a:endParaRPr>
                    </a:p>
                    <a:p>
                      <a:pPr marL="0" marR="0" algn="ctr" rtl="1">
                        <a:spcBef>
                          <a:spcPts val="0"/>
                        </a:spcBef>
                        <a:spcAft>
                          <a:spcPts val="0"/>
                        </a:spcAft>
                        <a:tabLst>
                          <a:tab pos="114300" algn="l"/>
                        </a:tabLst>
                      </a:pPr>
                      <a:endParaRPr lang="en-US" sz="1200" dirty="0">
                        <a:solidFill>
                          <a:srgbClr val="FFFF00"/>
                        </a:solidFill>
                        <a:latin typeface="Times New Roman"/>
                        <a:ea typeface="Times New Roman"/>
                      </a:endParaRPr>
                    </a:p>
                  </a:txBody>
                  <a:tcPr marL="68580" marR="68580" marT="0" marB="0"/>
                </a:tc>
                <a:tc>
                  <a:txBody>
                    <a:bodyPr/>
                    <a:lstStyle/>
                    <a:p>
                      <a:pPr marL="0" marR="0" algn="ctr" rtl="1">
                        <a:spcBef>
                          <a:spcPts val="0"/>
                        </a:spcBef>
                        <a:spcAft>
                          <a:spcPts val="0"/>
                        </a:spcAft>
                        <a:tabLst>
                          <a:tab pos="114300" algn="l"/>
                        </a:tabLst>
                      </a:pPr>
                      <a:r>
                        <a:rPr lang="he-IL" sz="1100" b="1" dirty="0" smtClean="0">
                          <a:solidFill>
                            <a:srgbClr val="FFFF00"/>
                          </a:solidFill>
                          <a:latin typeface="Times New Roman"/>
                          <a:ea typeface="Times New Roman"/>
                        </a:rPr>
                        <a:t>זוגי- </a:t>
                      </a:r>
                      <a:r>
                        <a:rPr lang="he-IL" sz="800" b="1" dirty="0" smtClean="0">
                          <a:solidFill>
                            <a:srgbClr val="FF0000"/>
                          </a:solidFill>
                          <a:latin typeface="Times New Roman"/>
                          <a:ea typeface="Times New Roman"/>
                        </a:rPr>
                        <a:t>מונה</a:t>
                      </a:r>
                      <a:r>
                        <a:rPr lang="he-IL" sz="800" b="1" baseline="0" dirty="0" smtClean="0">
                          <a:solidFill>
                            <a:srgbClr val="FF0000"/>
                          </a:solidFill>
                          <a:latin typeface="Times New Roman"/>
                          <a:ea typeface="Times New Roman"/>
                        </a:rPr>
                        <a:t> המתחלק </a:t>
                      </a:r>
                      <a:r>
                        <a:rPr lang="he-IL" sz="800" b="1" dirty="0" smtClean="0">
                          <a:solidFill>
                            <a:srgbClr val="FF0000"/>
                          </a:solidFill>
                          <a:latin typeface="Times New Roman"/>
                          <a:ea typeface="Times New Roman"/>
                        </a:rPr>
                        <a:t>רק ב-מספר</a:t>
                      </a:r>
                      <a:r>
                        <a:rPr lang="he-IL" sz="800" b="1" baseline="0" dirty="0" smtClean="0">
                          <a:solidFill>
                            <a:srgbClr val="FF0000"/>
                          </a:solidFill>
                          <a:latin typeface="Times New Roman"/>
                          <a:ea typeface="Times New Roman"/>
                        </a:rPr>
                        <a:t> זוגי</a:t>
                      </a:r>
                      <a:endParaRPr lang="en-US" sz="800" dirty="0">
                        <a:solidFill>
                          <a:srgbClr val="FF0000"/>
                        </a:solidFill>
                        <a:latin typeface="Times New Roman"/>
                        <a:ea typeface="Times New Roman"/>
                      </a:endParaRPr>
                    </a:p>
                    <a:p>
                      <a:pPr marL="0" marR="0" algn="ctr" rtl="1">
                        <a:spcBef>
                          <a:spcPts val="0"/>
                        </a:spcBef>
                        <a:spcAft>
                          <a:spcPts val="0"/>
                        </a:spcAft>
                        <a:tabLst>
                          <a:tab pos="114300" algn="l"/>
                        </a:tabLst>
                      </a:pPr>
                      <a:r>
                        <a:rPr lang="he-IL" sz="1100" b="1" dirty="0">
                          <a:solidFill>
                            <a:srgbClr val="FFFF00"/>
                          </a:solidFill>
                          <a:latin typeface="Times New Roman"/>
                          <a:ea typeface="Times New Roman"/>
                        </a:rPr>
                        <a:t>30 משקלות  </a:t>
                      </a:r>
                      <a:endParaRPr lang="en-US" sz="1200" dirty="0">
                        <a:solidFill>
                          <a:srgbClr val="FFFF00"/>
                        </a:solidFill>
                        <a:latin typeface="Times New Roman"/>
                        <a:ea typeface="Times New Roman"/>
                      </a:endParaRPr>
                    </a:p>
                  </a:txBody>
                  <a:tcPr marL="68580" marR="68580" marT="0" marB="0"/>
                </a:tc>
                <a:tc>
                  <a:txBody>
                    <a:bodyPr/>
                    <a:lstStyle/>
                    <a:p>
                      <a:pPr marL="0" marR="0" algn="ctr" rtl="1">
                        <a:spcBef>
                          <a:spcPts val="0"/>
                        </a:spcBef>
                        <a:spcAft>
                          <a:spcPts val="0"/>
                        </a:spcAft>
                        <a:tabLst>
                          <a:tab pos="114300" algn="l"/>
                        </a:tabLst>
                      </a:pPr>
                      <a:r>
                        <a:rPr lang="he-IL" sz="1100" b="1" dirty="0" smtClean="0">
                          <a:solidFill>
                            <a:srgbClr val="FFFF00"/>
                          </a:solidFill>
                          <a:latin typeface="Times New Roman"/>
                          <a:ea typeface="Times New Roman"/>
                        </a:rPr>
                        <a:t>משולש </a:t>
                      </a:r>
                      <a:r>
                        <a:rPr lang="he-IL" sz="800" b="1" dirty="0" smtClean="0">
                          <a:solidFill>
                            <a:srgbClr val="FFFF00"/>
                          </a:solidFill>
                          <a:latin typeface="Times New Roman"/>
                          <a:ea typeface="Times New Roman"/>
                        </a:rPr>
                        <a:t>-</a:t>
                      </a:r>
                      <a:r>
                        <a:rPr lang="he-IL" sz="800" b="1" dirty="0" smtClean="0">
                          <a:solidFill>
                            <a:srgbClr val="FF0000"/>
                          </a:solidFill>
                          <a:latin typeface="Times New Roman"/>
                          <a:ea typeface="Times New Roman"/>
                        </a:rPr>
                        <a:t>מונה</a:t>
                      </a:r>
                      <a:r>
                        <a:rPr lang="he-IL" sz="800" b="1" baseline="0" dirty="0" smtClean="0">
                          <a:solidFill>
                            <a:srgbClr val="FF0000"/>
                          </a:solidFill>
                          <a:latin typeface="Times New Roman"/>
                          <a:ea typeface="Times New Roman"/>
                        </a:rPr>
                        <a:t> המתחלק </a:t>
                      </a:r>
                      <a:r>
                        <a:rPr lang="he-IL" sz="800" b="1" dirty="0" smtClean="0">
                          <a:solidFill>
                            <a:srgbClr val="FF0000"/>
                          </a:solidFill>
                          <a:latin typeface="Times New Roman"/>
                          <a:ea typeface="Times New Roman"/>
                        </a:rPr>
                        <a:t>רק ב-3</a:t>
                      </a:r>
                      <a:endParaRPr lang="en-US" sz="800" dirty="0">
                        <a:solidFill>
                          <a:srgbClr val="FFFF00"/>
                        </a:solidFill>
                        <a:latin typeface="Times New Roman"/>
                        <a:ea typeface="Times New Roman"/>
                      </a:endParaRPr>
                    </a:p>
                    <a:p>
                      <a:pPr marL="0" marR="0" algn="ctr" rtl="1">
                        <a:spcBef>
                          <a:spcPts val="0"/>
                        </a:spcBef>
                        <a:spcAft>
                          <a:spcPts val="0"/>
                        </a:spcAft>
                        <a:tabLst>
                          <a:tab pos="114300" algn="l"/>
                        </a:tabLst>
                      </a:pPr>
                      <a:r>
                        <a:rPr lang="he-IL" sz="1100" b="1" dirty="0">
                          <a:solidFill>
                            <a:srgbClr val="FFFF00"/>
                          </a:solidFill>
                          <a:latin typeface="Times New Roman"/>
                          <a:ea typeface="Times New Roman"/>
                        </a:rPr>
                        <a:t>25 משקלות</a:t>
                      </a:r>
                      <a:endParaRPr lang="en-US" sz="1200" dirty="0">
                        <a:solidFill>
                          <a:srgbClr val="FFFF00"/>
                        </a:solidFill>
                        <a:latin typeface="Times New Roman"/>
                        <a:ea typeface="Times New Roman"/>
                      </a:endParaRPr>
                    </a:p>
                  </a:txBody>
                  <a:tcPr marL="68580" marR="68580" marT="0" marB="0"/>
                </a:tc>
                <a:tc>
                  <a:txBody>
                    <a:bodyPr/>
                    <a:lstStyle/>
                    <a:p>
                      <a:pPr marL="0" marR="0" algn="ctr" rtl="1">
                        <a:spcBef>
                          <a:spcPts val="0"/>
                        </a:spcBef>
                        <a:spcAft>
                          <a:spcPts val="0"/>
                        </a:spcAft>
                        <a:tabLst>
                          <a:tab pos="114300" algn="l"/>
                        </a:tabLst>
                      </a:pPr>
                      <a:r>
                        <a:rPr lang="he-IL" sz="1100" b="1" dirty="0" smtClean="0">
                          <a:solidFill>
                            <a:srgbClr val="FFFF00"/>
                          </a:solidFill>
                          <a:latin typeface="Times New Roman"/>
                          <a:ea typeface="Times New Roman"/>
                        </a:rPr>
                        <a:t>מעורב- </a:t>
                      </a:r>
                      <a:r>
                        <a:rPr lang="he-IL" sz="800" b="1" dirty="0" smtClean="0">
                          <a:solidFill>
                            <a:srgbClr val="FF0000"/>
                          </a:solidFill>
                          <a:latin typeface="Times New Roman"/>
                          <a:ea typeface="Times New Roman"/>
                        </a:rPr>
                        <a:t>מונה</a:t>
                      </a:r>
                      <a:r>
                        <a:rPr lang="he-IL" sz="800" b="1" baseline="0" dirty="0" smtClean="0">
                          <a:solidFill>
                            <a:srgbClr val="FF0000"/>
                          </a:solidFill>
                          <a:latin typeface="Times New Roman"/>
                          <a:ea typeface="Times New Roman"/>
                        </a:rPr>
                        <a:t> המתחלק </a:t>
                      </a:r>
                      <a:r>
                        <a:rPr lang="he-IL" sz="800" b="1" dirty="0" smtClean="0">
                          <a:solidFill>
                            <a:srgbClr val="FF0000"/>
                          </a:solidFill>
                          <a:latin typeface="Times New Roman"/>
                          <a:ea typeface="Times New Roman"/>
                        </a:rPr>
                        <a:t>רק בעצמו</a:t>
                      </a:r>
                      <a:endParaRPr lang="en-US" sz="800" dirty="0">
                        <a:solidFill>
                          <a:srgbClr val="FFFF00"/>
                        </a:solidFill>
                        <a:latin typeface="Times New Roman"/>
                        <a:ea typeface="Times New Roman"/>
                      </a:endParaRPr>
                    </a:p>
                    <a:p>
                      <a:pPr marL="0" marR="0" algn="ctr" rtl="1">
                        <a:spcBef>
                          <a:spcPts val="0"/>
                        </a:spcBef>
                        <a:spcAft>
                          <a:spcPts val="0"/>
                        </a:spcAft>
                        <a:tabLst>
                          <a:tab pos="114300" algn="l"/>
                        </a:tabLst>
                      </a:pPr>
                      <a:r>
                        <a:rPr lang="he-IL" sz="1100" b="1" dirty="0">
                          <a:solidFill>
                            <a:srgbClr val="FFFF00"/>
                          </a:solidFill>
                          <a:latin typeface="Times New Roman"/>
                          <a:ea typeface="Times New Roman"/>
                        </a:rPr>
                        <a:t>25 משקלות</a:t>
                      </a:r>
                      <a:endParaRPr lang="en-US" sz="1200" dirty="0">
                        <a:solidFill>
                          <a:srgbClr val="FFFF00"/>
                        </a:solidFill>
                        <a:latin typeface="Times New Roman"/>
                        <a:ea typeface="Times New Roman"/>
                      </a:endParaRPr>
                    </a:p>
                  </a:txBody>
                  <a:tcPr marL="68580" marR="68580" marT="0" marB="0"/>
                </a:tc>
              </a:tr>
              <a:tr h="370840">
                <a:tc>
                  <a:txBody>
                    <a:bodyPr/>
                    <a:lstStyle/>
                    <a:p>
                      <a:pPr marL="0" marR="0" algn="ctr" rtl="1">
                        <a:spcBef>
                          <a:spcPts val="0"/>
                        </a:spcBef>
                        <a:spcAft>
                          <a:spcPts val="0"/>
                        </a:spcAft>
                        <a:tabLst>
                          <a:tab pos="114300" algn="l"/>
                        </a:tabLst>
                      </a:pPr>
                      <a:r>
                        <a:rPr lang="he-IL" sz="1100" u="sng" dirty="0">
                          <a:solidFill>
                            <a:schemeClr val="bg1"/>
                          </a:solidFill>
                          <a:latin typeface="Times New Roman"/>
                          <a:ea typeface="Times New Roman"/>
                        </a:rPr>
                        <a:t>1-16</a:t>
                      </a:r>
                      <a:endParaRPr lang="en-US" sz="1200" dirty="0">
                        <a:solidFill>
                          <a:schemeClr val="bg1"/>
                        </a:solidFill>
                        <a:latin typeface="Times New Roman"/>
                        <a:ea typeface="Times New Roman"/>
                      </a:endParaRPr>
                    </a:p>
                    <a:p>
                      <a:pPr marL="0" marR="0" algn="ctr" rtl="1">
                        <a:spcBef>
                          <a:spcPts val="0"/>
                        </a:spcBef>
                        <a:spcAft>
                          <a:spcPts val="0"/>
                        </a:spcAft>
                        <a:tabLst>
                          <a:tab pos="114300" algn="l"/>
                        </a:tabLst>
                      </a:pPr>
                      <a:r>
                        <a:rPr lang="he-IL" sz="1100" dirty="0" smtClean="0">
                          <a:solidFill>
                            <a:schemeClr val="bg1"/>
                          </a:solidFill>
                          <a:latin typeface="Times New Roman"/>
                          <a:ea typeface="Times New Roman"/>
                        </a:rPr>
                        <a:t>1</a:t>
                      </a:r>
                      <a:endParaRPr lang="en-US" sz="1100" dirty="0" smtClean="0">
                        <a:solidFill>
                          <a:schemeClr val="bg1"/>
                        </a:solidFill>
                        <a:latin typeface="Times New Roman"/>
                        <a:ea typeface="Times New Roman"/>
                      </a:endParaRPr>
                    </a:p>
                    <a:p>
                      <a:pPr marL="0" marR="0" algn="ctr" rtl="1">
                        <a:spcBef>
                          <a:spcPts val="0"/>
                        </a:spcBef>
                        <a:spcAft>
                          <a:spcPts val="0"/>
                        </a:spcAft>
                        <a:tabLst>
                          <a:tab pos="114300" algn="l"/>
                        </a:tabLst>
                      </a:pP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16    14   10    8     4     2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1      1     1      1     1     1</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15    12     9     6     3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1      1       1     1     1  </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13    11    7     5     1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1       1     1     1     1</a:t>
                      </a:r>
                      <a:endParaRPr lang="en-US" sz="1200" dirty="0">
                        <a:solidFill>
                          <a:schemeClr val="bg1"/>
                        </a:solidFill>
                        <a:latin typeface="Times New Roman"/>
                        <a:ea typeface="Times New Roman"/>
                      </a:endParaRPr>
                    </a:p>
                  </a:txBody>
                  <a:tcPr marL="68580" marR="68580" marT="0" marB="0"/>
                </a:tc>
              </a:tr>
              <a:tr h="370840">
                <a:tc>
                  <a:txBody>
                    <a:bodyPr/>
                    <a:lstStyle/>
                    <a:p>
                      <a:pPr marL="0" marR="0" algn="ctr" rtl="1">
                        <a:spcBef>
                          <a:spcPts val="0"/>
                        </a:spcBef>
                        <a:spcAft>
                          <a:spcPts val="0"/>
                        </a:spcAft>
                        <a:tabLst>
                          <a:tab pos="114300" algn="l"/>
                        </a:tabLst>
                      </a:pPr>
                      <a:r>
                        <a:rPr lang="he-IL" sz="1100" u="sng" dirty="0">
                          <a:solidFill>
                            <a:schemeClr val="bg1"/>
                          </a:solidFill>
                          <a:latin typeface="Times New Roman"/>
                          <a:ea typeface="Times New Roman"/>
                        </a:rPr>
                        <a:t>1-16</a:t>
                      </a:r>
                      <a:endParaRPr lang="en-US" sz="1200" dirty="0">
                        <a:solidFill>
                          <a:schemeClr val="bg1"/>
                        </a:solidFill>
                        <a:latin typeface="Times New Roman"/>
                        <a:ea typeface="Times New Roman"/>
                      </a:endParaRPr>
                    </a:p>
                    <a:p>
                      <a:pPr marL="0" marR="0" algn="ctr" rtl="1">
                        <a:spcBef>
                          <a:spcPts val="0"/>
                        </a:spcBef>
                        <a:spcAft>
                          <a:spcPts val="0"/>
                        </a:spcAft>
                        <a:tabLst>
                          <a:tab pos="114300" algn="l"/>
                        </a:tabLst>
                      </a:pPr>
                      <a:r>
                        <a:rPr lang="he-IL" sz="1100" dirty="0" smtClean="0">
                          <a:solidFill>
                            <a:schemeClr val="bg1"/>
                          </a:solidFill>
                          <a:latin typeface="Times New Roman"/>
                          <a:ea typeface="Times New Roman"/>
                        </a:rPr>
                        <a:t>2</a:t>
                      </a:r>
                      <a:endParaRPr lang="en-US" sz="1100" dirty="0" smtClean="0">
                        <a:solidFill>
                          <a:schemeClr val="bg1"/>
                        </a:solidFill>
                        <a:latin typeface="Times New Roman"/>
                        <a:ea typeface="Times New Roman"/>
                      </a:endParaRPr>
                    </a:p>
                    <a:p>
                      <a:pPr marL="0" marR="0" algn="ctr" rtl="1">
                        <a:spcBef>
                          <a:spcPts val="0"/>
                        </a:spcBef>
                        <a:spcAft>
                          <a:spcPts val="0"/>
                        </a:spcAft>
                        <a:tabLst>
                          <a:tab pos="114300" algn="l"/>
                        </a:tabLst>
                      </a:pP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16    14   10    8     4     </a:t>
                      </a:r>
                      <a:r>
                        <a:rPr lang="he-IL" sz="1100" b="1" u="sng" dirty="0">
                          <a:solidFill>
                            <a:schemeClr val="bg1"/>
                          </a:solidFill>
                          <a:latin typeface="Times New Roman"/>
                          <a:ea typeface="Times New Roman"/>
                        </a:rPr>
                        <a:t>2</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2      2      2     2     2     </a:t>
                      </a:r>
                      <a:r>
                        <a:rPr lang="he-IL" sz="1100" b="1" dirty="0">
                          <a:solidFill>
                            <a:schemeClr val="bg1"/>
                          </a:solidFill>
                          <a:latin typeface="Times New Roman"/>
                          <a:ea typeface="Times New Roman"/>
                        </a:rPr>
                        <a:t>2</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15    12    9     6      </a:t>
                      </a:r>
                      <a:r>
                        <a:rPr lang="he-IL" sz="1100" b="1" u="sng" dirty="0">
                          <a:solidFill>
                            <a:schemeClr val="bg1"/>
                          </a:solidFill>
                          <a:latin typeface="Times New Roman"/>
                          <a:ea typeface="Times New Roman"/>
                        </a:rPr>
                        <a:t>3</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2      2      2     2      </a:t>
                      </a:r>
                      <a:r>
                        <a:rPr lang="he-IL" sz="1100" b="1" dirty="0">
                          <a:solidFill>
                            <a:schemeClr val="bg1"/>
                          </a:solidFill>
                          <a:latin typeface="Times New Roman"/>
                          <a:ea typeface="Times New Roman"/>
                        </a:rPr>
                        <a:t>2</a:t>
                      </a:r>
                      <a:r>
                        <a:rPr lang="he-IL" sz="1100" dirty="0">
                          <a:solidFill>
                            <a:schemeClr val="bg1"/>
                          </a:solidFill>
                          <a:latin typeface="Times New Roman"/>
                          <a:ea typeface="Times New Roman"/>
                        </a:rPr>
                        <a:t>  </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13    11    7     5     1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2       2     2     2     2</a:t>
                      </a:r>
                      <a:endParaRPr lang="en-US" sz="1200" dirty="0">
                        <a:solidFill>
                          <a:schemeClr val="bg1"/>
                        </a:solidFill>
                        <a:latin typeface="Times New Roman"/>
                        <a:ea typeface="Times New Roman"/>
                      </a:endParaRPr>
                    </a:p>
                  </a:txBody>
                  <a:tcPr marL="68580" marR="68580" marT="0" marB="0"/>
                </a:tc>
              </a:tr>
              <a:tr h="370840">
                <a:tc>
                  <a:txBody>
                    <a:bodyPr/>
                    <a:lstStyle/>
                    <a:p>
                      <a:pPr marL="0" marR="0" algn="ctr" rtl="1">
                        <a:spcBef>
                          <a:spcPts val="0"/>
                        </a:spcBef>
                        <a:spcAft>
                          <a:spcPts val="0"/>
                        </a:spcAft>
                        <a:tabLst>
                          <a:tab pos="114300" algn="l"/>
                        </a:tabLst>
                      </a:pPr>
                      <a:r>
                        <a:rPr lang="he-IL" sz="1100" u="sng" dirty="0">
                          <a:solidFill>
                            <a:schemeClr val="bg1"/>
                          </a:solidFill>
                          <a:latin typeface="Times New Roman"/>
                          <a:ea typeface="Times New Roman"/>
                        </a:rPr>
                        <a:t>1-16</a:t>
                      </a:r>
                      <a:endParaRPr lang="en-US" sz="1200" dirty="0">
                        <a:solidFill>
                          <a:schemeClr val="bg1"/>
                        </a:solidFill>
                        <a:latin typeface="Times New Roman"/>
                        <a:ea typeface="Times New Roman"/>
                      </a:endParaRPr>
                    </a:p>
                    <a:p>
                      <a:pPr marL="0" marR="0" algn="ctr" rtl="1">
                        <a:spcBef>
                          <a:spcPts val="0"/>
                        </a:spcBef>
                        <a:spcAft>
                          <a:spcPts val="0"/>
                        </a:spcAft>
                        <a:tabLst>
                          <a:tab pos="114300" algn="l"/>
                        </a:tabLst>
                      </a:pPr>
                      <a:r>
                        <a:rPr lang="he-IL" sz="1100" dirty="0" smtClean="0">
                          <a:solidFill>
                            <a:schemeClr val="bg1"/>
                          </a:solidFill>
                          <a:latin typeface="Times New Roman"/>
                          <a:ea typeface="Times New Roman"/>
                        </a:rPr>
                        <a:t>4</a:t>
                      </a:r>
                      <a:endParaRPr lang="en-US" sz="1100" dirty="0" smtClean="0">
                        <a:solidFill>
                          <a:schemeClr val="bg1"/>
                        </a:solidFill>
                        <a:latin typeface="Times New Roman"/>
                        <a:ea typeface="Times New Roman"/>
                      </a:endParaRPr>
                    </a:p>
                    <a:p>
                      <a:pPr marL="0" marR="0" algn="ctr" rtl="1">
                        <a:spcBef>
                          <a:spcPts val="0"/>
                        </a:spcBef>
                        <a:spcAft>
                          <a:spcPts val="0"/>
                        </a:spcAft>
                        <a:tabLst>
                          <a:tab pos="114300" algn="l"/>
                        </a:tabLst>
                      </a:pP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16   14   10     8     </a:t>
                      </a:r>
                      <a:r>
                        <a:rPr lang="he-IL" sz="1100" b="1" u="sng" dirty="0">
                          <a:solidFill>
                            <a:schemeClr val="bg1"/>
                          </a:solidFill>
                          <a:latin typeface="Times New Roman"/>
                          <a:ea typeface="Times New Roman"/>
                        </a:rPr>
                        <a:t>4     2</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4     4     4       4     </a:t>
                      </a:r>
                      <a:r>
                        <a:rPr lang="he-IL" sz="1100" b="1" dirty="0">
                          <a:solidFill>
                            <a:schemeClr val="bg1"/>
                          </a:solidFill>
                          <a:latin typeface="Times New Roman"/>
                          <a:ea typeface="Times New Roman"/>
                        </a:rPr>
                        <a:t>4     4</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15    12    9     6      </a:t>
                      </a:r>
                      <a:r>
                        <a:rPr lang="he-IL" sz="1100" b="1" u="sng" dirty="0">
                          <a:solidFill>
                            <a:schemeClr val="bg1"/>
                          </a:solidFill>
                          <a:latin typeface="Times New Roman"/>
                          <a:ea typeface="Times New Roman"/>
                        </a:rPr>
                        <a:t>3</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4      4      4     4      </a:t>
                      </a:r>
                      <a:r>
                        <a:rPr lang="he-IL" sz="1100" b="1" dirty="0">
                          <a:solidFill>
                            <a:schemeClr val="bg1"/>
                          </a:solidFill>
                          <a:latin typeface="Times New Roman"/>
                          <a:ea typeface="Times New Roman"/>
                        </a:rPr>
                        <a:t>4</a:t>
                      </a:r>
                      <a:r>
                        <a:rPr lang="he-IL" sz="1100" dirty="0">
                          <a:solidFill>
                            <a:schemeClr val="bg1"/>
                          </a:solidFill>
                          <a:latin typeface="Times New Roman"/>
                          <a:ea typeface="Times New Roman"/>
                        </a:rPr>
                        <a:t>     </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13    11    </a:t>
                      </a:r>
                      <a:r>
                        <a:rPr lang="he-IL" sz="1100" b="1" u="sng" dirty="0">
                          <a:solidFill>
                            <a:schemeClr val="bg1"/>
                          </a:solidFill>
                          <a:latin typeface="Times New Roman"/>
                          <a:ea typeface="Times New Roman"/>
                        </a:rPr>
                        <a:t>7     5     1</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en-US" sz="1100" dirty="0">
                          <a:solidFill>
                            <a:schemeClr val="bg1"/>
                          </a:solidFill>
                          <a:latin typeface="Times New Roman"/>
                          <a:ea typeface="Times New Roman"/>
                        </a:rPr>
                        <a:t>4</a:t>
                      </a:r>
                      <a:r>
                        <a:rPr lang="he-IL" sz="1100" dirty="0">
                          <a:solidFill>
                            <a:schemeClr val="bg1"/>
                          </a:solidFill>
                          <a:latin typeface="Times New Roman"/>
                          <a:ea typeface="Times New Roman"/>
                        </a:rPr>
                        <a:t>       </a:t>
                      </a:r>
                      <a:r>
                        <a:rPr lang="en-US" sz="1100" dirty="0">
                          <a:solidFill>
                            <a:schemeClr val="bg1"/>
                          </a:solidFill>
                          <a:latin typeface="Times New Roman"/>
                          <a:ea typeface="Times New Roman"/>
                        </a:rPr>
                        <a:t>4</a:t>
                      </a:r>
                      <a:r>
                        <a:rPr lang="he-IL" sz="1100" dirty="0">
                          <a:solidFill>
                            <a:schemeClr val="bg1"/>
                          </a:solidFill>
                          <a:latin typeface="Times New Roman"/>
                          <a:ea typeface="Times New Roman"/>
                        </a:rPr>
                        <a:t>     </a:t>
                      </a:r>
                      <a:r>
                        <a:rPr lang="en-US" sz="1100" b="1" dirty="0">
                          <a:solidFill>
                            <a:schemeClr val="bg1"/>
                          </a:solidFill>
                          <a:latin typeface="Times New Roman"/>
                          <a:ea typeface="Times New Roman"/>
                        </a:rPr>
                        <a:t>4</a:t>
                      </a:r>
                      <a:r>
                        <a:rPr lang="he-IL" sz="1100" b="1" dirty="0">
                          <a:solidFill>
                            <a:schemeClr val="bg1"/>
                          </a:solidFill>
                          <a:latin typeface="Times New Roman"/>
                          <a:ea typeface="Times New Roman"/>
                        </a:rPr>
                        <a:t>     </a:t>
                      </a:r>
                      <a:r>
                        <a:rPr lang="en-US" sz="1100" b="1" dirty="0">
                          <a:solidFill>
                            <a:schemeClr val="bg1"/>
                          </a:solidFill>
                          <a:latin typeface="Times New Roman"/>
                          <a:ea typeface="Times New Roman"/>
                        </a:rPr>
                        <a:t>4  </a:t>
                      </a:r>
                      <a:r>
                        <a:rPr lang="he-IL" sz="1100" b="1" dirty="0">
                          <a:solidFill>
                            <a:schemeClr val="bg1"/>
                          </a:solidFill>
                          <a:latin typeface="Times New Roman"/>
                          <a:ea typeface="Times New Roman"/>
                        </a:rPr>
                        <a:t>   </a:t>
                      </a:r>
                      <a:r>
                        <a:rPr lang="en-US" sz="1100" b="1" dirty="0">
                          <a:solidFill>
                            <a:schemeClr val="bg1"/>
                          </a:solidFill>
                          <a:latin typeface="Times New Roman"/>
                          <a:ea typeface="Times New Roman"/>
                        </a:rPr>
                        <a:t>4</a:t>
                      </a:r>
                      <a:endParaRPr lang="en-US" sz="1200" dirty="0">
                        <a:solidFill>
                          <a:schemeClr val="bg1"/>
                        </a:solidFill>
                        <a:latin typeface="Times New Roman"/>
                        <a:ea typeface="Times New Roman"/>
                      </a:endParaRPr>
                    </a:p>
                  </a:txBody>
                  <a:tcPr marL="68580" marR="68580" marT="0" marB="0"/>
                </a:tc>
              </a:tr>
              <a:tr h="370840">
                <a:tc>
                  <a:txBody>
                    <a:bodyPr/>
                    <a:lstStyle/>
                    <a:p>
                      <a:pPr marL="0" marR="0" algn="ctr" rtl="1">
                        <a:spcBef>
                          <a:spcPts val="0"/>
                        </a:spcBef>
                        <a:spcAft>
                          <a:spcPts val="0"/>
                        </a:spcAft>
                        <a:tabLst>
                          <a:tab pos="114300" algn="l"/>
                        </a:tabLst>
                      </a:pPr>
                      <a:r>
                        <a:rPr lang="he-IL" sz="1100" u="sng" dirty="0">
                          <a:solidFill>
                            <a:schemeClr val="bg1"/>
                          </a:solidFill>
                          <a:latin typeface="Times New Roman"/>
                          <a:ea typeface="Times New Roman"/>
                        </a:rPr>
                        <a:t>1-16</a:t>
                      </a:r>
                      <a:endParaRPr lang="en-US" sz="1200" dirty="0">
                        <a:solidFill>
                          <a:schemeClr val="bg1"/>
                        </a:solidFill>
                        <a:latin typeface="Times New Roman"/>
                        <a:ea typeface="Times New Roman"/>
                      </a:endParaRPr>
                    </a:p>
                    <a:p>
                      <a:pPr marL="0" marR="0" algn="ctr" rtl="1">
                        <a:spcBef>
                          <a:spcPts val="0"/>
                        </a:spcBef>
                        <a:spcAft>
                          <a:spcPts val="0"/>
                        </a:spcAft>
                        <a:tabLst>
                          <a:tab pos="114300" algn="l"/>
                        </a:tabLst>
                      </a:pPr>
                      <a:r>
                        <a:rPr lang="he-IL" sz="1100" dirty="0" smtClean="0">
                          <a:solidFill>
                            <a:schemeClr val="bg1"/>
                          </a:solidFill>
                          <a:latin typeface="Times New Roman"/>
                          <a:ea typeface="Times New Roman"/>
                        </a:rPr>
                        <a:t>8</a:t>
                      </a:r>
                      <a:endParaRPr lang="en-US" sz="1100" dirty="0" smtClean="0">
                        <a:solidFill>
                          <a:schemeClr val="bg1"/>
                        </a:solidFill>
                        <a:latin typeface="Times New Roman"/>
                        <a:ea typeface="Times New Roman"/>
                      </a:endParaRPr>
                    </a:p>
                    <a:p>
                      <a:pPr marL="0" marR="0" algn="ctr" rtl="1">
                        <a:spcBef>
                          <a:spcPts val="0"/>
                        </a:spcBef>
                        <a:spcAft>
                          <a:spcPts val="0"/>
                        </a:spcAft>
                        <a:tabLst>
                          <a:tab pos="114300" algn="l"/>
                        </a:tabLst>
                      </a:pP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16   14   </a:t>
                      </a:r>
                      <a:r>
                        <a:rPr lang="he-IL" sz="1100" b="1" u="sng" dirty="0">
                          <a:solidFill>
                            <a:schemeClr val="bg1"/>
                          </a:solidFill>
                          <a:latin typeface="Times New Roman"/>
                          <a:ea typeface="Times New Roman"/>
                        </a:rPr>
                        <a:t>10</a:t>
                      </a:r>
                      <a:r>
                        <a:rPr lang="he-IL" sz="1100" u="sng" dirty="0">
                          <a:solidFill>
                            <a:schemeClr val="bg1"/>
                          </a:solidFill>
                          <a:latin typeface="Times New Roman"/>
                          <a:ea typeface="Times New Roman"/>
                        </a:rPr>
                        <a:t>     8     4     </a:t>
                      </a:r>
                      <a:r>
                        <a:rPr lang="he-IL" sz="1100" b="1" u="sng" dirty="0">
                          <a:solidFill>
                            <a:schemeClr val="bg1"/>
                          </a:solidFill>
                          <a:latin typeface="Times New Roman"/>
                          <a:ea typeface="Times New Roman"/>
                        </a:rPr>
                        <a:t>2</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8     8      </a:t>
                      </a:r>
                      <a:r>
                        <a:rPr lang="he-IL" sz="1100" b="1" dirty="0">
                          <a:solidFill>
                            <a:schemeClr val="bg1"/>
                          </a:solidFill>
                          <a:latin typeface="Times New Roman"/>
                          <a:ea typeface="Times New Roman"/>
                        </a:rPr>
                        <a:t>8</a:t>
                      </a:r>
                      <a:r>
                        <a:rPr lang="he-IL" sz="1100" dirty="0">
                          <a:solidFill>
                            <a:schemeClr val="bg1"/>
                          </a:solidFill>
                          <a:latin typeface="Times New Roman"/>
                          <a:ea typeface="Times New Roman"/>
                        </a:rPr>
                        <a:t>      8     8     </a:t>
                      </a:r>
                      <a:r>
                        <a:rPr lang="he-IL" sz="1100" b="1" dirty="0">
                          <a:solidFill>
                            <a:schemeClr val="bg1"/>
                          </a:solidFill>
                          <a:latin typeface="Times New Roman"/>
                          <a:ea typeface="Times New Roman"/>
                        </a:rPr>
                        <a:t>8</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15   </a:t>
                      </a:r>
                      <a:r>
                        <a:rPr lang="he-IL" sz="1100" b="1" u="sng" dirty="0">
                          <a:solidFill>
                            <a:schemeClr val="bg1"/>
                          </a:solidFill>
                          <a:latin typeface="Times New Roman"/>
                          <a:ea typeface="Times New Roman"/>
                        </a:rPr>
                        <a:t>12</a:t>
                      </a:r>
                      <a:r>
                        <a:rPr lang="he-IL" sz="1100" u="sng" dirty="0">
                          <a:solidFill>
                            <a:schemeClr val="bg1"/>
                          </a:solidFill>
                          <a:latin typeface="Times New Roman"/>
                          <a:ea typeface="Times New Roman"/>
                        </a:rPr>
                        <a:t>     </a:t>
                      </a:r>
                      <a:r>
                        <a:rPr lang="he-IL" sz="1100" b="1" u="sng" dirty="0">
                          <a:solidFill>
                            <a:schemeClr val="bg1"/>
                          </a:solidFill>
                          <a:latin typeface="Times New Roman"/>
                          <a:ea typeface="Times New Roman"/>
                        </a:rPr>
                        <a:t>9</a:t>
                      </a:r>
                      <a:r>
                        <a:rPr lang="he-IL" sz="1100" u="sng" dirty="0">
                          <a:solidFill>
                            <a:schemeClr val="bg1"/>
                          </a:solidFill>
                          <a:latin typeface="Times New Roman"/>
                          <a:ea typeface="Times New Roman"/>
                        </a:rPr>
                        <a:t>     </a:t>
                      </a:r>
                      <a:r>
                        <a:rPr lang="he-IL" sz="1100" b="1" u="sng" dirty="0">
                          <a:solidFill>
                            <a:schemeClr val="bg1"/>
                          </a:solidFill>
                          <a:latin typeface="Times New Roman"/>
                          <a:ea typeface="Times New Roman"/>
                        </a:rPr>
                        <a:t>6      3</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8     </a:t>
                      </a:r>
                      <a:r>
                        <a:rPr lang="he-IL" sz="1100" b="1" dirty="0">
                          <a:solidFill>
                            <a:schemeClr val="bg1"/>
                          </a:solidFill>
                          <a:latin typeface="Times New Roman"/>
                          <a:ea typeface="Times New Roman"/>
                        </a:rPr>
                        <a:t>8</a:t>
                      </a:r>
                      <a:r>
                        <a:rPr lang="he-IL" sz="1100" dirty="0">
                          <a:solidFill>
                            <a:schemeClr val="bg1"/>
                          </a:solidFill>
                          <a:latin typeface="Times New Roman"/>
                          <a:ea typeface="Times New Roman"/>
                        </a:rPr>
                        <a:t>       </a:t>
                      </a:r>
                      <a:r>
                        <a:rPr lang="he-IL" sz="1100" b="1" dirty="0">
                          <a:solidFill>
                            <a:schemeClr val="bg1"/>
                          </a:solidFill>
                          <a:latin typeface="Times New Roman"/>
                          <a:ea typeface="Times New Roman"/>
                        </a:rPr>
                        <a:t>8</a:t>
                      </a:r>
                      <a:r>
                        <a:rPr lang="he-IL" sz="1100" dirty="0">
                          <a:solidFill>
                            <a:schemeClr val="bg1"/>
                          </a:solidFill>
                          <a:latin typeface="Times New Roman"/>
                          <a:ea typeface="Times New Roman"/>
                        </a:rPr>
                        <a:t>     </a:t>
                      </a:r>
                      <a:r>
                        <a:rPr lang="he-IL" sz="1100" b="1" dirty="0">
                          <a:solidFill>
                            <a:schemeClr val="bg1"/>
                          </a:solidFill>
                          <a:latin typeface="Times New Roman"/>
                          <a:ea typeface="Times New Roman"/>
                        </a:rPr>
                        <a:t>8      8</a:t>
                      </a:r>
                      <a:r>
                        <a:rPr lang="he-IL" sz="1100" dirty="0">
                          <a:solidFill>
                            <a:schemeClr val="bg1"/>
                          </a:solidFill>
                          <a:latin typeface="Times New Roman"/>
                          <a:ea typeface="Times New Roman"/>
                        </a:rPr>
                        <a:t>  </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13    11    </a:t>
                      </a:r>
                      <a:r>
                        <a:rPr lang="he-IL" sz="1100" b="1" u="sng" dirty="0">
                          <a:solidFill>
                            <a:schemeClr val="bg1"/>
                          </a:solidFill>
                          <a:latin typeface="Times New Roman"/>
                          <a:ea typeface="Times New Roman"/>
                        </a:rPr>
                        <a:t>7     5     1</a:t>
                      </a:r>
                      <a:r>
                        <a:rPr lang="he-IL" sz="1100" u="sng" dirty="0">
                          <a:solidFill>
                            <a:schemeClr val="bg1"/>
                          </a:solidFill>
                          <a:latin typeface="Times New Roman"/>
                          <a:ea typeface="Times New Roman"/>
                        </a:rPr>
                        <a:t>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       </a:t>
                      </a:r>
                      <a:r>
                        <a:rPr lang="en-US" sz="1100" dirty="0">
                          <a:solidFill>
                            <a:schemeClr val="bg1"/>
                          </a:solidFill>
                          <a:latin typeface="Times New Roman"/>
                          <a:ea typeface="Times New Roman"/>
                        </a:rPr>
                        <a:t>8</a:t>
                      </a:r>
                      <a:r>
                        <a:rPr lang="he-IL" sz="1100" dirty="0">
                          <a:solidFill>
                            <a:schemeClr val="bg1"/>
                          </a:solidFill>
                          <a:latin typeface="Times New Roman"/>
                          <a:ea typeface="Times New Roman"/>
                        </a:rPr>
                        <a:t>     </a:t>
                      </a:r>
                      <a:r>
                        <a:rPr lang="en-US" sz="1100" b="1" dirty="0">
                          <a:solidFill>
                            <a:schemeClr val="bg1"/>
                          </a:solidFill>
                          <a:latin typeface="Times New Roman"/>
                          <a:ea typeface="Times New Roman"/>
                        </a:rPr>
                        <a:t>8</a:t>
                      </a:r>
                      <a:r>
                        <a:rPr lang="he-IL" sz="1100" b="1" dirty="0">
                          <a:solidFill>
                            <a:schemeClr val="bg1"/>
                          </a:solidFill>
                          <a:latin typeface="Times New Roman"/>
                          <a:ea typeface="Times New Roman"/>
                        </a:rPr>
                        <a:t>     </a:t>
                      </a:r>
                      <a:r>
                        <a:rPr lang="en-US" sz="1100" b="1" dirty="0">
                          <a:solidFill>
                            <a:schemeClr val="bg1"/>
                          </a:solidFill>
                          <a:latin typeface="Times New Roman"/>
                          <a:ea typeface="Times New Roman"/>
                        </a:rPr>
                        <a:t>8</a:t>
                      </a:r>
                      <a:r>
                        <a:rPr lang="he-IL" sz="1100" b="1" dirty="0">
                          <a:solidFill>
                            <a:schemeClr val="bg1"/>
                          </a:solidFill>
                          <a:latin typeface="Times New Roman"/>
                          <a:ea typeface="Times New Roman"/>
                        </a:rPr>
                        <a:t>     </a:t>
                      </a:r>
                      <a:r>
                        <a:rPr lang="en-US" sz="1100" b="1" dirty="0">
                          <a:solidFill>
                            <a:schemeClr val="bg1"/>
                          </a:solidFill>
                          <a:latin typeface="Times New Roman"/>
                          <a:ea typeface="Times New Roman"/>
                        </a:rPr>
                        <a:t>8</a:t>
                      </a:r>
                      <a:endParaRPr lang="en-US" sz="1200" dirty="0">
                        <a:solidFill>
                          <a:schemeClr val="bg1"/>
                        </a:solidFill>
                        <a:latin typeface="Times New Roman"/>
                        <a:ea typeface="Times New Roman"/>
                      </a:endParaRPr>
                    </a:p>
                  </a:txBody>
                  <a:tcPr marL="68580" marR="68580" marT="0" marB="0"/>
                </a:tc>
              </a:tr>
              <a:tr h="370840">
                <a:tc>
                  <a:txBody>
                    <a:bodyPr/>
                    <a:lstStyle/>
                    <a:p>
                      <a:pPr marL="0" marR="0" algn="ctr" rtl="1">
                        <a:spcBef>
                          <a:spcPts val="0"/>
                        </a:spcBef>
                        <a:spcAft>
                          <a:spcPts val="0"/>
                        </a:spcAft>
                        <a:tabLst>
                          <a:tab pos="114300" algn="l"/>
                        </a:tabLst>
                      </a:pPr>
                      <a:r>
                        <a:rPr lang="he-IL" sz="1100" u="sng" dirty="0">
                          <a:solidFill>
                            <a:schemeClr val="bg1"/>
                          </a:solidFill>
                          <a:latin typeface="Times New Roman"/>
                          <a:ea typeface="Times New Roman"/>
                        </a:rPr>
                        <a:t>1-16</a:t>
                      </a:r>
                      <a:endParaRPr lang="en-US" sz="1200" dirty="0">
                        <a:solidFill>
                          <a:schemeClr val="bg1"/>
                        </a:solidFill>
                        <a:latin typeface="Times New Roman"/>
                        <a:ea typeface="Times New Roman"/>
                      </a:endParaRPr>
                    </a:p>
                    <a:p>
                      <a:pPr marL="0" marR="0" algn="ctr" rtl="1">
                        <a:spcBef>
                          <a:spcPts val="0"/>
                        </a:spcBef>
                        <a:spcAft>
                          <a:spcPts val="0"/>
                        </a:spcAft>
                        <a:tabLst>
                          <a:tab pos="114300" algn="l"/>
                        </a:tabLst>
                      </a:pPr>
                      <a:r>
                        <a:rPr lang="he-IL" sz="1100" dirty="0" smtClean="0">
                          <a:solidFill>
                            <a:schemeClr val="bg1"/>
                          </a:solidFill>
                          <a:latin typeface="Times New Roman"/>
                          <a:ea typeface="Times New Roman"/>
                        </a:rPr>
                        <a:t>16</a:t>
                      </a:r>
                      <a:endParaRPr lang="en-US" sz="1100" dirty="0" smtClean="0">
                        <a:solidFill>
                          <a:schemeClr val="bg1"/>
                        </a:solidFill>
                        <a:latin typeface="Times New Roman"/>
                        <a:ea typeface="Times New Roman"/>
                      </a:endParaRPr>
                    </a:p>
                    <a:p>
                      <a:pPr marL="0" marR="0" algn="ctr" rtl="1">
                        <a:spcBef>
                          <a:spcPts val="0"/>
                        </a:spcBef>
                        <a:spcAft>
                          <a:spcPts val="0"/>
                        </a:spcAft>
                        <a:tabLst>
                          <a:tab pos="114300" algn="l"/>
                        </a:tabLst>
                      </a:pP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16   14   10     8     4     2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16   16   16    16   16   16</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15   12     9     6      3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he-IL" sz="1100" dirty="0">
                          <a:solidFill>
                            <a:schemeClr val="bg1"/>
                          </a:solidFill>
                          <a:latin typeface="Times New Roman"/>
                          <a:ea typeface="Times New Roman"/>
                        </a:rPr>
                        <a:t>16   16   16    16    16  </a:t>
                      </a:r>
                      <a:endParaRPr lang="en-US" sz="1200" dirty="0">
                        <a:solidFill>
                          <a:schemeClr val="bg1"/>
                        </a:solidFill>
                        <a:latin typeface="Times New Roman"/>
                        <a:ea typeface="Times New Roman"/>
                      </a:endParaRPr>
                    </a:p>
                  </a:txBody>
                  <a:tcPr marL="68580" marR="68580" marT="0" marB="0"/>
                </a:tc>
                <a:tc>
                  <a:txBody>
                    <a:bodyPr/>
                    <a:lstStyle/>
                    <a:p>
                      <a:pPr marL="0" marR="0" algn="just" rtl="1">
                        <a:spcBef>
                          <a:spcPts val="0"/>
                        </a:spcBef>
                        <a:spcAft>
                          <a:spcPts val="0"/>
                        </a:spcAft>
                        <a:tabLst>
                          <a:tab pos="114300" algn="l"/>
                        </a:tabLst>
                      </a:pPr>
                      <a:r>
                        <a:rPr lang="he-IL" sz="1100" u="sng" dirty="0">
                          <a:solidFill>
                            <a:schemeClr val="bg1"/>
                          </a:solidFill>
                          <a:latin typeface="Times New Roman"/>
                          <a:ea typeface="Times New Roman"/>
                        </a:rPr>
                        <a:t>13    11    7     5     1  </a:t>
                      </a:r>
                      <a:endParaRPr lang="en-US" sz="1200" dirty="0">
                        <a:solidFill>
                          <a:schemeClr val="bg1"/>
                        </a:solidFill>
                        <a:latin typeface="Times New Roman"/>
                        <a:ea typeface="Times New Roman"/>
                      </a:endParaRPr>
                    </a:p>
                    <a:p>
                      <a:pPr marL="0" marR="0" algn="just" rtl="1">
                        <a:spcBef>
                          <a:spcPts val="0"/>
                        </a:spcBef>
                        <a:spcAft>
                          <a:spcPts val="0"/>
                        </a:spcAft>
                        <a:tabLst>
                          <a:tab pos="114300" algn="l"/>
                        </a:tabLst>
                      </a:pPr>
                      <a:r>
                        <a:rPr lang="en-US" sz="1100" dirty="0">
                          <a:solidFill>
                            <a:schemeClr val="bg1"/>
                          </a:solidFill>
                          <a:latin typeface="Times New Roman"/>
                          <a:ea typeface="Times New Roman"/>
                        </a:rPr>
                        <a:t>6</a:t>
                      </a:r>
                      <a:r>
                        <a:rPr lang="he-IL" sz="1100" dirty="0">
                          <a:solidFill>
                            <a:schemeClr val="bg1"/>
                          </a:solidFill>
                          <a:latin typeface="Times New Roman"/>
                          <a:ea typeface="Times New Roman"/>
                        </a:rPr>
                        <a:t>1   </a:t>
                      </a:r>
                      <a:r>
                        <a:rPr lang="en-US" sz="1100" dirty="0">
                          <a:solidFill>
                            <a:schemeClr val="bg1"/>
                          </a:solidFill>
                          <a:latin typeface="Times New Roman"/>
                          <a:ea typeface="Times New Roman"/>
                        </a:rPr>
                        <a:t>6</a:t>
                      </a:r>
                      <a:r>
                        <a:rPr lang="he-IL" sz="1100" dirty="0">
                          <a:solidFill>
                            <a:schemeClr val="bg1"/>
                          </a:solidFill>
                          <a:latin typeface="Times New Roman"/>
                          <a:ea typeface="Times New Roman"/>
                        </a:rPr>
                        <a:t>1    16   16   </a:t>
                      </a:r>
                      <a:r>
                        <a:rPr lang="en-US" sz="1100" dirty="0">
                          <a:solidFill>
                            <a:schemeClr val="bg1"/>
                          </a:solidFill>
                          <a:latin typeface="Times New Roman"/>
                          <a:ea typeface="Times New Roman"/>
                        </a:rPr>
                        <a:t>6</a:t>
                      </a:r>
                      <a:r>
                        <a:rPr lang="he-IL" sz="1100" dirty="0">
                          <a:solidFill>
                            <a:schemeClr val="bg1"/>
                          </a:solidFill>
                          <a:latin typeface="Times New Roman"/>
                          <a:ea typeface="Times New Roman"/>
                        </a:rPr>
                        <a:t>1</a:t>
                      </a:r>
                      <a:endParaRPr lang="en-US" sz="1200" dirty="0">
                        <a:solidFill>
                          <a:schemeClr val="bg1"/>
                        </a:solidFill>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180"/>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אוקטבת ספט אקורד</a:t>
            </a:r>
            <a:endParaRPr sz="2400" b="1" dirty="0">
              <a:solidFill>
                <a:srgbClr val="FFFF00"/>
              </a:solidFill>
              <a:latin typeface="Arial" pitchFamily="34" charset="0"/>
              <a:ea typeface="Times New Roman"/>
              <a:cs typeface="Arial" pitchFamily="34" charset="0"/>
              <a:sym typeface="Times New Roman"/>
            </a:endParaRPr>
          </a:p>
        </p:txBody>
      </p:sp>
      <p:sp>
        <p:nvSpPr>
          <p:cNvPr id="1729" name="Google Shape;1729;p180"/>
          <p:cNvSpPr txBox="1"/>
          <p:nvPr/>
        </p:nvSpPr>
        <p:spPr>
          <a:xfrm>
            <a:off x="712525" y="1270650"/>
            <a:ext cx="7842000" cy="3728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30" name="Google Shape;1730;p180"/>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31" name="Google Shape;1731;p180"/>
          <p:cNvSpPr txBox="1"/>
          <p:nvPr/>
        </p:nvSpPr>
        <p:spPr>
          <a:xfrm>
            <a:off x="712525" y="1083625"/>
            <a:ext cx="7842000" cy="2743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600">
                <a:solidFill>
                  <a:srgbClr val="FFFF00"/>
                </a:solidFill>
                <a:latin typeface="Arial" pitchFamily="34" charset="0"/>
                <a:cs typeface="Arial" pitchFamily="34" charset="0"/>
              </a:rPr>
              <a:t>אוקטבת ספט אקורד</a:t>
            </a:r>
            <a:r>
              <a:rPr lang="x-none" sz="1600">
                <a:solidFill>
                  <a:srgbClr val="FFFFFF"/>
                </a:solidFill>
                <a:latin typeface="Arial" pitchFamily="34" charset="0"/>
                <a:ea typeface="Times New Roman"/>
                <a:cs typeface="Arial" pitchFamily="34" charset="0"/>
                <a:sym typeface="Times New Roman"/>
              </a:rPr>
              <a:t>- זוהי שיטה נפוצה בה משתמשים בספט אקורד באותו צליל ארבע פעמים אך בארבע אוקטבות </a:t>
            </a:r>
            <a:r>
              <a:rPr lang="x-none" sz="1600" smtClean="0">
                <a:solidFill>
                  <a:srgbClr val="FFFFFF"/>
                </a:solidFill>
                <a:latin typeface="Arial" pitchFamily="34" charset="0"/>
                <a:ea typeface="Times New Roman"/>
                <a:cs typeface="Arial" pitchFamily="34" charset="0"/>
                <a:sym typeface="Times New Roman"/>
              </a:rPr>
              <a:t>שונות. </a:t>
            </a:r>
            <a:r>
              <a:rPr lang="he-IL" sz="1600" dirty="0" smtClean="0">
                <a:solidFill>
                  <a:srgbClr val="FFFFFF"/>
                </a:solidFill>
                <a:latin typeface="Arial" pitchFamily="34" charset="0"/>
                <a:ea typeface="Times New Roman"/>
                <a:cs typeface="Arial" pitchFamily="34" charset="0"/>
                <a:sym typeface="Times New Roman"/>
              </a:rPr>
              <a:t>כ</a:t>
            </a:r>
            <a:r>
              <a:rPr lang="x-none" sz="1600" smtClean="0">
                <a:solidFill>
                  <a:srgbClr val="FFFFFF"/>
                </a:solidFill>
                <a:latin typeface="Arial" pitchFamily="34" charset="0"/>
                <a:ea typeface="Times New Roman"/>
                <a:cs typeface="Arial" pitchFamily="34" charset="0"/>
                <a:sym typeface="Times New Roman"/>
              </a:rPr>
              <a:t>די </a:t>
            </a:r>
            <a:r>
              <a:rPr lang="x-none" sz="1600">
                <a:solidFill>
                  <a:srgbClr val="FFFFFF"/>
                </a:solidFill>
                <a:latin typeface="Arial" pitchFamily="34" charset="0"/>
                <a:ea typeface="Times New Roman"/>
                <a:cs typeface="Arial" pitchFamily="34" charset="0"/>
                <a:sym typeface="Times New Roman"/>
              </a:rPr>
              <a:t>להעצים את אקורד הפתיחה .. שיטה זו הינה פרי המצאתו של המלחין פוצ'יני אותה ניתן לראות בשתי תיבות הפתיחה של האופרה "טורנדוט".   </a:t>
            </a:r>
            <a:endParaRPr sz="1600" dirty="0">
              <a:solidFill>
                <a:srgbClr val="FFFFFF"/>
              </a:solidFill>
              <a:latin typeface="Arial" pitchFamily="34" charset="0"/>
              <a:ea typeface="Times New Roman"/>
              <a:cs typeface="Arial" pitchFamily="34" charset="0"/>
              <a:sym typeface="Times New Roman"/>
            </a:endParaRPr>
          </a:p>
          <a:p>
            <a:pPr marL="0" marR="17145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7145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732" name="Google Shape;1732;p180"/>
          <p:cNvPicPr preferRelativeResize="0"/>
          <p:nvPr/>
        </p:nvPicPr>
        <p:blipFill>
          <a:blip r:embed="rId4">
            <a:alphaModFix/>
          </a:blip>
          <a:stretch>
            <a:fillRect/>
          </a:stretch>
        </p:blipFill>
        <p:spPr>
          <a:xfrm>
            <a:off x="2676125" y="2869188"/>
            <a:ext cx="3914775" cy="1400175"/>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Google Shape;1737;p181"/>
          <p:cNvSpPr txBox="1">
            <a:spLocks noGrp="1"/>
          </p:cNvSpPr>
          <p:nvPr>
            <p:ph type="ctrTitle"/>
          </p:nvPr>
        </p:nvSpPr>
        <p:spPr>
          <a:xfrm>
            <a:off x="1888175" y="340150"/>
            <a:ext cx="50334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זיהוי שם הסולם</a:t>
            </a:r>
            <a:endParaRPr sz="2400" b="1" dirty="0">
              <a:solidFill>
                <a:srgbClr val="FFFF00"/>
              </a:solidFill>
              <a:latin typeface="Arial" pitchFamily="34" charset="0"/>
              <a:ea typeface="Times New Roman"/>
              <a:cs typeface="Arial" pitchFamily="34" charset="0"/>
              <a:sym typeface="Times New Roman"/>
            </a:endParaRPr>
          </a:p>
        </p:txBody>
      </p:sp>
      <p:sp>
        <p:nvSpPr>
          <p:cNvPr id="1738" name="Google Shape;1738;p181"/>
          <p:cNvSpPr txBox="1"/>
          <p:nvPr/>
        </p:nvSpPr>
        <p:spPr>
          <a:xfrm>
            <a:off x="712525" y="1176650"/>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39" name="Google Shape;1739;p181"/>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40" name="Google Shape;1740;p181"/>
          <p:cNvSpPr txBox="1"/>
          <p:nvPr/>
        </p:nvSpPr>
        <p:spPr>
          <a:xfrm>
            <a:off x="391875" y="1100450"/>
            <a:ext cx="8162700" cy="468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  </a:t>
            </a:r>
            <a:endParaRPr sz="1800"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 </a:t>
            </a:r>
            <a:r>
              <a:rPr lang="x-none" b="1">
                <a:solidFill>
                  <a:srgbClr val="FFFF00"/>
                </a:solidFill>
              </a:rPr>
              <a:t>זיהוי שם הסולם</a:t>
            </a:r>
            <a:r>
              <a:rPr lang="x-none">
                <a:solidFill>
                  <a:srgbClr val="FFFFFF"/>
                </a:solidFill>
                <a:latin typeface="Times New Roman"/>
                <a:ea typeface="Times New Roman"/>
                <a:cs typeface="Times New Roman"/>
                <a:sym typeface="Times New Roman"/>
              </a:rPr>
              <a:t>- יש לנו את סימני ההיתק של הסולם , ואנו נדרשים לדעת את שם הסולם. להלן חוקים פשוטים היכולים לעזור לנו לזהות את שם הסולם לפי סימני ההיתק  בסולם?על מנת לזהות את שם הסולם, מתייחסים תמיד לסימן ההיתק האחרון על פי טבלה זו. למשל יש לנו בסולם פה דיאז אחד אזי מוסיפים 1 ומקבלים סול מז'ור, מורידים 1 ומקבלים מי מינור </a:t>
            </a:r>
            <a:endParaRPr>
              <a:solidFill>
                <a:srgbClr val="FFFFFF"/>
              </a:solidFill>
              <a:latin typeface="Times New Roman"/>
              <a:ea typeface="Times New Roman"/>
              <a:cs typeface="Times New Roman"/>
              <a:sym typeface="Times New Roman"/>
            </a:endParaRPr>
          </a:p>
          <a:p>
            <a:pPr marL="0" lvl="0" indent="0" algn="ctr" rtl="1">
              <a:spcBef>
                <a:spcPts val="0"/>
              </a:spcBef>
              <a:spcAft>
                <a:spcPts val="0"/>
              </a:spcAft>
              <a:buNone/>
            </a:pPr>
            <a:r>
              <a:rPr lang="x-none" b="1">
                <a:solidFill>
                  <a:srgbClr val="00FF00"/>
                </a:solidFill>
                <a:latin typeface="Times New Roman"/>
                <a:ea typeface="Times New Roman"/>
                <a:cs typeface="Times New Roman"/>
                <a:sym typeface="Times New Roman"/>
              </a:rPr>
              <a:t>סימני ההיתק בסולם- מסוג דיאז </a:t>
            </a:r>
            <a:r>
              <a:rPr lang="x-none" b="1">
                <a:solidFill>
                  <a:srgbClr val="00FF00"/>
                </a:solidFill>
              </a:rPr>
              <a:t>                       </a:t>
            </a:r>
            <a:r>
              <a:rPr lang="x-none" b="1">
                <a:solidFill>
                  <a:srgbClr val="00FF00"/>
                </a:solidFill>
                <a:latin typeface="Times New Roman"/>
                <a:ea typeface="Times New Roman"/>
                <a:cs typeface="Times New Roman"/>
                <a:sym typeface="Times New Roman"/>
              </a:rPr>
              <a:t>סימני ההיתק בסולם - מסוג במול</a:t>
            </a:r>
            <a:endParaRPr sz="1800">
              <a:solidFill>
                <a:srgbClr val="00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p:txBody>
      </p:sp>
      <p:graphicFrame>
        <p:nvGraphicFramePr>
          <p:cNvPr id="1741" name="Google Shape;1741;p181"/>
          <p:cNvGraphicFramePr/>
          <p:nvPr/>
        </p:nvGraphicFramePr>
        <p:xfrm>
          <a:off x="1213725" y="2042400"/>
          <a:ext cx="6515000" cy="3094960"/>
        </p:xfrm>
        <a:graphic>
          <a:graphicData uri="http://schemas.openxmlformats.org/drawingml/2006/table">
            <a:tbl>
              <a:tblPr>
                <a:noFill/>
                <a:tableStyleId>{D223DBF9-E6C6-4AA8-B193-31598DDAF621}</a:tableStyleId>
              </a:tblPr>
              <a:tblGrid>
                <a:gridCol w="912775"/>
                <a:gridCol w="532725"/>
                <a:gridCol w="580275"/>
                <a:gridCol w="556450"/>
                <a:gridCol w="776050"/>
                <a:gridCol w="823850"/>
                <a:gridCol w="520875"/>
                <a:gridCol w="521425"/>
                <a:gridCol w="520325"/>
                <a:gridCol w="770250"/>
              </a:tblGrid>
              <a:tr h="381000">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שם הסולם</a:t>
                      </a:r>
                      <a:endParaRPr sz="900" b="1" dirty="0">
                        <a:solidFill>
                          <a:srgbClr val="FFFF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b="1">
                          <a:solidFill>
                            <a:srgbClr val="FFFF00"/>
                          </a:solidFill>
                          <a:latin typeface="Times New Roman"/>
                          <a:ea typeface="Times New Roman"/>
                          <a:cs typeface="Times New Roman"/>
                          <a:sym typeface="Times New Roman"/>
                        </a:rPr>
                        <a:t>השיטה</a:t>
                      </a:r>
                      <a:endParaRPr sz="900" b="1">
                        <a:solidFill>
                          <a:srgbClr val="FFFF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b="1">
                          <a:solidFill>
                            <a:srgbClr val="FFFF00"/>
                          </a:solidFill>
                          <a:latin typeface="Times New Roman"/>
                          <a:ea typeface="Times New Roman"/>
                          <a:cs typeface="Times New Roman"/>
                          <a:sym typeface="Times New Roman"/>
                        </a:rPr>
                        <a:t>כמות במולים</a:t>
                      </a:r>
                      <a:endParaRPr sz="900" b="1">
                        <a:solidFill>
                          <a:srgbClr val="FFFF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השיטה</a:t>
                      </a:r>
                      <a:endParaRPr sz="900">
                        <a:solidFill>
                          <a:srgbClr val="FFFF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שם הסולם</a:t>
                      </a:r>
                      <a:endParaRPr sz="900">
                        <a:solidFill>
                          <a:srgbClr val="FFFF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שם הסולם</a:t>
                      </a:r>
                      <a:endParaRPr sz="900">
                        <a:latin typeface="Times New Roman"/>
                        <a:ea typeface="Times New Roman"/>
                        <a:cs typeface="Times New Roman"/>
                        <a:sym typeface="Times New Roman"/>
                      </a:endParaRPr>
                    </a:p>
                  </a:txBody>
                  <a:tcPr marL="91425" marR="91425" marT="91425" marB="91425"/>
                </a:tc>
                <a:tc>
                  <a:txBody>
                    <a:bodyPr/>
                    <a:lstStyle/>
                    <a:p>
                      <a:pPr marL="0" lvl="0" indent="0" algn="ctr" rtl="1">
                        <a:spcBef>
                          <a:spcPts val="0"/>
                        </a:spcBef>
                        <a:spcAft>
                          <a:spcPts val="0"/>
                        </a:spcAft>
                        <a:buNone/>
                      </a:pPr>
                      <a:r>
                        <a:rPr lang="x-none" sz="900" b="1">
                          <a:solidFill>
                            <a:srgbClr val="FFFF00"/>
                          </a:solidFill>
                          <a:latin typeface="Times New Roman"/>
                          <a:ea typeface="Times New Roman"/>
                          <a:cs typeface="Times New Roman"/>
                          <a:sym typeface="Times New Roman"/>
                        </a:rPr>
                        <a:t>השיטה</a:t>
                      </a:r>
                      <a:endParaRPr sz="900" b="1">
                        <a:solidFill>
                          <a:srgbClr val="FFFF00"/>
                        </a:solidFill>
                        <a:latin typeface="Times New Roman"/>
                        <a:ea typeface="Times New Roman"/>
                        <a:cs typeface="Times New Roman"/>
                        <a:sym typeface="Times New Roman"/>
                      </a:endParaRPr>
                    </a:p>
                  </a:txBody>
                  <a:tcPr marL="91425" marR="91425" marT="91425" marB="91425"/>
                </a:tc>
                <a:tc>
                  <a:txBody>
                    <a:bodyPr/>
                    <a:lstStyle/>
                    <a:p>
                      <a:pPr marL="0" lvl="0" indent="0" algn="ctr" rtl="1">
                        <a:spcBef>
                          <a:spcPts val="0"/>
                        </a:spcBef>
                        <a:spcAft>
                          <a:spcPts val="0"/>
                        </a:spcAft>
                        <a:buNone/>
                      </a:pPr>
                      <a:r>
                        <a:rPr lang="x-none" sz="900" b="1">
                          <a:solidFill>
                            <a:srgbClr val="FFFF00"/>
                          </a:solidFill>
                          <a:latin typeface="Times New Roman"/>
                          <a:ea typeface="Times New Roman"/>
                          <a:cs typeface="Times New Roman"/>
                          <a:sym typeface="Times New Roman"/>
                        </a:rPr>
                        <a:t>כמות דיאזים</a:t>
                      </a:r>
                      <a:endParaRPr sz="900" b="1">
                        <a:solidFill>
                          <a:srgbClr val="FFFF00"/>
                        </a:solidFill>
                        <a:latin typeface="Times New Roman"/>
                        <a:ea typeface="Times New Roman"/>
                        <a:cs typeface="Times New Roman"/>
                        <a:sym typeface="Times New Roman"/>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השיטה</a:t>
                      </a:r>
                      <a:endParaRPr sz="900">
                        <a:solidFill>
                          <a:srgbClr val="FFFF00"/>
                        </a:solidFill>
                        <a:latin typeface="Times New Roman"/>
                        <a:ea typeface="Times New Roman"/>
                        <a:cs typeface="Times New Roman"/>
                        <a:sym typeface="Times New Roman"/>
                      </a:endParaRPr>
                    </a:p>
                  </a:txBody>
                  <a:tcPr marL="91425" marR="91425" marT="91425" marB="91425"/>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שם הסולם</a:t>
                      </a:r>
                      <a:endParaRPr sz="900">
                        <a:solidFill>
                          <a:srgbClr val="FFFF00"/>
                        </a:solidFill>
                        <a:latin typeface="Times New Roman"/>
                        <a:ea typeface="Times New Roman"/>
                        <a:cs typeface="Times New Roman"/>
                        <a:sym typeface="Times New Roman"/>
                      </a:endParaRPr>
                    </a:p>
                  </a:txBody>
                  <a:tcPr marL="91425" marR="91425" marT="91425" marB="91425"/>
                </a:tc>
              </a:tr>
              <a:tr h="295175">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דו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0</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מינור</a:t>
                      </a:r>
                      <a:endParaRPr sz="9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1">
                        <a:spcBef>
                          <a:spcPts val="0"/>
                        </a:spcBef>
                        <a:spcAft>
                          <a:spcPts val="0"/>
                        </a:spcAft>
                        <a:buNone/>
                      </a:pPr>
                      <a:endParaRPr sz="900">
                        <a:solidFill>
                          <a:srgbClr val="FFFFFF"/>
                        </a:solidFill>
                        <a:latin typeface="Times New Roman"/>
                        <a:ea typeface="Times New Roman"/>
                        <a:cs typeface="Times New Roman"/>
                        <a:sym typeface="Times New Roman"/>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0</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00"/>
                          </a:solidFill>
                          <a:latin typeface="Times New Roman"/>
                          <a:ea typeface="Times New Roman"/>
                          <a:cs typeface="Times New Roman"/>
                          <a:sym typeface="Times New Roman"/>
                        </a:rPr>
                        <a:t>דו מז'ור</a:t>
                      </a:r>
                      <a:endParaRPr sz="900">
                        <a:solidFill>
                          <a:srgbClr val="FFFF00"/>
                        </a:solidFill>
                        <a:latin typeface="Times New Roman"/>
                        <a:ea typeface="Times New Roman"/>
                        <a:cs typeface="Times New Roman"/>
                        <a:sym typeface="Times New Roman"/>
                      </a:endParaRPr>
                    </a:p>
                  </a:txBody>
                  <a:tcPr marL="91425" marR="91425" marT="91425" marB="91425"/>
                </a:tc>
              </a:tr>
              <a:tr h="333500">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פה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sz="900" dirty="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רה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מי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סול מז'ור</a:t>
                      </a:r>
                      <a:endParaRPr sz="900">
                        <a:solidFill>
                          <a:srgbClr val="FFFFFF"/>
                        </a:solidFill>
                        <a:latin typeface="Times New Roman"/>
                        <a:ea typeface="Times New Roman"/>
                        <a:cs typeface="Times New Roman"/>
                        <a:sym typeface="Times New Roman"/>
                      </a:endParaRPr>
                    </a:p>
                  </a:txBody>
                  <a:tcPr marL="91425" marR="91425" marT="91425" marB="91425"/>
                </a:tc>
              </a:tr>
              <a:tr h="321625">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סי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2</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סול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סי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2</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רה מז'ור</a:t>
                      </a:r>
                      <a:endParaRPr sz="900">
                        <a:solidFill>
                          <a:srgbClr val="FFFFFF"/>
                        </a:solidFill>
                        <a:latin typeface="Times New Roman"/>
                        <a:ea typeface="Times New Roman"/>
                        <a:cs typeface="Times New Roman"/>
                        <a:sym typeface="Times New Roman"/>
                      </a:endParaRPr>
                    </a:p>
                  </a:txBody>
                  <a:tcPr marL="91425" marR="91425" marT="91425" marB="91425"/>
                </a:tc>
              </a:tr>
              <a:tr h="297875">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מי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דו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פה דיאז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מז'ור</a:t>
                      </a:r>
                      <a:endParaRPr sz="900">
                        <a:solidFill>
                          <a:srgbClr val="FFFFFF"/>
                        </a:solidFill>
                        <a:latin typeface="Times New Roman"/>
                        <a:ea typeface="Times New Roman"/>
                        <a:cs typeface="Times New Roman"/>
                        <a:sym typeface="Times New Roman"/>
                      </a:endParaRPr>
                    </a:p>
                  </a:txBody>
                  <a:tcPr marL="91425" marR="91425" marT="91425" marB="91425"/>
                </a:tc>
              </a:tr>
              <a:tr h="297850">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4</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פה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דו דיאז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4</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מי מז'ור</a:t>
                      </a:r>
                      <a:endParaRPr sz="900">
                        <a:solidFill>
                          <a:srgbClr val="FFFFFF"/>
                        </a:solidFill>
                        <a:latin typeface="Times New Roman"/>
                        <a:ea typeface="Times New Roman"/>
                        <a:cs typeface="Times New Roman"/>
                        <a:sym typeface="Times New Roman"/>
                      </a:endParaRPr>
                    </a:p>
                  </a:txBody>
                  <a:tcPr marL="91425" marR="91425" marT="91425" marB="91425"/>
                </a:tc>
              </a:tr>
              <a:tr h="309750">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רה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5</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סי  במול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סול דיאז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5</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סי  מז'ור</a:t>
                      </a:r>
                      <a:endParaRPr sz="900">
                        <a:solidFill>
                          <a:srgbClr val="FFFFFF"/>
                        </a:solidFill>
                        <a:latin typeface="Times New Roman"/>
                        <a:ea typeface="Times New Roman"/>
                        <a:cs typeface="Times New Roman"/>
                        <a:sym typeface="Times New Roman"/>
                      </a:endParaRPr>
                    </a:p>
                  </a:txBody>
                  <a:tcPr marL="91425" marR="91425" marT="91425" marB="91425"/>
                </a:tc>
              </a:tr>
              <a:tr h="321625">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סול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6</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מי  במול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רה דיאז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6</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פה דיאז מז'ור</a:t>
                      </a:r>
                      <a:endParaRPr sz="900">
                        <a:solidFill>
                          <a:srgbClr val="FFFFFF"/>
                        </a:solidFill>
                        <a:latin typeface="Times New Roman"/>
                        <a:ea typeface="Times New Roman"/>
                        <a:cs typeface="Times New Roman"/>
                        <a:sym typeface="Times New Roman"/>
                      </a:endParaRPr>
                    </a:p>
                  </a:txBody>
                  <a:tcPr marL="91425" marR="91425" marT="91425" marB="91425"/>
                </a:tc>
              </a:tr>
              <a:tr h="381000">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דו במול מז'ור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smtClean="0">
                          <a:solidFill>
                            <a:srgbClr val="FFFFFF"/>
                          </a:solidFill>
                          <a:latin typeface="Times New Roman"/>
                          <a:ea typeface="Times New Roman"/>
                          <a:cs typeface="Times New Roman"/>
                          <a:sym typeface="Times New Roman"/>
                        </a:rPr>
                        <a:t>+</a:t>
                      </a:r>
                      <a:r>
                        <a:rPr lang="he-IL" sz="900" dirty="0" smtClean="0">
                          <a:solidFill>
                            <a:srgbClr val="FFFFFF"/>
                          </a:solidFill>
                          <a:latin typeface="Times New Roman"/>
                          <a:ea typeface="Times New Roman"/>
                          <a:cs typeface="Times New Roman"/>
                          <a:sym typeface="Times New Roman"/>
                        </a:rPr>
                        <a:t>5</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7</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במול מינור</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לה דיאז מינור</a:t>
                      </a:r>
                      <a:endParaRPr sz="900">
                        <a:solidFill>
                          <a:srgbClr val="FFFFFF"/>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7</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900">
                          <a:solidFill>
                            <a:srgbClr val="FFFFFF"/>
                          </a:solidFill>
                          <a:latin typeface="Times New Roman"/>
                          <a:ea typeface="Times New Roman"/>
                          <a:cs typeface="Times New Roman"/>
                          <a:sym typeface="Times New Roman"/>
                        </a:rPr>
                        <a:t>+1</a:t>
                      </a:r>
                      <a:endParaRPr sz="9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1">
                        <a:spcBef>
                          <a:spcPts val="0"/>
                        </a:spcBef>
                        <a:spcAft>
                          <a:spcPts val="0"/>
                        </a:spcAft>
                        <a:buNone/>
                      </a:pPr>
                      <a:r>
                        <a:rPr lang="x-none" sz="900">
                          <a:solidFill>
                            <a:srgbClr val="FFFFFF"/>
                          </a:solidFill>
                          <a:latin typeface="Times New Roman"/>
                          <a:ea typeface="Times New Roman"/>
                          <a:cs typeface="Times New Roman"/>
                          <a:sym typeface="Times New Roman"/>
                        </a:rPr>
                        <a:t>דו דיאז מז'ור</a:t>
                      </a:r>
                      <a:endParaRPr sz="90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182"/>
          <p:cNvSpPr txBox="1">
            <a:spLocks noGrp="1"/>
          </p:cNvSpPr>
          <p:nvPr>
            <p:ph type="ctrTitle"/>
          </p:nvPr>
        </p:nvSpPr>
        <p:spPr>
          <a:xfrm>
            <a:off x="1116275" y="340150"/>
            <a:ext cx="5805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שיוך סימני היתק לסולם</a:t>
            </a:r>
            <a:endParaRPr sz="2400" b="1" dirty="0">
              <a:solidFill>
                <a:srgbClr val="FFFF00"/>
              </a:solidFill>
              <a:latin typeface="Arial" pitchFamily="34" charset="0"/>
              <a:ea typeface="Times New Roman"/>
              <a:cs typeface="Arial" pitchFamily="34" charset="0"/>
              <a:sym typeface="Times New Roman"/>
            </a:endParaRPr>
          </a:p>
        </p:txBody>
      </p:sp>
      <p:sp>
        <p:nvSpPr>
          <p:cNvPr id="1747" name="Google Shape;1747;p182"/>
          <p:cNvSpPr txBox="1"/>
          <p:nvPr/>
        </p:nvSpPr>
        <p:spPr>
          <a:xfrm>
            <a:off x="712525" y="1176650"/>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48" name="Google Shape;1748;p18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49" name="Google Shape;1749;p182"/>
          <p:cNvSpPr txBox="1"/>
          <p:nvPr/>
        </p:nvSpPr>
        <p:spPr>
          <a:xfrm>
            <a:off x="391875" y="1302179"/>
            <a:ext cx="8162700" cy="37011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600" b="1">
                <a:solidFill>
                  <a:srgbClr val="FFFF00"/>
                </a:solidFill>
                <a:latin typeface="Arial" pitchFamily="34" charset="0"/>
                <a:cs typeface="Arial" pitchFamily="34" charset="0"/>
              </a:rPr>
              <a:t>שיוך סימני ההיתק לסולם</a:t>
            </a:r>
            <a:r>
              <a:rPr lang="x-none" sz="1600" b="1">
                <a:solidFill>
                  <a:srgbClr val="FFFF00"/>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 יש לנו את שם הסולם ואנו נדרשים למצוא את סימני ההיתק של הסולם.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לדוגמא יש לנו את שם הסולם לה במול מז'ור , ואנו נדרשים לדעת </a:t>
            </a:r>
            <a:r>
              <a:rPr lang="x-none" sz="1600">
                <a:solidFill>
                  <a:srgbClr val="FFFF00"/>
                </a:solidFill>
                <a:latin typeface="Arial" pitchFamily="34" charset="0"/>
                <a:ea typeface="Times New Roman"/>
                <a:cs typeface="Arial" pitchFamily="34" charset="0"/>
                <a:sym typeface="Times New Roman"/>
              </a:rPr>
              <a:t>מהם סימני ההיתק של סולם לה במול מז'ור?</a:t>
            </a:r>
            <a:endParaRPr sz="16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ea typeface="Times New Roman"/>
                <a:cs typeface="Arial" pitchFamily="34" charset="0"/>
                <a:sym typeface="Times New Roman"/>
              </a:rPr>
              <a:t>שלב ראשון- </a:t>
            </a:r>
            <a:r>
              <a:rPr lang="x-none" sz="1600">
                <a:solidFill>
                  <a:srgbClr val="FFFFFF"/>
                </a:solidFill>
                <a:latin typeface="Arial" pitchFamily="34" charset="0"/>
                <a:ea typeface="Times New Roman"/>
                <a:cs typeface="Arial" pitchFamily="34" charset="0"/>
                <a:sym typeface="Times New Roman"/>
              </a:rPr>
              <a:t>היות והשאלה הינה על סולם</a:t>
            </a:r>
            <a:r>
              <a:rPr lang="x-none" sz="1600">
                <a:solidFill>
                  <a:srgbClr val="FFFF00"/>
                </a:solidFill>
                <a:latin typeface="Arial" pitchFamily="34" charset="0"/>
                <a:ea typeface="Times New Roman"/>
                <a:cs typeface="Arial" pitchFamily="34" charset="0"/>
                <a:sym typeface="Times New Roman"/>
              </a:rPr>
              <a:t> לה </a:t>
            </a:r>
            <a:r>
              <a:rPr lang="x-none" sz="1600" u="sng">
                <a:solidFill>
                  <a:srgbClr val="FFFF00"/>
                </a:solidFill>
                <a:latin typeface="Arial" pitchFamily="34" charset="0"/>
                <a:ea typeface="Times New Roman"/>
                <a:cs typeface="Arial" pitchFamily="34" charset="0"/>
                <a:sym typeface="Times New Roman"/>
              </a:rPr>
              <a:t>במול</a:t>
            </a:r>
            <a:r>
              <a:rPr lang="x-none" sz="1600">
                <a:solidFill>
                  <a:srgbClr val="FFFF00"/>
                </a:solidFill>
                <a:latin typeface="Arial" pitchFamily="34" charset="0"/>
                <a:ea typeface="Times New Roman"/>
                <a:cs typeface="Arial" pitchFamily="34" charset="0"/>
                <a:sym typeface="Times New Roman"/>
              </a:rPr>
              <a:t> מז'ור </a:t>
            </a:r>
            <a:r>
              <a:rPr lang="x-none" sz="1600">
                <a:solidFill>
                  <a:srgbClr val="FFFFFF"/>
                </a:solidFill>
                <a:latin typeface="Arial" pitchFamily="34" charset="0"/>
                <a:ea typeface="Times New Roman"/>
                <a:cs typeface="Arial" pitchFamily="34" charset="0"/>
                <a:sym typeface="Times New Roman"/>
              </a:rPr>
              <a:t>אזי סימני ההיתק חייבים להיות</a:t>
            </a:r>
            <a:r>
              <a:rPr lang="x-none" sz="1600">
                <a:solidFill>
                  <a:srgbClr val="FFFF00"/>
                </a:solidFill>
                <a:latin typeface="Arial" pitchFamily="34" charset="0"/>
                <a:ea typeface="Times New Roman"/>
                <a:cs typeface="Arial" pitchFamily="34" charset="0"/>
                <a:sym typeface="Times New Roman"/>
              </a:rPr>
              <a:t> במולים. </a:t>
            </a:r>
            <a:endParaRPr sz="16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ea typeface="Times New Roman"/>
                <a:cs typeface="Arial" pitchFamily="34" charset="0"/>
                <a:sym typeface="Times New Roman"/>
              </a:rPr>
              <a:t>שלב שני- </a:t>
            </a:r>
            <a:r>
              <a:rPr lang="x-none" sz="1600">
                <a:solidFill>
                  <a:srgbClr val="FFFFFF"/>
                </a:solidFill>
                <a:latin typeface="Arial" pitchFamily="34" charset="0"/>
                <a:ea typeface="Times New Roman"/>
                <a:cs typeface="Arial" pitchFamily="34" charset="0"/>
                <a:sym typeface="Times New Roman"/>
              </a:rPr>
              <a:t>השאלה כעת כמה במולים? היות ומדובר בסולם מז'ור . היות ואנחנו לא יכולים סתם לנחש.. ישנה שיטה של "שיר"</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במז'ור-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פה</a:t>
            </a:r>
            <a:r>
              <a:rPr lang="he-IL" sz="1600" dirty="0" smtClean="0">
                <a:solidFill>
                  <a:srgbClr val="FFFF00"/>
                </a:solidFill>
                <a:latin typeface="Arial" pitchFamily="34" charset="0"/>
                <a:ea typeface="Times New Roman"/>
                <a:cs typeface="Arial" pitchFamily="34" charset="0"/>
                <a:sym typeface="Times New Roman"/>
              </a:rPr>
              <a:t> דו ס</a:t>
            </a:r>
            <a:r>
              <a:rPr lang="x-none" sz="1600" smtClean="0">
                <a:solidFill>
                  <a:srgbClr val="FFFF00"/>
                </a:solidFill>
                <a:latin typeface="Arial" pitchFamily="34" charset="0"/>
                <a:ea typeface="Times New Roman"/>
                <a:cs typeface="Arial" pitchFamily="34" charset="0"/>
                <a:sym typeface="Times New Roman"/>
              </a:rPr>
              <a:t>ול</a:t>
            </a: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רה</a:t>
            </a: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לה</a:t>
            </a:r>
            <a:r>
              <a:rPr lang="he-IL" sz="1600" dirty="0" smtClean="0">
                <a:solidFill>
                  <a:srgbClr val="FFFF00"/>
                </a:solidFill>
                <a:latin typeface="Arial" pitchFamily="34" charset="0"/>
                <a:ea typeface="Times New Roman"/>
                <a:cs typeface="Arial" pitchFamily="34" charset="0"/>
                <a:sym typeface="Times New Roman"/>
              </a:rPr>
              <a:t> </a:t>
            </a:r>
            <a:r>
              <a:rPr lang="x-none" sz="1600" smtClean="0">
                <a:solidFill>
                  <a:srgbClr val="FFFF00"/>
                </a:solidFill>
                <a:latin typeface="Arial" pitchFamily="34" charset="0"/>
                <a:ea typeface="Times New Roman"/>
                <a:cs typeface="Arial" pitchFamily="34" charset="0"/>
                <a:sym typeface="Times New Roman"/>
              </a:rPr>
              <a:t>מ</a:t>
            </a:r>
            <a:r>
              <a:rPr lang="he-IL" sz="1600" dirty="0" smtClean="0">
                <a:solidFill>
                  <a:srgbClr val="FFFF00"/>
                </a:solidFill>
                <a:latin typeface="Arial" pitchFamily="34" charset="0"/>
                <a:ea typeface="Times New Roman"/>
                <a:cs typeface="Arial" pitchFamily="34" charset="0"/>
                <a:sym typeface="Times New Roman"/>
              </a:rPr>
              <a:t>י  </a:t>
            </a:r>
            <a:r>
              <a:rPr lang="x-none" sz="1600" smtClean="0">
                <a:solidFill>
                  <a:srgbClr val="FFFF00"/>
                </a:solidFill>
                <a:latin typeface="Arial" pitchFamily="34" charset="0"/>
                <a:ea typeface="Times New Roman"/>
                <a:cs typeface="Arial" pitchFamily="34" charset="0"/>
                <a:sym typeface="Times New Roman"/>
              </a:rPr>
              <a:t>סי</a:t>
            </a:r>
            <a:endParaRPr sz="1600"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במינור</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0000"/>
                </a:solidFill>
                <a:latin typeface="Arial" pitchFamily="34" charset="0"/>
                <a:ea typeface="Times New Roman"/>
                <a:cs typeface="Arial" pitchFamily="34" charset="0"/>
                <a:sym typeface="Times New Roman"/>
              </a:rPr>
              <a:t>סי </a:t>
            </a:r>
            <a:r>
              <a:rPr lang="he-IL" sz="1600" dirty="0" smtClean="0">
                <a:solidFill>
                  <a:srgbClr val="FF0000"/>
                </a:solidFill>
                <a:latin typeface="Arial" pitchFamily="34" charset="0"/>
                <a:ea typeface="Times New Roman"/>
                <a:cs typeface="Arial" pitchFamily="34" charset="0"/>
                <a:sym typeface="Times New Roman"/>
              </a:rPr>
              <a:t> </a:t>
            </a:r>
            <a:r>
              <a:rPr lang="x-none" sz="1600" smtClean="0">
                <a:solidFill>
                  <a:srgbClr val="FF0000"/>
                </a:solidFill>
                <a:latin typeface="Arial" pitchFamily="34" charset="0"/>
                <a:ea typeface="Times New Roman"/>
                <a:cs typeface="Arial" pitchFamily="34" charset="0"/>
                <a:sym typeface="Times New Roman"/>
              </a:rPr>
              <a:t>מי </a:t>
            </a:r>
            <a:r>
              <a:rPr lang="x-none" sz="1600">
                <a:solidFill>
                  <a:srgbClr val="FF0000"/>
                </a:solidFill>
                <a:latin typeface="Arial" pitchFamily="34" charset="0"/>
                <a:ea typeface="Times New Roman"/>
                <a:cs typeface="Arial" pitchFamily="34" charset="0"/>
                <a:sym typeface="Times New Roman"/>
              </a:rPr>
              <a:t>לה רה סול דו </a:t>
            </a:r>
            <a:r>
              <a:rPr lang="he-IL" sz="1600" dirty="0" smtClean="0">
                <a:solidFill>
                  <a:srgbClr val="FF0000"/>
                </a:solidFill>
                <a:latin typeface="Arial" pitchFamily="34" charset="0"/>
                <a:ea typeface="Times New Roman"/>
                <a:cs typeface="Arial" pitchFamily="34" charset="0"/>
                <a:sym typeface="Times New Roman"/>
              </a:rPr>
              <a:t> </a:t>
            </a:r>
            <a:r>
              <a:rPr lang="x-none" sz="1600" smtClean="0">
                <a:solidFill>
                  <a:srgbClr val="FF0000"/>
                </a:solidFill>
                <a:latin typeface="Arial" pitchFamily="34" charset="0"/>
                <a:ea typeface="Times New Roman"/>
                <a:cs typeface="Arial" pitchFamily="34" charset="0"/>
                <a:sym typeface="Times New Roman"/>
              </a:rPr>
              <a:t>פה</a:t>
            </a:r>
            <a:endParaRPr sz="1600" dirty="0">
              <a:solidFill>
                <a:srgbClr val="FF00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00"/>
                </a:solidFill>
                <a:latin typeface="Arial" pitchFamily="34" charset="0"/>
                <a:ea typeface="Times New Roman"/>
                <a:cs typeface="Arial" pitchFamily="34" charset="0"/>
                <a:sym typeface="Times New Roman"/>
              </a:rPr>
              <a:t>שלב שלישי</a:t>
            </a:r>
            <a:r>
              <a:rPr lang="x-none" sz="1600">
                <a:solidFill>
                  <a:srgbClr val="FFFFFF"/>
                </a:solidFill>
                <a:latin typeface="Arial" pitchFamily="34" charset="0"/>
                <a:ea typeface="Times New Roman"/>
                <a:cs typeface="Arial" pitchFamily="34" charset="0"/>
                <a:sym typeface="Times New Roman"/>
              </a:rPr>
              <a:t>- בשיטה זו תמיד מוסיפים במול נוסף לצליל לה שהוא הצליל רה. ומקבלים את סימני ההיתק של הסולם </a:t>
            </a:r>
            <a:r>
              <a:rPr lang="x-none" sz="1600">
                <a:solidFill>
                  <a:srgbClr val="FF0000"/>
                </a:solidFill>
                <a:latin typeface="Arial" pitchFamily="34" charset="0"/>
                <a:ea typeface="Times New Roman"/>
                <a:cs typeface="Arial" pitchFamily="34" charset="0"/>
                <a:sym typeface="Times New Roman"/>
              </a:rPr>
              <a:t>סי מי לה </a:t>
            </a:r>
            <a:r>
              <a:rPr lang="x-none" sz="1600" smtClean="0">
                <a:solidFill>
                  <a:srgbClr val="FF0000"/>
                </a:solidFill>
                <a:latin typeface="Arial" pitchFamily="34" charset="0"/>
                <a:ea typeface="Times New Roman"/>
                <a:cs typeface="Arial" pitchFamily="34" charset="0"/>
                <a:sym typeface="Times New Roman"/>
              </a:rPr>
              <a:t>רה</a:t>
            </a:r>
            <a:endParaRPr sz="1600" b="1"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0000"/>
                </a:solidFill>
                <a:latin typeface="Times New Roman"/>
                <a:ea typeface="Times New Roman"/>
                <a:cs typeface="Times New Roman"/>
                <a:sym typeface="Times New Roman"/>
              </a:rPr>
              <a:t>המלצה אישית- ללמוד את כל שמות וסימני הסולמות בעל פה. </a:t>
            </a:r>
            <a:endParaRPr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p:txBody>
      </p:sp>
      <p:pic>
        <p:nvPicPr>
          <p:cNvPr id="1750" name="Google Shape;1750;p182"/>
          <p:cNvPicPr preferRelativeResize="0"/>
          <p:nvPr/>
        </p:nvPicPr>
        <p:blipFill>
          <a:blip r:embed="rId4">
            <a:alphaModFix/>
          </a:blip>
          <a:stretch>
            <a:fillRect/>
          </a:stretch>
        </p:blipFill>
        <p:spPr>
          <a:xfrm>
            <a:off x="3518988" y="3793282"/>
            <a:ext cx="2091187" cy="820300"/>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183"/>
          <p:cNvSpPr txBox="1">
            <a:spLocks noGrp="1"/>
          </p:cNvSpPr>
          <p:nvPr>
            <p:ph type="ctrTitle"/>
          </p:nvPr>
        </p:nvSpPr>
        <p:spPr>
          <a:xfrm>
            <a:off x="1116275" y="340150"/>
            <a:ext cx="5805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he-IL" sz="3600" b="1" dirty="0" smtClean="0">
                <a:solidFill>
                  <a:srgbClr val="FFFF00"/>
                </a:solidFill>
                <a:latin typeface="David"/>
                <a:ea typeface="David"/>
                <a:cs typeface="David"/>
                <a:sym typeface="David"/>
              </a:rPr>
              <a:t>          </a:t>
            </a:r>
            <a:r>
              <a:rPr lang="x-none" sz="2400" b="1" smtClean="0">
                <a:solidFill>
                  <a:srgbClr val="FFFF00"/>
                </a:solidFill>
                <a:latin typeface="Arial" pitchFamily="34" charset="0"/>
                <a:ea typeface="David"/>
                <a:cs typeface="Arial" pitchFamily="34" charset="0"/>
                <a:sym typeface="David"/>
              </a:rPr>
              <a:t>סימני </a:t>
            </a:r>
            <a:r>
              <a:rPr lang="x-none" sz="2400" b="1">
                <a:solidFill>
                  <a:srgbClr val="FFFF00"/>
                </a:solidFill>
                <a:latin typeface="Arial" pitchFamily="34" charset="0"/>
                <a:ea typeface="David"/>
                <a:cs typeface="Arial" pitchFamily="34" charset="0"/>
                <a:sym typeface="David"/>
              </a:rPr>
              <a:t>היתק בסולם</a:t>
            </a:r>
            <a:endParaRPr sz="2400" b="1" dirty="0">
              <a:solidFill>
                <a:srgbClr val="FFFF00"/>
              </a:solidFill>
              <a:latin typeface="Arial" pitchFamily="34" charset="0"/>
              <a:ea typeface="Times New Roman"/>
              <a:cs typeface="Arial" pitchFamily="34" charset="0"/>
              <a:sym typeface="Times New Roman"/>
            </a:endParaRPr>
          </a:p>
        </p:txBody>
      </p:sp>
      <p:sp>
        <p:nvSpPr>
          <p:cNvPr id="1756" name="Google Shape;1756;p183"/>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57" name="Google Shape;1757;p183"/>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58" name="Google Shape;1758;p183"/>
          <p:cNvSpPr txBox="1"/>
          <p:nvPr/>
        </p:nvSpPr>
        <p:spPr>
          <a:xfrm>
            <a:off x="880533" y="1161738"/>
            <a:ext cx="7541667" cy="1690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600" b="1">
                <a:solidFill>
                  <a:srgbClr val="FFFF00"/>
                </a:solidFill>
                <a:latin typeface="Arial" pitchFamily="34" charset="0"/>
                <a:cs typeface="Arial" pitchFamily="34" charset="0"/>
              </a:rPr>
              <a:t>סימני היתק בסולם</a:t>
            </a:r>
            <a:r>
              <a:rPr lang="x-none" sz="1600">
                <a:solidFill>
                  <a:schemeClr val="lt1"/>
                </a:solidFill>
                <a:latin typeface="Arial" pitchFamily="34" charset="0"/>
                <a:ea typeface="Times New Roman"/>
                <a:cs typeface="Arial" pitchFamily="34" charset="0"/>
                <a:sym typeface="Times New Roman"/>
              </a:rPr>
              <a:t> - כל סולם מזוהה על פי סימני ההיתק , בדוגמאות כאן, כל הסולמות עם </a:t>
            </a:r>
            <a:r>
              <a:rPr lang="x-none" sz="1600" b="1">
                <a:solidFill>
                  <a:srgbClr val="FFFF00"/>
                </a:solidFill>
                <a:latin typeface="Arial" pitchFamily="34" charset="0"/>
                <a:ea typeface="Times New Roman"/>
                <a:cs typeface="Arial" pitchFamily="34" charset="0"/>
                <a:sym typeface="Times New Roman"/>
              </a:rPr>
              <a:t>סימני </a:t>
            </a:r>
            <a:r>
              <a:rPr lang="x-none" sz="1600" b="1" smtClean="0">
                <a:solidFill>
                  <a:srgbClr val="FFFF00"/>
                </a:solidFill>
                <a:latin typeface="Arial" pitchFamily="34" charset="0"/>
                <a:ea typeface="Times New Roman"/>
                <a:cs typeface="Arial" pitchFamily="34" charset="0"/>
                <a:sym typeface="Times New Roman"/>
              </a:rPr>
              <a:t>הדיאז.</a:t>
            </a:r>
            <a:r>
              <a:rPr lang="x-none" smtClean="0">
                <a:solidFill>
                  <a:schemeClr val="lt1"/>
                </a:solidFill>
                <a:latin typeface="Times New Roman"/>
                <a:ea typeface="Times New Roman"/>
                <a:cs typeface="Times New Roman"/>
                <a:sym typeface="Times New Roman"/>
              </a:rPr>
              <a:t> </a:t>
            </a:r>
            <a:endParaRPr lang="he-IL" dirty="0" smtClean="0">
              <a:solidFill>
                <a:schemeClr val="lt1"/>
              </a:solidFill>
              <a:latin typeface="Times New Roman"/>
              <a:ea typeface="Times New Roman"/>
              <a:cs typeface="Times New Roman"/>
              <a:sym typeface="Times New Roman"/>
            </a:endParaRPr>
          </a:p>
          <a:p>
            <a:pPr algn="r"/>
            <a:r>
              <a:rPr lang="he-IL" dirty="0" smtClean="0">
                <a:solidFill>
                  <a:schemeClr val="bg1"/>
                </a:solidFill>
              </a:rPr>
              <a:t>שם הסולם –  נובע מתוספת חצי טון לסימן ההיתק האחרון.</a:t>
            </a:r>
            <a:r>
              <a:rPr lang="he-IL" b="1" dirty="0" smtClean="0">
                <a:solidFill>
                  <a:schemeClr val="bg1"/>
                </a:solidFill>
              </a:rPr>
              <a:t>  </a:t>
            </a:r>
            <a:endParaRPr lang="he-IL" dirty="0" smtClean="0">
              <a:solidFill>
                <a:schemeClr val="bg1"/>
              </a:solidFill>
            </a:endParaRPr>
          </a:p>
          <a:p>
            <a:pPr algn="r"/>
            <a:r>
              <a:rPr lang="he-IL" dirty="0" smtClean="0">
                <a:solidFill>
                  <a:schemeClr val="bg1"/>
                </a:solidFill>
              </a:rPr>
              <a:t>                    לדוגמא- כאשר יש סולם עם סימן דיאז אחד בצליל פה, מוסיפים </a:t>
            </a:r>
            <a:r>
              <a:rPr lang="he-IL" u="sng" dirty="0" smtClean="0">
                <a:solidFill>
                  <a:schemeClr val="bg1"/>
                </a:solidFill>
              </a:rPr>
              <a:t>חצי טון</a:t>
            </a:r>
            <a:r>
              <a:rPr lang="he-IL" dirty="0" smtClean="0">
                <a:solidFill>
                  <a:schemeClr val="bg1"/>
                </a:solidFill>
              </a:rPr>
              <a:t> ומקבלים סולם </a:t>
            </a:r>
          </a:p>
          <a:p>
            <a:pPr algn="r"/>
            <a:r>
              <a:rPr lang="he-IL" dirty="0" smtClean="0">
                <a:solidFill>
                  <a:schemeClr val="bg1"/>
                </a:solidFill>
              </a:rPr>
              <a:t>                    סול מז'ור .     </a:t>
            </a:r>
          </a:p>
          <a:p>
            <a:pPr algn="r"/>
            <a:r>
              <a:rPr lang="he-IL" dirty="0" smtClean="0">
                <a:solidFill>
                  <a:schemeClr val="bg1"/>
                </a:solidFill>
              </a:rPr>
              <a:t>שם הסולם המקביל– נמצא טרצה קטנה מתחתיו. </a:t>
            </a:r>
          </a:p>
          <a:p>
            <a:pPr algn="r"/>
            <a:r>
              <a:rPr lang="he-IL" b="1" dirty="0" smtClean="0">
                <a:solidFill>
                  <a:schemeClr val="bg1"/>
                </a:solidFill>
              </a:rPr>
              <a:t>          </a:t>
            </a:r>
            <a:r>
              <a:rPr lang="he-IL" dirty="0" smtClean="0">
                <a:solidFill>
                  <a:schemeClr val="bg1"/>
                </a:solidFill>
              </a:rPr>
              <a:t>לדוגמא-  הסולם המקביל של סול מז'ור הוא מי מינור . ירדנו בטרצה קטנה מ- סול ל- מי </a:t>
            </a:r>
            <a:r>
              <a:rPr lang="he-IL" dirty="0" smtClean="0"/>
              <a:t>  </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759" name="Google Shape;1759;p183"/>
          <p:cNvPicPr preferRelativeResize="0"/>
          <p:nvPr/>
        </p:nvPicPr>
        <p:blipFill>
          <a:blip r:embed="rId4">
            <a:alphaModFix/>
          </a:blip>
          <a:stretch>
            <a:fillRect/>
          </a:stretch>
        </p:blipFill>
        <p:spPr>
          <a:xfrm>
            <a:off x="882975" y="3319035"/>
            <a:ext cx="1905000" cy="814053"/>
          </a:xfrm>
          <a:prstGeom prst="rect">
            <a:avLst/>
          </a:prstGeom>
          <a:noFill/>
          <a:ln>
            <a:noFill/>
          </a:ln>
        </p:spPr>
      </p:pic>
      <p:pic>
        <p:nvPicPr>
          <p:cNvPr id="1760" name="Google Shape;1760;p183"/>
          <p:cNvPicPr preferRelativeResize="0"/>
          <p:nvPr/>
        </p:nvPicPr>
        <p:blipFill>
          <a:blip r:embed="rId5">
            <a:alphaModFix/>
          </a:blip>
          <a:stretch>
            <a:fillRect/>
          </a:stretch>
        </p:blipFill>
        <p:spPr>
          <a:xfrm>
            <a:off x="2881288" y="3324178"/>
            <a:ext cx="1847850" cy="809625"/>
          </a:xfrm>
          <a:prstGeom prst="rect">
            <a:avLst/>
          </a:prstGeom>
          <a:noFill/>
          <a:ln>
            <a:noFill/>
          </a:ln>
        </p:spPr>
      </p:pic>
      <p:pic>
        <p:nvPicPr>
          <p:cNvPr id="1761" name="Google Shape;1761;p183"/>
          <p:cNvPicPr preferRelativeResize="0"/>
          <p:nvPr/>
        </p:nvPicPr>
        <p:blipFill>
          <a:blip r:embed="rId6">
            <a:alphaModFix/>
          </a:blip>
          <a:stretch>
            <a:fillRect/>
          </a:stretch>
        </p:blipFill>
        <p:spPr>
          <a:xfrm>
            <a:off x="4746274" y="3343228"/>
            <a:ext cx="1866900" cy="790575"/>
          </a:xfrm>
          <a:prstGeom prst="rect">
            <a:avLst/>
          </a:prstGeom>
          <a:noFill/>
          <a:ln>
            <a:noFill/>
          </a:ln>
        </p:spPr>
      </p:pic>
      <p:pic>
        <p:nvPicPr>
          <p:cNvPr id="1762" name="Google Shape;1762;p183"/>
          <p:cNvPicPr preferRelativeResize="0"/>
          <p:nvPr/>
        </p:nvPicPr>
        <p:blipFill>
          <a:blip r:embed="rId7">
            <a:alphaModFix/>
          </a:blip>
          <a:stretch>
            <a:fillRect/>
          </a:stretch>
        </p:blipFill>
        <p:spPr>
          <a:xfrm>
            <a:off x="6706500" y="3319403"/>
            <a:ext cx="1905000" cy="838200"/>
          </a:xfrm>
          <a:prstGeom prst="rect">
            <a:avLst/>
          </a:prstGeom>
          <a:noFill/>
          <a:ln>
            <a:noFill/>
          </a:ln>
        </p:spPr>
      </p:pic>
      <p:pic>
        <p:nvPicPr>
          <p:cNvPr id="1763" name="Google Shape;1763;p183"/>
          <p:cNvPicPr preferRelativeResize="0"/>
          <p:nvPr/>
        </p:nvPicPr>
        <p:blipFill>
          <a:blip r:embed="rId8">
            <a:alphaModFix/>
          </a:blip>
          <a:stretch>
            <a:fillRect/>
          </a:stretch>
        </p:blipFill>
        <p:spPr>
          <a:xfrm>
            <a:off x="865632" y="4175613"/>
            <a:ext cx="1950720" cy="786532"/>
          </a:xfrm>
          <a:prstGeom prst="rect">
            <a:avLst/>
          </a:prstGeom>
          <a:noFill/>
          <a:ln>
            <a:noFill/>
          </a:ln>
        </p:spPr>
      </p:pic>
      <p:pic>
        <p:nvPicPr>
          <p:cNvPr id="1764" name="Google Shape;1764;p183"/>
          <p:cNvPicPr preferRelativeResize="0"/>
          <p:nvPr/>
        </p:nvPicPr>
        <p:blipFill>
          <a:blip r:embed="rId9">
            <a:alphaModFix/>
          </a:blip>
          <a:stretch>
            <a:fillRect/>
          </a:stretch>
        </p:blipFill>
        <p:spPr>
          <a:xfrm>
            <a:off x="2871775" y="4177416"/>
            <a:ext cx="1866900" cy="800100"/>
          </a:xfrm>
          <a:prstGeom prst="rect">
            <a:avLst/>
          </a:prstGeom>
          <a:noFill/>
          <a:ln>
            <a:noFill/>
          </a:ln>
        </p:spPr>
      </p:pic>
      <p:pic>
        <p:nvPicPr>
          <p:cNvPr id="1765" name="Google Shape;1765;p183"/>
          <p:cNvPicPr preferRelativeResize="0"/>
          <p:nvPr/>
        </p:nvPicPr>
        <p:blipFill>
          <a:blip r:embed="rId10">
            <a:alphaModFix/>
          </a:blip>
          <a:stretch>
            <a:fillRect/>
          </a:stretch>
        </p:blipFill>
        <p:spPr>
          <a:xfrm>
            <a:off x="4774850" y="4170278"/>
            <a:ext cx="1866900" cy="828675"/>
          </a:xfrm>
          <a:prstGeom prst="rect">
            <a:avLst/>
          </a:prstGeom>
          <a:noFill/>
          <a:ln>
            <a:noFill/>
          </a:ln>
        </p:spPr>
      </p:pic>
      <p:pic>
        <p:nvPicPr>
          <p:cNvPr id="1766" name="Google Shape;1766;p183"/>
          <p:cNvPicPr preferRelativeResize="0"/>
          <p:nvPr/>
        </p:nvPicPr>
        <p:blipFill>
          <a:blip r:embed="rId11">
            <a:alphaModFix/>
          </a:blip>
          <a:stretch>
            <a:fillRect/>
          </a:stretch>
        </p:blipFill>
        <p:spPr>
          <a:xfrm>
            <a:off x="6706500" y="4184553"/>
            <a:ext cx="1905000" cy="800100"/>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184"/>
          <p:cNvSpPr txBox="1">
            <a:spLocks noGrp="1"/>
          </p:cNvSpPr>
          <p:nvPr>
            <p:ph type="ctrTitle"/>
          </p:nvPr>
        </p:nvSpPr>
        <p:spPr>
          <a:xfrm>
            <a:off x="1116275" y="340150"/>
            <a:ext cx="5805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mn-lt"/>
                <a:ea typeface="David"/>
                <a:cs typeface="David"/>
                <a:sym typeface="David"/>
              </a:rPr>
              <a:t>סימני היתק בסולם</a:t>
            </a:r>
            <a:endParaRPr sz="2400" b="1" dirty="0">
              <a:solidFill>
                <a:srgbClr val="FFFF00"/>
              </a:solidFill>
              <a:latin typeface="+mn-lt"/>
              <a:ea typeface="Times New Roman"/>
              <a:cs typeface="Times New Roman"/>
              <a:sym typeface="Times New Roman"/>
            </a:endParaRPr>
          </a:p>
        </p:txBody>
      </p:sp>
      <p:sp>
        <p:nvSpPr>
          <p:cNvPr id="1772" name="Google Shape;1772;p184"/>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73" name="Google Shape;1773;p184"/>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74" name="Google Shape;1774;p184"/>
          <p:cNvSpPr txBox="1"/>
          <p:nvPr/>
        </p:nvSpPr>
        <p:spPr>
          <a:xfrm>
            <a:off x="259625" y="1161857"/>
            <a:ext cx="8162700" cy="1983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200"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200"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lang="he-IL" b="1" dirty="0" smtClean="0">
              <a:solidFill>
                <a:srgbClr val="FFFF00"/>
              </a:solidFill>
              <a:latin typeface="Arial" pitchFamily="34" charset="0"/>
              <a:cs typeface="Arial" pitchFamily="34" charset="0"/>
            </a:endParaRPr>
          </a:p>
          <a:p>
            <a:pPr marL="0" marR="114300" lvl="0" indent="0" algn="just" rtl="1">
              <a:lnSpc>
                <a:spcPct val="115000"/>
              </a:lnSpc>
              <a:spcBef>
                <a:spcPts val="0"/>
              </a:spcBef>
              <a:spcAft>
                <a:spcPts val="0"/>
              </a:spcAft>
              <a:buNone/>
            </a:pPr>
            <a:r>
              <a:rPr lang="x-none" b="1" smtClean="0">
                <a:solidFill>
                  <a:srgbClr val="FFFF00"/>
                </a:solidFill>
                <a:latin typeface="Arial" pitchFamily="34" charset="0"/>
                <a:cs typeface="Arial" pitchFamily="34" charset="0"/>
              </a:rPr>
              <a:t>סימני </a:t>
            </a:r>
            <a:r>
              <a:rPr lang="x-none" b="1">
                <a:solidFill>
                  <a:srgbClr val="FFFF00"/>
                </a:solidFill>
                <a:latin typeface="Arial" pitchFamily="34" charset="0"/>
                <a:cs typeface="Arial" pitchFamily="34" charset="0"/>
              </a:rPr>
              <a:t>היתק בסולם</a:t>
            </a:r>
            <a:r>
              <a:rPr lang="x-none">
                <a:solidFill>
                  <a:schemeClr val="lt1"/>
                </a:solidFill>
                <a:latin typeface="Arial" pitchFamily="34" charset="0"/>
                <a:cs typeface="Arial" pitchFamily="34" charset="0"/>
              </a:rPr>
              <a:t> </a:t>
            </a:r>
            <a:r>
              <a:rPr lang="x-none">
                <a:solidFill>
                  <a:schemeClr val="lt1"/>
                </a:solidFill>
                <a:latin typeface="Arial" pitchFamily="34" charset="0"/>
                <a:ea typeface="Times New Roman"/>
                <a:cs typeface="Arial" pitchFamily="34" charset="0"/>
                <a:sym typeface="Times New Roman"/>
              </a:rPr>
              <a:t>- כל סולם מזוהה על פי סימני ההיתק , בדוגמאות כאן, כל הסולמות עם </a:t>
            </a:r>
            <a:r>
              <a:rPr lang="x-none" b="1">
                <a:solidFill>
                  <a:srgbClr val="FFFF00"/>
                </a:solidFill>
                <a:latin typeface="Arial" pitchFamily="34" charset="0"/>
                <a:ea typeface="Times New Roman"/>
                <a:cs typeface="Arial" pitchFamily="34" charset="0"/>
                <a:sym typeface="Times New Roman"/>
              </a:rPr>
              <a:t>סימני הבמול.</a:t>
            </a:r>
            <a:endParaRPr b="1"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b="1">
                <a:solidFill>
                  <a:srgbClr val="FFFF00"/>
                </a:solidFill>
                <a:latin typeface="Arial" pitchFamily="34" charset="0"/>
                <a:ea typeface="Times New Roman"/>
                <a:cs typeface="Arial" pitchFamily="34" charset="0"/>
                <a:sym typeface="Times New Roman"/>
              </a:rPr>
              <a:t>שם הסולם- </a:t>
            </a:r>
            <a:r>
              <a:rPr lang="x-none">
                <a:solidFill>
                  <a:srgbClr val="FFFFFF"/>
                </a:solidFill>
                <a:latin typeface="Arial" pitchFamily="34" charset="0"/>
                <a:ea typeface="Times New Roman"/>
                <a:cs typeface="Arial" pitchFamily="34" charset="0"/>
                <a:sym typeface="Times New Roman"/>
              </a:rPr>
              <a:t>נובע מביטול הבמול האחרון, או משמו של הבמול שלפני האחרון.</a:t>
            </a:r>
            <a:r>
              <a:rPr lang="x-none">
                <a:solidFill>
                  <a:srgbClr val="FFFF00"/>
                </a:solidFill>
                <a:latin typeface="Arial" pitchFamily="34" charset="0"/>
                <a:ea typeface="Times New Roman"/>
                <a:cs typeface="Arial" pitchFamily="34" charset="0"/>
                <a:sym typeface="Times New Roman"/>
              </a:rPr>
              <a:t> </a:t>
            </a:r>
            <a:r>
              <a:rPr lang="x-none">
                <a:solidFill>
                  <a:srgbClr val="FFFFFF"/>
                </a:solidFill>
                <a:latin typeface="Arial" pitchFamily="34" charset="0"/>
                <a:ea typeface="Times New Roman"/>
                <a:cs typeface="Arial" pitchFamily="34" charset="0"/>
                <a:sym typeface="Times New Roman"/>
              </a:rPr>
              <a:t>לדוגמא- כאשר יש סולם עם שני במולים</a:t>
            </a:r>
            <a:r>
              <a:rPr lang="x-none" b="1">
                <a:solidFill>
                  <a:srgbClr val="FFFF00"/>
                </a:solidFill>
                <a:latin typeface="Arial" pitchFamily="34" charset="0"/>
                <a:ea typeface="Times New Roman"/>
                <a:cs typeface="Arial" pitchFamily="34" charset="0"/>
                <a:sym typeface="Times New Roman"/>
              </a:rPr>
              <a:t> סי במול מי במול </a:t>
            </a:r>
            <a:r>
              <a:rPr lang="x-none" b="1" smtClean="0">
                <a:solidFill>
                  <a:srgbClr val="FFFFFF"/>
                </a:solidFill>
                <a:latin typeface="Arial" pitchFamily="34" charset="0"/>
                <a:ea typeface="Times New Roman"/>
                <a:cs typeface="Arial" pitchFamily="34" charset="0"/>
                <a:sym typeface="Times New Roman"/>
              </a:rPr>
              <a:t> </a:t>
            </a:r>
            <a:r>
              <a:rPr lang="x-none">
                <a:solidFill>
                  <a:srgbClr val="FFFFFF"/>
                </a:solidFill>
                <a:latin typeface="Arial" pitchFamily="34" charset="0"/>
                <a:ea typeface="Times New Roman"/>
                <a:cs typeface="Arial" pitchFamily="34" charset="0"/>
                <a:sym typeface="Times New Roman"/>
              </a:rPr>
              <a:t>מבטלים את</a:t>
            </a:r>
            <a:r>
              <a:rPr lang="x-none" b="1">
                <a:solidFill>
                  <a:srgbClr val="FFFFFF"/>
                </a:solidFill>
                <a:latin typeface="Arial" pitchFamily="34" charset="0"/>
                <a:ea typeface="Times New Roman"/>
                <a:cs typeface="Arial" pitchFamily="34" charset="0"/>
                <a:sym typeface="Times New Roman"/>
              </a:rPr>
              <a:t> </a:t>
            </a:r>
            <a:r>
              <a:rPr lang="x-none" b="1">
                <a:solidFill>
                  <a:srgbClr val="FFFF00"/>
                </a:solidFill>
                <a:latin typeface="Arial" pitchFamily="34" charset="0"/>
                <a:ea typeface="Times New Roman"/>
                <a:cs typeface="Arial" pitchFamily="34" charset="0"/>
                <a:sym typeface="Times New Roman"/>
              </a:rPr>
              <a:t>מי במול , </a:t>
            </a:r>
            <a:r>
              <a:rPr lang="x-none">
                <a:solidFill>
                  <a:srgbClr val="FFFFFF"/>
                </a:solidFill>
                <a:latin typeface="Arial" pitchFamily="34" charset="0"/>
                <a:ea typeface="Times New Roman"/>
                <a:cs typeface="Arial" pitchFamily="34" charset="0"/>
                <a:sym typeface="Times New Roman"/>
              </a:rPr>
              <a:t>ואזי הסולם הוא</a:t>
            </a:r>
            <a:r>
              <a:rPr lang="x-none" b="1">
                <a:solidFill>
                  <a:srgbClr val="FFFF00"/>
                </a:solidFill>
                <a:latin typeface="Arial" pitchFamily="34" charset="0"/>
                <a:ea typeface="Times New Roman"/>
                <a:cs typeface="Arial" pitchFamily="34" charset="0"/>
                <a:sym typeface="Times New Roman"/>
              </a:rPr>
              <a:t> סי במול מז'ור. </a:t>
            </a:r>
            <a:endParaRPr b="1"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דוגמא </a:t>
            </a:r>
            <a:r>
              <a:rPr lang="x-none">
                <a:solidFill>
                  <a:srgbClr val="FFFFFF"/>
                </a:solidFill>
                <a:latin typeface="Arial" pitchFamily="34" charset="0"/>
                <a:ea typeface="Times New Roman"/>
                <a:cs typeface="Arial" pitchFamily="34" charset="0"/>
                <a:sym typeface="Times New Roman"/>
              </a:rPr>
              <a:t>נוספת -    כאשר ישנם 6 במולים: סי  מי  לה  רה סול  דו , אזי מבטלים את הצליל</a:t>
            </a:r>
            <a:r>
              <a:rPr lang="x-none">
                <a:solidFill>
                  <a:srgbClr val="FFFF00"/>
                </a:solidFill>
                <a:latin typeface="Arial" pitchFamily="34" charset="0"/>
                <a:ea typeface="Times New Roman"/>
                <a:cs typeface="Arial" pitchFamily="34" charset="0"/>
                <a:sym typeface="Times New Roman"/>
              </a:rPr>
              <a:t> דו</a:t>
            </a:r>
            <a:r>
              <a:rPr lang="x-none">
                <a:solidFill>
                  <a:srgbClr val="FFFFFF"/>
                </a:solidFill>
                <a:latin typeface="Arial" pitchFamily="34" charset="0"/>
                <a:ea typeface="Times New Roman"/>
                <a:cs typeface="Arial" pitchFamily="34" charset="0"/>
                <a:sym typeface="Times New Roman"/>
              </a:rPr>
              <a:t> והסולם הנו </a:t>
            </a:r>
            <a:r>
              <a:rPr lang="x-none">
                <a:solidFill>
                  <a:srgbClr val="FFFF00"/>
                </a:solidFill>
                <a:latin typeface="Arial" pitchFamily="34" charset="0"/>
                <a:ea typeface="Times New Roman"/>
                <a:cs typeface="Arial" pitchFamily="34" charset="0"/>
                <a:sym typeface="Times New Roman"/>
              </a:rPr>
              <a:t>סול במול מז'ור</a:t>
            </a:r>
            <a:r>
              <a:rPr lang="x-none">
                <a:solidFill>
                  <a:srgbClr val="FFFFFF"/>
                </a:solidFill>
                <a:latin typeface="Arial" pitchFamily="34" charset="0"/>
                <a:ea typeface="Times New Roman"/>
                <a:cs typeface="Arial" pitchFamily="34" charset="0"/>
                <a:sym typeface="Times New Roman"/>
              </a:rPr>
              <a:t>.    </a:t>
            </a:r>
            <a:r>
              <a:rPr lang="x-none" smtClean="0">
                <a:solidFill>
                  <a:srgbClr val="FFFF00"/>
                </a:solidFill>
                <a:latin typeface="Arial" pitchFamily="34" charset="0"/>
                <a:ea typeface="Times New Roman"/>
                <a:cs typeface="Arial" pitchFamily="34" charset="0"/>
                <a:sym typeface="Times New Roman"/>
              </a:rPr>
              <a:t>שם </a:t>
            </a:r>
            <a:r>
              <a:rPr lang="x-none">
                <a:solidFill>
                  <a:srgbClr val="FFFF00"/>
                </a:solidFill>
                <a:latin typeface="Arial" pitchFamily="34" charset="0"/>
                <a:ea typeface="Times New Roman"/>
                <a:cs typeface="Arial" pitchFamily="34" charset="0"/>
                <a:sym typeface="Times New Roman"/>
              </a:rPr>
              <a:t>הסולם</a:t>
            </a:r>
            <a:r>
              <a:rPr lang="x-none">
                <a:solidFill>
                  <a:srgbClr val="FFFFFF"/>
                </a:solidFill>
                <a:latin typeface="Arial" pitchFamily="34" charset="0"/>
                <a:ea typeface="Times New Roman"/>
                <a:cs typeface="Arial" pitchFamily="34" charset="0"/>
                <a:sym typeface="Times New Roman"/>
              </a:rPr>
              <a:t>- נובע מעליה בקוינטה מההיתק האחרון +5  או מירידה בקורטה מההיתק האחרון -4 לדוגמא- כאשר יש סולם עם סימן במול אחד בצליל סי עולים בקוינטה זכה ומקבלים סולם פה מז'ור. </a:t>
            </a:r>
            <a:endParaRPr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0"/>
              </a:spcBef>
              <a:spcAft>
                <a:spcPts val="0"/>
              </a:spcAft>
              <a:buNone/>
            </a:pPr>
            <a:r>
              <a:rPr lang="x-none">
                <a:solidFill>
                  <a:srgbClr val="FFFF00"/>
                </a:solidFill>
                <a:latin typeface="Arial" pitchFamily="34" charset="0"/>
                <a:ea typeface="Times New Roman"/>
                <a:cs typeface="Arial" pitchFamily="34" charset="0"/>
                <a:sym typeface="Times New Roman"/>
              </a:rPr>
              <a:t>שם הסולם המקביל</a:t>
            </a:r>
            <a:r>
              <a:rPr lang="x-none">
                <a:solidFill>
                  <a:srgbClr val="FFFFFF"/>
                </a:solidFill>
                <a:latin typeface="Arial" pitchFamily="34" charset="0"/>
                <a:ea typeface="Times New Roman"/>
                <a:cs typeface="Arial" pitchFamily="34" charset="0"/>
                <a:sym typeface="Times New Roman"/>
              </a:rPr>
              <a:t>-   נמצא טרצה קטנה מתחתיו  </a:t>
            </a:r>
            <a:r>
              <a:rPr lang="he-IL" dirty="0" smtClean="0">
                <a:solidFill>
                  <a:srgbClr val="FFFFFF"/>
                </a:solidFill>
                <a:latin typeface="Arial" pitchFamily="34" charset="0"/>
                <a:ea typeface="Times New Roman"/>
                <a:cs typeface="Arial" pitchFamily="34" charset="0"/>
                <a:sym typeface="Times New Roman"/>
              </a:rPr>
              <a:t>-3</a:t>
            </a:r>
            <a:endParaRPr b="1"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לדוגמא - הסולם המקביל של לה במול מז'ור הוא פה מינור בשניהם 4 במולים. והם מכונים סולמות מקבילים. </a:t>
            </a:r>
            <a:endParaRPr dirty="0">
              <a:solidFill>
                <a:srgbClr val="FFFFFF"/>
              </a:solidFill>
              <a:latin typeface="Arial" pitchFamily="34" charset="0"/>
              <a:ea typeface="Times New Roman"/>
              <a:cs typeface="Arial" pitchFamily="34" charset="0"/>
              <a:sym typeface="Times New Roman"/>
            </a:endParaRPr>
          </a:p>
          <a:p>
            <a:pPr marL="0" lvl="0" indent="0" algn="r" rtl="0">
              <a:lnSpc>
                <a:spcPct val="115000"/>
              </a:lnSpc>
              <a:spcBef>
                <a:spcPts val="0"/>
              </a:spcBef>
              <a:spcAft>
                <a:spcPts val="0"/>
              </a:spcAft>
              <a:buNone/>
            </a:pPr>
            <a:r>
              <a:rPr lang="x-none" sz="1200">
                <a:solidFill>
                  <a:srgbClr val="FFFFFF"/>
                </a:solidFill>
                <a:latin typeface="Times New Roman"/>
                <a:ea typeface="Times New Roman"/>
                <a:cs typeface="Times New Roman"/>
                <a:sym typeface="Times New Roman"/>
              </a:rPr>
              <a:t>       </a:t>
            </a:r>
            <a:endParaRPr sz="1200" dirty="0">
              <a:solidFill>
                <a:srgbClr val="FFFFFF"/>
              </a:solidFill>
              <a:latin typeface="Times New Roman"/>
              <a:ea typeface="Times New Roman"/>
              <a:cs typeface="Times New Roman"/>
              <a:sym typeface="Times New Roman"/>
            </a:endParaRPr>
          </a:p>
          <a:p>
            <a:pPr marL="0" lvl="0" indent="0" algn="r" rtl="1">
              <a:lnSpc>
                <a:spcPct val="115000"/>
              </a:lnSpc>
              <a:spcBef>
                <a:spcPts val="0"/>
              </a:spcBef>
              <a:spcAft>
                <a:spcPts val="0"/>
              </a:spcAft>
              <a:buNone/>
            </a:pPr>
            <a:r>
              <a:rPr lang="x-none" sz="1200">
                <a:solidFill>
                  <a:srgbClr val="FFFFFF"/>
                </a:solidFill>
                <a:latin typeface="Times New Roman"/>
                <a:ea typeface="Times New Roman"/>
                <a:cs typeface="Times New Roman"/>
                <a:sym typeface="Times New Roman"/>
              </a:rPr>
              <a:t>               </a:t>
            </a:r>
            <a:endParaRPr sz="1200" dirty="0">
              <a:solidFill>
                <a:srgbClr val="FFFFFF"/>
              </a:solidFill>
              <a:latin typeface="Times New Roman"/>
              <a:ea typeface="Times New Roman"/>
              <a:cs typeface="Times New Roman"/>
              <a:sym typeface="Times New Roman"/>
            </a:endParaRPr>
          </a:p>
          <a:p>
            <a:pPr marL="0" lvl="0" indent="0" algn="r" rtl="0">
              <a:lnSpc>
                <a:spcPct val="115000"/>
              </a:lnSpc>
              <a:spcBef>
                <a:spcPts val="0"/>
              </a:spcBef>
              <a:spcAft>
                <a:spcPts val="0"/>
              </a:spcAft>
              <a:buNone/>
            </a:pPr>
            <a:r>
              <a:rPr lang="x-none" sz="1200">
                <a:solidFill>
                  <a:srgbClr val="FFFFFF"/>
                </a:solidFill>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775" name="Google Shape;1775;p184"/>
          <p:cNvPicPr preferRelativeResize="0"/>
          <p:nvPr/>
        </p:nvPicPr>
        <p:blipFill>
          <a:blip r:embed="rId4">
            <a:alphaModFix/>
          </a:blip>
          <a:stretch>
            <a:fillRect/>
          </a:stretch>
        </p:blipFill>
        <p:spPr>
          <a:xfrm>
            <a:off x="692413" y="3264538"/>
            <a:ext cx="1762125" cy="866775"/>
          </a:xfrm>
          <a:prstGeom prst="rect">
            <a:avLst/>
          </a:prstGeom>
          <a:noFill/>
          <a:ln>
            <a:noFill/>
          </a:ln>
        </p:spPr>
      </p:pic>
      <p:pic>
        <p:nvPicPr>
          <p:cNvPr id="1776" name="Google Shape;1776;p184"/>
          <p:cNvPicPr preferRelativeResize="0"/>
          <p:nvPr/>
        </p:nvPicPr>
        <p:blipFill>
          <a:blip r:embed="rId5">
            <a:alphaModFix/>
          </a:blip>
          <a:stretch>
            <a:fillRect/>
          </a:stretch>
        </p:blipFill>
        <p:spPr>
          <a:xfrm>
            <a:off x="2602300" y="3259775"/>
            <a:ext cx="1809750" cy="876300"/>
          </a:xfrm>
          <a:prstGeom prst="rect">
            <a:avLst/>
          </a:prstGeom>
          <a:noFill/>
          <a:ln>
            <a:noFill/>
          </a:ln>
        </p:spPr>
      </p:pic>
      <p:pic>
        <p:nvPicPr>
          <p:cNvPr id="1777" name="Google Shape;1777;p184"/>
          <p:cNvPicPr preferRelativeResize="0"/>
          <p:nvPr/>
        </p:nvPicPr>
        <p:blipFill>
          <a:blip r:embed="rId6">
            <a:alphaModFix/>
          </a:blip>
          <a:stretch>
            <a:fillRect/>
          </a:stretch>
        </p:blipFill>
        <p:spPr>
          <a:xfrm>
            <a:off x="4559788" y="3283588"/>
            <a:ext cx="1762125" cy="828675"/>
          </a:xfrm>
          <a:prstGeom prst="rect">
            <a:avLst/>
          </a:prstGeom>
          <a:noFill/>
          <a:ln>
            <a:noFill/>
          </a:ln>
        </p:spPr>
      </p:pic>
      <p:pic>
        <p:nvPicPr>
          <p:cNvPr id="1778" name="Google Shape;1778;p184"/>
          <p:cNvPicPr preferRelativeResize="0"/>
          <p:nvPr/>
        </p:nvPicPr>
        <p:blipFill>
          <a:blip r:embed="rId7">
            <a:alphaModFix/>
          </a:blip>
          <a:stretch>
            <a:fillRect/>
          </a:stretch>
        </p:blipFill>
        <p:spPr>
          <a:xfrm>
            <a:off x="6469663" y="3358575"/>
            <a:ext cx="1800225" cy="790575"/>
          </a:xfrm>
          <a:prstGeom prst="rect">
            <a:avLst/>
          </a:prstGeom>
          <a:noFill/>
          <a:ln>
            <a:noFill/>
          </a:ln>
        </p:spPr>
      </p:pic>
      <p:pic>
        <p:nvPicPr>
          <p:cNvPr id="1779" name="Google Shape;1779;p184"/>
          <p:cNvPicPr preferRelativeResize="0"/>
          <p:nvPr/>
        </p:nvPicPr>
        <p:blipFill>
          <a:blip r:embed="rId8">
            <a:alphaModFix/>
          </a:blip>
          <a:stretch>
            <a:fillRect/>
          </a:stretch>
        </p:blipFill>
        <p:spPr>
          <a:xfrm>
            <a:off x="644800" y="4226313"/>
            <a:ext cx="1809750" cy="819150"/>
          </a:xfrm>
          <a:prstGeom prst="rect">
            <a:avLst/>
          </a:prstGeom>
          <a:noFill/>
          <a:ln>
            <a:noFill/>
          </a:ln>
        </p:spPr>
      </p:pic>
      <p:pic>
        <p:nvPicPr>
          <p:cNvPr id="1780" name="Google Shape;1780;p184"/>
          <p:cNvPicPr preferRelativeResize="0"/>
          <p:nvPr/>
        </p:nvPicPr>
        <p:blipFill>
          <a:blip r:embed="rId9">
            <a:alphaModFix/>
          </a:blip>
          <a:stretch>
            <a:fillRect/>
          </a:stretch>
        </p:blipFill>
        <p:spPr>
          <a:xfrm>
            <a:off x="2589188" y="4202500"/>
            <a:ext cx="1857375" cy="866775"/>
          </a:xfrm>
          <a:prstGeom prst="rect">
            <a:avLst/>
          </a:prstGeom>
          <a:noFill/>
          <a:ln>
            <a:noFill/>
          </a:ln>
        </p:spPr>
      </p:pic>
      <p:pic>
        <p:nvPicPr>
          <p:cNvPr id="1781" name="Google Shape;1781;p184"/>
          <p:cNvPicPr preferRelativeResize="0"/>
          <p:nvPr/>
        </p:nvPicPr>
        <p:blipFill>
          <a:blip r:embed="rId10">
            <a:alphaModFix/>
          </a:blip>
          <a:stretch>
            <a:fillRect/>
          </a:stretch>
        </p:blipFill>
        <p:spPr>
          <a:xfrm>
            <a:off x="4533600" y="4202513"/>
            <a:ext cx="1828800" cy="866775"/>
          </a:xfrm>
          <a:prstGeom prst="rect">
            <a:avLst/>
          </a:prstGeom>
          <a:noFill/>
          <a:ln>
            <a:noFill/>
          </a:ln>
        </p:spPr>
      </p:pic>
      <p:pic>
        <p:nvPicPr>
          <p:cNvPr id="1782" name="Google Shape;1782;p184"/>
          <p:cNvPicPr preferRelativeResize="0"/>
          <p:nvPr/>
        </p:nvPicPr>
        <p:blipFill>
          <a:blip r:embed="rId11">
            <a:alphaModFix/>
          </a:blip>
          <a:stretch>
            <a:fillRect/>
          </a:stretch>
        </p:blipFill>
        <p:spPr>
          <a:xfrm>
            <a:off x="6436338" y="4207263"/>
            <a:ext cx="1866900" cy="857250"/>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185"/>
          <p:cNvSpPr txBox="1">
            <a:spLocks noGrp="1"/>
          </p:cNvSpPr>
          <p:nvPr>
            <p:ph type="ctrTitle"/>
          </p:nvPr>
        </p:nvSpPr>
        <p:spPr>
          <a:xfrm>
            <a:off x="1116275" y="340150"/>
            <a:ext cx="5805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חלוקה לקבוצות </a:t>
            </a:r>
            <a:r>
              <a:rPr lang="x-none" sz="2400" b="1" smtClean="0">
                <a:solidFill>
                  <a:srgbClr val="FFFF00"/>
                </a:solidFill>
                <a:latin typeface="Arial" pitchFamily="34" charset="0"/>
                <a:ea typeface="David"/>
                <a:cs typeface="Arial" pitchFamily="34" charset="0"/>
                <a:sym typeface="David"/>
              </a:rPr>
              <a:t>עבודה</a:t>
            </a:r>
            <a:r>
              <a:rPr lang="he-IL" sz="2400" b="1" dirty="0" smtClean="0">
                <a:solidFill>
                  <a:srgbClr val="FFFF00"/>
                </a:solidFill>
                <a:latin typeface="Arial" pitchFamily="34" charset="0"/>
                <a:ea typeface="David"/>
                <a:cs typeface="Arial" pitchFamily="34" charset="0"/>
                <a:sym typeface="David"/>
              </a:rPr>
              <a:t>-סולמות</a:t>
            </a:r>
            <a:endParaRPr sz="2400" b="1" dirty="0">
              <a:solidFill>
                <a:srgbClr val="FFFF00"/>
              </a:solidFill>
              <a:latin typeface="Arial" pitchFamily="34" charset="0"/>
              <a:ea typeface="Times New Roman"/>
              <a:cs typeface="Arial" pitchFamily="34" charset="0"/>
              <a:sym typeface="Times New Roman"/>
            </a:endParaRPr>
          </a:p>
        </p:txBody>
      </p:sp>
      <p:sp>
        <p:nvSpPr>
          <p:cNvPr id="1788" name="Google Shape;1788;p185"/>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89" name="Google Shape;1789;p185"/>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790" name="Google Shape;1790;p185"/>
          <p:cNvSpPr txBox="1"/>
          <p:nvPr/>
        </p:nvSpPr>
        <p:spPr>
          <a:xfrm>
            <a:off x="259625" y="1109950"/>
            <a:ext cx="8162700" cy="19896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חלוקה ל-8 קבוצות עבודה</a:t>
            </a:r>
            <a:r>
              <a:rPr lang="x-none" sz="1800">
                <a:solidFill>
                  <a:schemeClr val="lt1"/>
                </a:solidFill>
                <a:latin typeface="Times New Roman"/>
                <a:ea typeface="Times New Roman"/>
                <a:cs typeface="Times New Roman"/>
                <a:sym typeface="Times New Roman"/>
              </a:rPr>
              <a:t> - כל קבוצה תכיל שני תלמידים , כל תלמיד מקבל על עצמו לדעת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בעל פה 3 אפשרויות: : </a:t>
            </a: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שם הסולם</a:t>
            </a:r>
            <a:r>
              <a:rPr lang="x-none" sz="1800">
                <a:solidFill>
                  <a:schemeClr val="lt1"/>
                </a:solidFill>
                <a:latin typeface="Times New Roman"/>
                <a:ea typeface="Times New Roman"/>
                <a:cs typeface="Times New Roman"/>
                <a:sym typeface="Times New Roman"/>
              </a:rPr>
              <a:t> על פי סימני ההיתק של הסולם. </a:t>
            </a: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שם הסולם המקביל</a:t>
            </a:r>
            <a:r>
              <a:rPr lang="x-none" sz="1800">
                <a:solidFill>
                  <a:schemeClr val="lt1"/>
                </a:solidFill>
                <a:latin typeface="Times New Roman"/>
                <a:ea typeface="Times New Roman"/>
                <a:cs typeface="Times New Roman"/>
                <a:sym typeface="Times New Roman"/>
              </a:rPr>
              <a:t> על פי סימני ההיתק של הסולם.</a:t>
            </a: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FF"/>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סימני ההיתק</a:t>
            </a:r>
            <a:r>
              <a:rPr lang="x-none" sz="1800">
                <a:solidFill>
                  <a:srgbClr val="FFFFFF"/>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של הסולם</a:t>
            </a:r>
            <a:r>
              <a:rPr lang="x-none" sz="1800">
                <a:solidFill>
                  <a:srgbClr val="FFFFFF"/>
                </a:solidFill>
                <a:latin typeface="Times New Roman"/>
                <a:ea typeface="Times New Roman"/>
                <a:cs typeface="Times New Roman"/>
                <a:sym typeface="Times New Roman"/>
              </a:rPr>
              <a:t> על פי שם הסולם</a:t>
            </a:r>
            <a:r>
              <a:rPr lang="x-none" sz="1800">
                <a:solidFill>
                  <a:srgbClr val="FFFF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lvl="0" indent="0" algn="r" rtl="1">
              <a:lnSpc>
                <a:spcPct val="115000"/>
              </a:lnSpc>
              <a:spcBef>
                <a:spcPts val="0"/>
              </a:spcBef>
              <a:spcAft>
                <a:spcPts val="0"/>
              </a:spcAft>
              <a:buNone/>
            </a:pPr>
            <a:r>
              <a:rPr lang="x-none" sz="1800">
                <a:solidFill>
                  <a:srgbClr val="FFFFFF"/>
                </a:solidFill>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791" name="Google Shape;1791;p185"/>
          <p:cNvPicPr preferRelativeResize="0"/>
          <p:nvPr/>
        </p:nvPicPr>
        <p:blipFill>
          <a:blip r:embed="rId4">
            <a:alphaModFix/>
          </a:blip>
          <a:stretch>
            <a:fillRect/>
          </a:stretch>
        </p:blipFill>
        <p:spPr>
          <a:xfrm>
            <a:off x="692413" y="3264538"/>
            <a:ext cx="1762125" cy="866775"/>
          </a:xfrm>
          <a:prstGeom prst="rect">
            <a:avLst/>
          </a:prstGeom>
          <a:noFill/>
          <a:ln>
            <a:noFill/>
          </a:ln>
        </p:spPr>
      </p:pic>
      <p:pic>
        <p:nvPicPr>
          <p:cNvPr id="1792" name="Google Shape;1792;p185"/>
          <p:cNvPicPr preferRelativeResize="0"/>
          <p:nvPr/>
        </p:nvPicPr>
        <p:blipFill>
          <a:blip r:embed="rId5">
            <a:alphaModFix/>
          </a:blip>
          <a:stretch>
            <a:fillRect/>
          </a:stretch>
        </p:blipFill>
        <p:spPr>
          <a:xfrm>
            <a:off x="2602300" y="3259775"/>
            <a:ext cx="1809750" cy="876300"/>
          </a:xfrm>
          <a:prstGeom prst="rect">
            <a:avLst/>
          </a:prstGeom>
          <a:noFill/>
          <a:ln>
            <a:noFill/>
          </a:ln>
        </p:spPr>
      </p:pic>
      <p:pic>
        <p:nvPicPr>
          <p:cNvPr id="1793" name="Google Shape;1793;p185"/>
          <p:cNvPicPr preferRelativeResize="0"/>
          <p:nvPr/>
        </p:nvPicPr>
        <p:blipFill>
          <a:blip r:embed="rId6">
            <a:alphaModFix/>
          </a:blip>
          <a:stretch>
            <a:fillRect/>
          </a:stretch>
        </p:blipFill>
        <p:spPr>
          <a:xfrm>
            <a:off x="4559788" y="3283588"/>
            <a:ext cx="1762125" cy="828675"/>
          </a:xfrm>
          <a:prstGeom prst="rect">
            <a:avLst/>
          </a:prstGeom>
          <a:noFill/>
          <a:ln>
            <a:noFill/>
          </a:ln>
        </p:spPr>
      </p:pic>
      <p:pic>
        <p:nvPicPr>
          <p:cNvPr id="1794" name="Google Shape;1794;p185"/>
          <p:cNvPicPr preferRelativeResize="0"/>
          <p:nvPr/>
        </p:nvPicPr>
        <p:blipFill>
          <a:blip r:embed="rId7">
            <a:alphaModFix/>
          </a:blip>
          <a:stretch>
            <a:fillRect/>
          </a:stretch>
        </p:blipFill>
        <p:spPr>
          <a:xfrm>
            <a:off x="6469675" y="3291900"/>
            <a:ext cx="1800225" cy="857250"/>
          </a:xfrm>
          <a:prstGeom prst="rect">
            <a:avLst/>
          </a:prstGeom>
          <a:noFill/>
          <a:ln>
            <a:noFill/>
          </a:ln>
        </p:spPr>
      </p:pic>
      <p:pic>
        <p:nvPicPr>
          <p:cNvPr id="1795" name="Google Shape;1795;p185"/>
          <p:cNvPicPr preferRelativeResize="0"/>
          <p:nvPr/>
        </p:nvPicPr>
        <p:blipFill>
          <a:blip r:embed="rId8">
            <a:alphaModFix/>
          </a:blip>
          <a:stretch>
            <a:fillRect/>
          </a:stretch>
        </p:blipFill>
        <p:spPr>
          <a:xfrm>
            <a:off x="644800" y="4226313"/>
            <a:ext cx="1809750" cy="819150"/>
          </a:xfrm>
          <a:prstGeom prst="rect">
            <a:avLst/>
          </a:prstGeom>
          <a:noFill/>
          <a:ln>
            <a:noFill/>
          </a:ln>
        </p:spPr>
      </p:pic>
      <p:pic>
        <p:nvPicPr>
          <p:cNvPr id="1796" name="Google Shape;1796;p185"/>
          <p:cNvPicPr preferRelativeResize="0"/>
          <p:nvPr/>
        </p:nvPicPr>
        <p:blipFill>
          <a:blip r:embed="rId9">
            <a:alphaModFix/>
          </a:blip>
          <a:stretch>
            <a:fillRect/>
          </a:stretch>
        </p:blipFill>
        <p:spPr>
          <a:xfrm>
            <a:off x="2589188" y="4202500"/>
            <a:ext cx="1857375" cy="866775"/>
          </a:xfrm>
          <a:prstGeom prst="rect">
            <a:avLst/>
          </a:prstGeom>
          <a:noFill/>
          <a:ln>
            <a:noFill/>
          </a:ln>
        </p:spPr>
      </p:pic>
      <p:pic>
        <p:nvPicPr>
          <p:cNvPr id="1797" name="Google Shape;1797;p185"/>
          <p:cNvPicPr preferRelativeResize="0"/>
          <p:nvPr/>
        </p:nvPicPr>
        <p:blipFill>
          <a:blip r:embed="rId10">
            <a:alphaModFix/>
          </a:blip>
          <a:stretch>
            <a:fillRect/>
          </a:stretch>
        </p:blipFill>
        <p:spPr>
          <a:xfrm>
            <a:off x="4533600" y="4202513"/>
            <a:ext cx="1828800" cy="866775"/>
          </a:xfrm>
          <a:prstGeom prst="rect">
            <a:avLst/>
          </a:prstGeom>
          <a:noFill/>
          <a:ln>
            <a:noFill/>
          </a:ln>
        </p:spPr>
      </p:pic>
      <p:pic>
        <p:nvPicPr>
          <p:cNvPr id="1798" name="Google Shape;1798;p185"/>
          <p:cNvPicPr preferRelativeResize="0"/>
          <p:nvPr/>
        </p:nvPicPr>
        <p:blipFill>
          <a:blip r:embed="rId11">
            <a:alphaModFix/>
          </a:blip>
          <a:stretch>
            <a:fillRect/>
          </a:stretch>
        </p:blipFill>
        <p:spPr>
          <a:xfrm>
            <a:off x="6436338" y="4207263"/>
            <a:ext cx="1866900" cy="857250"/>
          </a:xfrm>
          <a:prstGeom prst="rect">
            <a:avLst/>
          </a:prstGeom>
          <a:noFill/>
          <a:ln>
            <a:noFill/>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186"/>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חלוקה לקבוצות </a:t>
            </a:r>
            <a:r>
              <a:rPr lang="x-none" sz="2400" b="1" smtClean="0">
                <a:solidFill>
                  <a:srgbClr val="FFFF00"/>
                </a:solidFill>
                <a:latin typeface="Arial" pitchFamily="34" charset="0"/>
                <a:ea typeface="David"/>
                <a:cs typeface="Arial" pitchFamily="34" charset="0"/>
                <a:sym typeface="David"/>
              </a:rPr>
              <a:t>עבודה</a:t>
            </a:r>
            <a:r>
              <a:rPr lang="he-IL" sz="2400" b="1" dirty="0" smtClean="0">
                <a:solidFill>
                  <a:srgbClr val="FFFF00"/>
                </a:solidFill>
                <a:latin typeface="Arial" pitchFamily="34" charset="0"/>
                <a:ea typeface="David"/>
                <a:cs typeface="Arial" pitchFamily="34" charset="0"/>
                <a:sym typeface="David"/>
              </a:rPr>
              <a:t> </a:t>
            </a:r>
            <a:r>
              <a:rPr lang="x-none" sz="2400" b="1" smtClean="0">
                <a:solidFill>
                  <a:srgbClr val="FFFF00"/>
                </a:solidFill>
                <a:latin typeface="Arial" pitchFamily="34" charset="0"/>
                <a:ea typeface="David"/>
                <a:cs typeface="Arial" pitchFamily="34" charset="0"/>
                <a:sym typeface="David"/>
              </a:rPr>
              <a:t>-</a:t>
            </a:r>
            <a:r>
              <a:rPr lang="x-none" sz="2400" b="1">
                <a:solidFill>
                  <a:srgbClr val="FFFF00"/>
                </a:solidFill>
                <a:latin typeface="Arial" pitchFamily="34" charset="0"/>
                <a:ea typeface="David"/>
                <a:cs typeface="Arial" pitchFamily="34" charset="0"/>
                <a:sym typeface="David"/>
              </a:rPr>
              <a:t>מרווחים</a:t>
            </a:r>
            <a:endParaRPr sz="2400" b="1" dirty="0">
              <a:solidFill>
                <a:srgbClr val="FFFF00"/>
              </a:solidFill>
              <a:latin typeface="Arial" pitchFamily="34" charset="0"/>
              <a:ea typeface="Times New Roman"/>
              <a:cs typeface="Arial" pitchFamily="34" charset="0"/>
              <a:sym typeface="Times New Roman"/>
            </a:endParaRPr>
          </a:p>
        </p:txBody>
      </p:sp>
      <p:sp>
        <p:nvSpPr>
          <p:cNvPr id="1804" name="Google Shape;1804;p186"/>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805" name="Google Shape;1805;p186"/>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806" name="Google Shape;1806;p186"/>
          <p:cNvSpPr txBox="1"/>
          <p:nvPr/>
        </p:nvSpPr>
        <p:spPr>
          <a:xfrm>
            <a:off x="259625" y="1223150"/>
            <a:ext cx="8162700" cy="35745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חלוקה ל-13 קבוצות עבודה</a:t>
            </a:r>
            <a:r>
              <a:rPr lang="x-none" sz="1800">
                <a:solidFill>
                  <a:schemeClr val="lt1"/>
                </a:solidFill>
                <a:latin typeface="Times New Roman"/>
                <a:ea typeface="Times New Roman"/>
                <a:cs typeface="Times New Roman"/>
                <a:sym typeface="Times New Roman"/>
              </a:rPr>
              <a:t> - פרימה זכה, סקונדה קטנה, סקונדה גדולה, טרצה קטנה, טרצה גדולה, קורטה זכה, טריטון, קוינטה זכה, סקסטה גדולה, סקסטה קטנה, ספטימה קטנה, ספטימה גדולה, אוקטבה זכה.   כל קבוצה תכיל שני תלמידים , כל תלמיד מקבל על עצמו לדעת </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בעל פה 5  נתונים על מרווח נתון : </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שם המרווח</a:t>
            </a:r>
            <a:r>
              <a:rPr lang="x-none" sz="1800">
                <a:solidFill>
                  <a:schemeClr val="lt1"/>
                </a:solidFill>
                <a:latin typeface="Times New Roman"/>
                <a:ea typeface="Times New Roman"/>
                <a:cs typeface="Times New Roman"/>
                <a:sym typeface="Times New Roman"/>
              </a:rPr>
              <a:t>     לדוגמא - סקונדה ג'</a:t>
            </a:r>
            <a:endParaRPr sz="1800" dirty="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סימון המרווח</a:t>
            </a:r>
            <a:r>
              <a:rPr lang="x-none" sz="1800">
                <a:solidFill>
                  <a:schemeClr val="lt1"/>
                </a:solidFill>
                <a:latin typeface="Times New Roman"/>
                <a:ea typeface="Times New Roman"/>
                <a:cs typeface="Times New Roman"/>
                <a:sym typeface="Times New Roman"/>
              </a:rPr>
              <a:t>  לדוגמא - סימון 2</a:t>
            </a:r>
            <a:endParaRPr sz="1800" dirty="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FF"/>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גודל המרווח</a:t>
            </a:r>
            <a:r>
              <a:rPr lang="x-none" sz="1800">
                <a:solidFill>
                  <a:srgbClr val="FFFFFF"/>
                </a:solidFill>
                <a:latin typeface="Times New Roman"/>
                <a:ea typeface="Times New Roman"/>
                <a:cs typeface="Times New Roman"/>
                <a:sym typeface="Times New Roman"/>
              </a:rPr>
              <a:t>   לדוגמא - 1 טון</a:t>
            </a:r>
            <a:endParaRPr sz="1800" dirty="0">
              <a:solidFill>
                <a:srgbClr val="FFFFFF"/>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FF"/>
                </a:solidFill>
                <a:latin typeface="Times New Roman"/>
                <a:ea typeface="Times New Roman"/>
                <a:cs typeface="Times New Roman"/>
                <a:sym typeface="Times New Roman"/>
              </a:rPr>
              <a:t>זיהוי המרווח </a:t>
            </a:r>
            <a:r>
              <a:rPr lang="x-none" sz="1800">
                <a:solidFill>
                  <a:srgbClr val="FFFF00"/>
                </a:solidFill>
                <a:latin typeface="Times New Roman"/>
                <a:ea typeface="Times New Roman"/>
                <a:cs typeface="Times New Roman"/>
                <a:sym typeface="Times New Roman"/>
              </a:rPr>
              <a:t>משמיעה.</a:t>
            </a:r>
            <a:endParaRPr sz="1800" dirty="0">
              <a:solidFill>
                <a:srgbClr val="FFFF00"/>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00"/>
                </a:solidFill>
                <a:latin typeface="Times New Roman"/>
                <a:ea typeface="Times New Roman"/>
                <a:cs typeface="Times New Roman"/>
                <a:sym typeface="Times New Roman"/>
              </a:rPr>
              <a:t>שירה</a:t>
            </a:r>
            <a:r>
              <a:rPr lang="x-none" sz="1800">
                <a:solidFill>
                  <a:srgbClr val="FFFFFF"/>
                </a:solidFill>
                <a:latin typeface="Times New Roman"/>
                <a:ea typeface="Times New Roman"/>
                <a:cs typeface="Times New Roman"/>
                <a:sym typeface="Times New Roman"/>
              </a:rPr>
              <a:t> -של המרווח. </a:t>
            </a:r>
            <a:endParaRPr sz="1800" dirty="0">
              <a:solidFill>
                <a:srgbClr val="FFFFFF"/>
              </a:solidFill>
              <a:latin typeface="Times New Roman"/>
              <a:ea typeface="Times New Roman"/>
              <a:cs typeface="Times New Roman"/>
              <a:sym typeface="Times New Roman"/>
            </a:endParaRPr>
          </a:p>
          <a:p>
            <a:pPr marL="0" lvl="0" indent="0" algn="r" rtl="1">
              <a:lnSpc>
                <a:spcPct val="115000"/>
              </a:lnSpc>
              <a:spcBef>
                <a:spcPts val="0"/>
              </a:spcBef>
              <a:spcAft>
                <a:spcPts val="0"/>
              </a:spcAft>
              <a:buNone/>
            </a:pPr>
            <a:r>
              <a:rPr lang="x-none" sz="1800">
                <a:solidFill>
                  <a:srgbClr val="FFFFFF"/>
                </a:solidFill>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p:txBody>
      </p:sp>
      <p:pic>
        <p:nvPicPr>
          <p:cNvPr id="1807" name="Google Shape;1807;p186"/>
          <p:cNvPicPr preferRelativeResize="0"/>
          <p:nvPr/>
        </p:nvPicPr>
        <p:blipFill>
          <a:blip r:embed="rId4">
            <a:alphaModFix/>
          </a:blip>
          <a:stretch>
            <a:fillRect/>
          </a:stretch>
        </p:blipFill>
        <p:spPr>
          <a:xfrm>
            <a:off x="3047750" y="2303825"/>
            <a:ext cx="1714500" cy="742950"/>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187"/>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חלוקה לקבוצות </a:t>
            </a:r>
            <a:r>
              <a:rPr lang="x-none" sz="2400" b="1" smtClean="0">
                <a:solidFill>
                  <a:srgbClr val="FFFF00"/>
                </a:solidFill>
                <a:latin typeface="Arial" pitchFamily="34" charset="0"/>
                <a:ea typeface="David"/>
                <a:cs typeface="Arial" pitchFamily="34" charset="0"/>
                <a:sym typeface="David"/>
              </a:rPr>
              <a:t>עבודה</a:t>
            </a:r>
            <a:r>
              <a:rPr lang="he-IL" sz="2400" b="1" dirty="0" smtClean="0">
                <a:solidFill>
                  <a:srgbClr val="FFFF00"/>
                </a:solidFill>
                <a:latin typeface="Arial" pitchFamily="34" charset="0"/>
                <a:ea typeface="David"/>
                <a:cs typeface="Arial" pitchFamily="34" charset="0"/>
                <a:sym typeface="David"/>
              </a:rPr>
              <a:t> </a:t>
            </a:r>
            <a:r>
              <a:rPr lang="x-none" sz="2400" b="1" smtClean="0">
                <a:solidFill>
                  <a:srgbClr val="FFFF00"/>
                </a:solidFill>
                <a:latin typeface="Arial" pitchFamily="34" charset="0"/>
                <a:ea typeface="David"/>
                <a:cs typeface="Arial" pitchFamily="34" charset="0"/>
                <a:sym typeface="David"/>
              </a:rPr>
              <a:t>-</a:t>
            </a:r>
            <a:r>
              <a:rPr lang="x-none" sz="2400" b="1">
                <a:solidFill>
                  <a:srgbClr val="FFFF00"/>
                </a:solidFill>
                <a:latin typeface="Arial" pitchFamily="34" charset="0"/>
                <a:ea typeface="David"/>
                <a:cs typeface="Arial" pitchFamily="34" charset="0"/>
                <a:sym typeface="David"/>
              </a:rPr>
              <a:t>אקורדים</a:t>
            </a:r>
            <a:endParaRPr sz="2400" b="1" dirty="0">
              <a:solidFill>
                <a:srgbClr val="FFFF00"/>
              </a:solidFill>
              <a:latin typeface="Arial" pitchFamily="34" charset="0"/>
              <a:ea typeface="Times New Roman"/>
              <a:cs typeface="Arial" pitchFamily="34" charset="0"/>
              <a:sym typeface="Times New Roman"/>
            </a:endParaRPr>
          </a:p>
        </p:txBody>
      </p:sp>
      <p:sp>
        <p:nvSpPr>
          <p:cNvPr id="1813" name="Google Shape;1813;p187"/>
          <p:cNvSpPr txBox="1"/>
          <p:nvPr/>
        </p:nvSpPr>
        <p:spPr>
          <a:xfrm>
            <a:off x="819400" y="1770425"/>
            <a:ext cx="7842000" cy="396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814" name="Google Shape;1814;p187"/>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1815" name="Google Shape;1815;p187"/>
          <p:cNvSpPr txBox="1"/>
          <p:nvPr/>
        </p:nvSpPr>
        <p:spPr>
          <a:xfrm>
            <a:off x="259625" y="1179625"/>
            <a:ext cx="8162700" cy="3313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b="1">
                <a:solidFill>
                  <a:srgbClr val="FFFF00"/>
                </a:solidFill>
                <a:latin typeface="Times New Roman"/>
                <a:ea typeface="Times New Roman"/>
                <a:cs typeface="Times New Roman"/>
                <a:sym typeface="Times New Roman"/>
              </a:rPr>
              <a:t> </a:t>
            </a:r>
            <a:endParaRPr b="1">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b="1">
                <a:solidFill>
                  <a:srgbClr val="FFFF00"/>
                </a:solidFill>
                <a:latin typeface="Times New Roman"/>
                <a:ea typeface="Times New Roman"/>
                <a:cs typeface="Times New Roman"/>
                <a:sym typeface="Times New Roman"/>
              </a:rPr>
              <a:t>חלוקה ל-7 קבוצות עבודה</a:t>
            </a:r>
            <a:r>
              <a:rPr lang="x-none" sz="1800">
                <a:solidFill>
                  <a:schemeClr val="lt1"/>
                </a:solidFill>
                <a:latin typeface="Times New Roman"/>
                <a:ea typeface="Times New Roman"/>
                <a:cs typeface="Times New Roman"/>
                <a:sym typeface="Times New Roman"/>
              </a:rPr>
              <a:t> -   כל קבוצה תכיל שלושה תלמידים , כל תלמיד מקבל על עצמו לדעת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בעל פה את הצליל שלו באקורד .</a:t>
            </a: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שם האקורד</a:t>
            </a:r>
            <a:r>
              <a:rPr lang="x-none" sz="1800">
                <a:solidFill>
                  <a:schemeClr val="lt1"/>
                </a:solidFill>
                <a:latin typeface="Times New Roman"/>
                <a:ea typeface="Times New Roman"/>
                <a:cs typeface="Times New Roman"/>
                <a:sym typeface="Times New Roman"/>
              </a:rPr>
              <a:t> </a:t>
            </a:r>
            <a:r>
              <a:rPr lang="x-none" sz="1800">
                <a:solidFill>
                  <a:srgbClr val="FFFF00"/>
                </a:solidFill>
                <a:latin typeface="Times New Roman"/>
                <a:ea typeface="Times New Roman"/>
                <a:cs typeface="Times New Roman"/>
                <a:sym typeface="Times New Roman"/>
              </a:rPr>
              <a:t>וסימנו</a:t>
            </a:r>
            <a:r>
              <a:rPr lang="x-none" sz="1800">
                <a:solidFill>
                  <a:schemeClr val="lt1"/>
                </a:solidFill>
                <a:latin typeface="Times New Roman"/>
                <a:ea typeface="Times New Roman"/>
                <a:cs typeface="Times New Roman"/>
                <a:sym typeface="Times New Roman"/>
              </a:rPr>
              <a:t>    לדוגמא - דו מז'ור  </a:t>
            </a:r>
            <a:r>
              <a:rPr lang="x-none" sz="1000">
                <a:solidFill>
                  <a:schemeClr val="lt1"/>
                </a:solidFill>
                <a:latin typeface="Times New Roman"/>
                <a:ea typeface="Times New Roman"/>
                <a:cs typeface="Times New Roman"/>
                <a:sym typeface="Times New Roman"/>
              </a:rPr>
              <a:t>3/5</a:t>
            </a:r>
            <a:r>
              <a:rPr lang="x-none" sz="1800">
                <a:solidFill>
                  <a:schemeClr val="lt1"/>
                </a:solidFill>
                <a:latin typeface="Times New Roman"/>
                <a:ea typeface="Times New Roman"/>
                <a:cs typeface="Times New Roman"/>
                <a:sym typeface="Times New Roman"/>
              </a:rPr>
              <a:t> C-Major </a:t>
            </a: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chemeClr val="lt1"/>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שלושת הצלילים המרכיבים את האקורד</a:t>
            </a:r>
            <a:r>
              <a:rPr lang="x-none" sz="1800">
                <a:solidFill>
                  <a:schemeClr val="lt1"/>
                </a:solidFill>
                <a:latin typeface="Times New Roman"/>
                <a:ea typeface="Times New Roman"/>
                <a:cs typeface="Times New Roman"/>
                <a:sym typeface="Times New Roman"/>
              </a:rPr>
              <a:t>  לדוגמא - דו מי סול  C  E G</a:t>
            </a:r>
            <a:endParaRPr sz="1800">
              <a:solidFill>
                <a:schemeClr val="lt1"/>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FF"/>
                </a:solidFill>
                <a:latin typeface="Times New Roman"/>
                <a:ea typeface="Times New Roman"/>
                <a:cs typeface="Times New Roman"/>
                <a:sym typeface="Times New Roman"/>
              </a:rPr>
              <a:t>זיהוי  </a:t>
            </a:r>
            <a:r>
              <a:rPr lang="x-none" sz="1800">
                <a:solidFill>
                  <a:srgbClr val="FFFF00"/>
                </a:solidFill>
                <a:latin typeface="Times New Roman"/>
                <a:ea typeface="Times New Roman"/>
                <a:cs typeface="Times New Roman"/>
                <a:sym typeface="Times New Roman"/>
              </a:rPr>
              <a:t>מרווחי האקורד</a:t>
            </a:r>
            <a:r>
              <a:rPr lang="x-none" sz="1800">
                <a:solidFill>
                  <a:srgbClr val="FFFFFF"/>
                </a:solidFill>
                <a:latin typeface="Times New Roman"/>
                <a:ea typeface="Times New Roman"/>
                <a:cs typeface="Times New Roman"/>
                <a:sym typeface="Times New Roman"/>
              </a:rPr>
              <a:t> מז'ור, מינור, מוגדל מוקטן  לדוגמא - טרצה גדולה+טרצה קטנה</a:t>
            </a:r>
            <a:endParaRPr sz="1800">
              <a:solidFill>
                <a:srgbClr val="FFFFFF"/>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FF"/>
                </a:solidFill>
                <a:latin typeface="Times New Roman"/>
                <a:ea typeface="Times New Roman"/>
                <a:cs typeface="Times New Roman"/>
                <a:sym typeface="Times New Roman"/>
              </a:rPr>
              <a:t>זיהוי האקורד </a:t>
            </a:r>
            <a:r>
              <a:rPr lang="x-none" sz="1800">
                <a:solidFill>
                  <a:srgbClr val="FFFF00"/>
                </a:solidFill>
                <a:latin typeface="Times New Roman"/>
                <a:ea typeface="Times New Roman"/>
                <a:cs typeface="Times New Roman"/>
                <a:sym typeface="Times New Roman"/>
              </a:rPr>
              <a:t>משמיעה.</a:t>
            </a:r>
            <a:endParaRPr sz="1800">
              <a:solidFill>
                <a:srgbClr val="FFFF00"/>
              </a:solidFill>
              <a:latin typeface="Times New Roman"/>
              <a:ea typeface="Times New Roman"/>
              <a:cs typeface="Times New Roman"/>
              <a:sym typeface="Times New Roman"/>
            </a:endParaRPr>
          </a:p>
          <a:p>
            <a:pPr marL="457200" marR="114300" lvl="0" indent="-342900" algn="just" rtl="1">
              <a:lnSpc>
                <a:spcPct val="115000"/>
              </a:lnSpc>
              <a:spcBef>
                <a:spcPts val="0"/>
              </a:spcBef>
              <a:spcAft>
                <a:spcPts val="0"/>
              </a:spcAft>
              <a:buClr>
                <a:srgbClr val="FFFFFF"/>
              </a:buClr>
              <a:buSzPts val="1800"/>
              <a:buFont typeface="Times New Roman"/>
              <a:buAutoNum type="arabicPeriod"/>
            </a:pPr>
            <a:r>
              <a:rPr lang="x-none" sz="1800">
                <a:solidFill>
                  <a:srgbClr val="FFFF00"/>
                </a:solidFill>
                <a:latin typeface="Times New Roman"/>
                <a:ea typeface="Times New Roman"/>
                <a:cs typeface="Times New Roman"/>
                <a:sym typeface="Times New Roman"/>
              </a:rPr>
              <a:t>שירה</a:t>
            </a:r>
            <a:r>
              <a:rPr lang="x-none" sz="1800">
                <a:solidFill>
                  <a:srgbClr val="FFFFFF"/>
                </a:solidFill>
                <a:latin typeface="Times New Roman"/>
                <a:ea typeface="Times New Roman"/>
                <a:cs typeface="Times New Roman"/>
                <a:sym typeface="Times New Roman"/>
              </a:rPr>
              <a:t> -של האקורד כולל שם השיר - בדוגמה "</a:t>
            </a:r>
            <a:r>
              <a:rPr lang="x-none" sz="1800">
                <a:solidFill>
                  <a:srgbClr val="FFFF00"/>
                </a:solidFill>
                <a:latin typeface="Times New Roman"/>
                <a:ea typeface="Times New Roman"/>
                <a:cs typeface="Times New Roman"/>
                <a:sym typeface="Times New Roman"/>
              </a:rPr>
              <a:t>גבוה"</a:t>
            </a:r>
            <a:r>
              <a:rPr lang="x-none" sz="1800">
                <a:solidFill>
                  <a:srgbClr val="FFFFFF"/>
                </a:solidFill>
                <a:latin typeface="Times New Roman"/>
                <a:ea typeface="Times New Roman"/>
                <a:cs typeface="Times New Roman"/>
                <a:sym typeface="Times New Roman"/>
              </a:rPr>
              <a:t>- מעל המגדלים..</a:t>
            </a:r>
            <a:endParaRPr sz="1800">
              <a:solidFill>
                <a:srgbClr val="FFFFFF"/>
              </a:solidFill>
              <a:latin typeface="Times New Roman"/>
              <a:ea typeface="Times New Roman"/>
              <a:cs typeface="Times New Roman"/>
              <a:sym typeface="Times New Roman"/>
            </a:endParaRPr>
          </a:p>
          <a:p>
            <a:pPr marL="0" lvl="0" indent="0" algn="r" rtl="1">
              <a:lnSpc>
                <a:spcPct val="115000"/>
              </a:lnSpc>
              <a:spcBef>
                <a:spcPts val="0"/>
              </a:spcBef>
              <a:spcAft>
                <a:spcPts val="0"/>
              </a:spcAft>
              <a:buNone/>
            </a:pPr>
            <a:r>
              <a:rPr lang="x-none" sz="1800">
                <a:solidFill>
                  <a:srgbClr val="FFFFFF"/>
                </a:solidFill>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1816" name="Google Shape;1816;p187"/>
          <p:cNvPicPr preferRelativeResize="0"/>
          <p:nvPr/>
        </p:nvPicPr>
        <p:blipFill>
          <a:blip r:embed="rId4">
            <a:alphaModFix/>
          </a:blip>
          <a:stretch>
            <a:fillRect/>
          </a:stretch>
        </p:blipFill>
        <p:spPr>
          <a:xfrm>
            <a:off x="3868850" y="1933563"/>
            <a:ext cx="1743075" cy="638175"/>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p188"/>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lvl="0" rtl="1"/>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Arial"/>
                <a:ea typeface="Arial"/>
                <a:cs typeface="Arial"/>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sp>
        <p:nvSpPr>
          <p:cNvPr id="1822" name="Google Shape;1822;p188"/>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823" name="Google Shape;1823;p188"/>
          <p:cNvGraphicFramePr/>
          <p:nvPr/>
        </p:nvGraphicFramePr>
        <p:xfrm>
          <a:off x="1804416" y="1174775"/>
          <a:ext cx="4389120" cy="3153385"/>
        </p:xfrm>
        <a:graphic>
          <a:graphicData uri="http://schemas.openxmlformats.org/drawingml/2006/table">
            <a:tbl>
              <a:tblPr>
                <a:noFill/>
                <a:tableStyleId>{D223DBF9-E6C6-4AA8-B193-31598DDAF621}</a:tableStyleId>
              </a:tblPr>
              <a:tblGrid>
                <a:gridCol w="4389120"/>
              </a:tblGrid>
              <a:tr h="315338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18</a:t>
                      </a:r>
                    </a:p>
                    <a:p>
                      <a:pPr marL="0" lvl="0" indent="0" algn="ctr" rtl="1">
                        <a:spcBef>
                          <a:spcPts val="0"/>
                        </a:spcBef>
                        <a:spcAft>
                          <a:spcPts val="0"/>
                        </a:spcAft>
                        <a:buNone/>
                      </a:pPr>
                      <a:endParaRPr dirty="0"/>
                    </a:p>
                    <a:p>
                      <a:pPr marL="0" lvl="0" indent="0" algn="ctr" rtl="1">
                        <a:spcBef>
                          <a:spcPts val="0"/>
                        </a:spcBef>
                        <a:spcAft>
                          <a:spcPts val="0"/>
                        </a:spcAft>
                        <a:buNone/>
                      </a:pPr>
                      <a:r>
                        <a:rPr lang="x-none" sz="1800" b="1" u="sng" smtClean="0">
                          <a:solidFill>
                            <a:srgbClr val="FFFF00"/>
                          </a:solidFill>
                        </a:rPr>
                        <a:t>דינ</a:t>
                      </a:r>
                      <a:r>
                        <a:rPr lang="he-IL" sz="1800" b="1" u="sng" dirty="0" smtClean="0">
                          <a:solidFill>
                            <a:srgbClr val="FFFF00"/>
                          </a:solidFill>
                        </a:rPr>
                        <a:t>א</a:t>
                      </a:r>
                      <a:r>
                        <a:rPr lang="x-none" sz="1800" b="1" u="sng" smtClean="0">
                          <a:solidFill>
                            <a:srgbClr val="FFFF00"/>
                          </a:solidFill>
                        </a:rPr>
                        <a:t>מיקה</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סימני </a:t>
                      </a:r>
                      <a:r>
                        <a:rPr lang="x-none" sz="1800" u="sng" smtClean="0">
                          <a:solidFill>
                            <a:schemeClr val="accent5"/>
                          </a:solidFill>
                          <a:hlinkClick r:id="rId3" action="ppaction://hlinksldjump"/>
                        </a:rPr>
                        <a:t>הדינ</a:t>
                      </a:r>
                      <a:r>
                        <a:rPr lang="he-IL" sz="1800" u="sng" dirty="0" smtClean="0">
                          <a:solidFill>
                            <a:schemeClr val="accent5"/>
                          </a:solidFill>
                          <a:hlinkClick r:id="rId3" action="ppaction://hlinksldjump"/>
                        </a:rPr>
                        <a:t>א</a:t>
                      </a:r>
                      <a:r>
                        <a:rPr lang="x-none" sz="1800" u="sng" smtClean="0">
                          <a:solidFill>
                            <a:schemeClr val="accent5"/>
                          </a:solidFill>
                          <a:hlinkClick r:id="rId3" action="ppaction://hlinksldjump"/>
                        </a:rPr>
                        <a:t>מיקה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טמפו</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אופן חישוב הטמפו</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סימני ה</a:t>
                      </a:r>
                      <a:r>
                        <a:rPr lang="x-none" sz="1800" u="sng">
                          <a:solidFill>
                            <a:schemeClr val="accent5"/>
                          </a:solidFill>
                        </a:rPr>
                        <a:t>טמפו</a:t>
                      </a:r>
                      <a:endParaRPr sz="1800" u="sng" dirty="0">
                        <a:solidFill>
                          <a:schemeClr val="accent5"/>
                        </a:solidFill>
                      </a:endParaRPr>
                    </a:p>
                    <a:p>
                      <a:pPr marL="0" lvl="0" indent="0" algn="ctr" rtl="1">
                        <a:spcBef>
                          <a:spcPts val="0"/>
                        </a:spcBef>
                        <a:spcAft>
                          <a:spcPts val="0"/>
                        </a:spcAft>
                        <a:buNone/>
                      </a:pPr>
                      <a:r>
                        <a:rPr lang="x-none" sz="1800" u="sng">
                          <a:solidFill>
                            <a:schemeClr val="accent5"/>
                          </a:solidFill>
                          <a:hlinkClick r:id="rId7" action="ppaction://hlinksldjump"/>
                        </a:rPr>
                        <a:t>סימני האוירה</a:t>
                      </a:r>
                      <a:endParaRPr sz="1800" u="sng" dirty="0">
                        <a:solidFill>
                          <a:schemeClr val="accent5"/>
                        </a:solidFill>
                      </a:endParaRPr>
                    </a:p>
                    <a:p>
                      <a:pPr marL="0" lvl="0" indent="0" algn="ctr" rtl="1">
                        <a:spcBef>
                          <a:spcPts val="0"/>
                        </a:spcBef>
                        <a:spcAft>
                          <a:spcPts val="0"/>
                        </a:spcAft>
                        <a:buNone/>
                      </a:pPr>
                      <a:r>
                        <a:rPr lang="x-none" sz="1800" u="sng">
                          <a:solidFill>
                            <a:schemeClr val="accent5"/>
                          </a:solidFill>
                          <a:hlinkClick r:id="rId8" action="ppaction://hlinksldjump"/>
                        </a:rPr>
                        <a:t>סימני </a:t>
                      </a:r>
                      <a:r>
                        <a:rPr lang="x-none" sz="1800" u="sng" smtClean="0">
                          <a:solidFill>
                            <a:schemeClr val="accent5"/>
                          </a:solidFill>
                          <a:hlinkClick r:id="rId8" action="ppaction://hlinksldjump"/>
                        </a:rPr>
                        <a:t>הארטיקולציה</a:t>
                      </a: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824" name="Google Shape;1824;p188"/>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825" name="Google Shape;1825;p188"/>
          <p:cNvPicPr preferRelativeResize="0"/>
          <p:nvPr/>
        </p:nvPicPr>
        <p:blipFill>
          <a:blip r:embed="rId9">
            <a:alphaModFix/>
          </a:blip>
          <a:stretch>
            <a:fillRect/>
          </a:stretch>
        </p:blipFill>
        <p:spPr>
          <a:xfrm>
            <a:off x="7117400" y="0"/>
            <a:ext cx="2026600" cy="895300"/>
          </a:xfrm>
          <a:prstGeom prst="rect">
            <a:avLst/>
          </a:prstGeom>
          <a:noFill/>
          <a:ln>
            <a:noFill/>
          </a:ln>
        </p:spPr>
      </p:pic>
      <p:pic>
        <p:nvPicPr>
          <p:cNvPr id="1826" name="Google Shape;1826;p188"/>
          <p:cNvPicPr preferRelativeResize="0"/>
          <p:nvPr/>
        </p:nvPicPr>
        <p:blipFill>
          <a:blip r:embed="rId9">
            <a:alphaModFix/>
          </a:blip>
          <a:stretch>
            <a:fillRect/>
          </a:stretch>
        </p:blipFill>
        <p:spPr>
          <a:xfrm>
            <a:off x="6826075" y="0"/>
            <a:ext cx="2317925" cy="895300"/>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189"/>
          <p:cNvSpPr txBox="1">
            <a:spLocks noGrp="1"/>
          </p:cNvSpPr>
          <p:nvPr>
            <p:ph type="ctrTitle"/>
          </p:nvPr>
        </p:nvSpPr>
        <p:spPr>
          <a:xfrm>
            <a:off x="1436914" y="340150"/>
            <a:ext cx="4952999"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מוזיקה</a:t>
            </a:r>
            <a:endParaRPr sz="2400" b="1" dirty="0">
              <a:solidFill>
                <a:srgbClr val="FFFF00"/>
              </a:solidFill>
              <a:latin typeface="Times New Roman"/>
              <a:ea typeface="Times New Roman"/>
              <a:cs typeface="Times New Roman"/>
              <a:sym typeface="Times New Roman"/>
            </a:endParaRPr>
          </a:p>
        </p:txBody>
      </p:sp>
      <p:sp>
        <p:nvSpPr>
          <p:cNvPr id="1832" name="Google Shape;1832;p189"/>
          <p:cNvSpPr txBox="1"/>
          <p:nvPr/>
        </p:nvSpPr>
        <p:spPr>
          <a:xfrm>
            <a:off x="819400" y="1465625"/>
            <a:ext cx="7842000" cy="3270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מוזיקה-</a:t>
            </a:r>
            <a:r>
              <a:rPr lang="x-none">
                <a:solidFill>
                  <a:srgbClr val="FFFFFF"/>
                </a:solidFill>
              </a:rPr>
              <a:t> </a:t>
            </a:r>
            <a:r>
              <a:rPr lang="x-none" b="1">
                <a:solidFill>
                  <a:srgbClr val="FFFFFF"/>
                </a:solidFill>
              </a:rPr>
              <a:t>Music -</a:t>
            </a:r>
            <a:r>
              <a:rPr lang="x-none">
                <a:solidFill>
                  <a:srgbClr val="FFFFFF"/>
                </a:solidFill>
              </a:rPr>
              <a:t> היא</a:t>
            </a:r>
            <a:r>
              <a:rPr lang="x-none">
                <a:solidFill>
                  <a:srgbClr val="FFFFFF"/>
                </a:solidFill>
                <a:uFill>
                  <a:noFill/>
                </a:uFill>
                <a:hlinkClick r:id="rId3"/>
              </a:rPr>
              <a:t> אמנות</a:t>
            </a:r>
            <a:r>
              <a:rPr lang="x-none">
                <a:solidFill>
                  <a:srgbClr val="FFFFFF"/>
                </a:solidFill>
              </a:rPr>
              <a:t> סידור ה</a:t>
            </a:r>
            <a:r>
              <a:rPr lang="x-none">
                <a:solidFill>
                  <a:srgbClr val="FFFFFF"/>
                </a:solidFill>
                <a:uFill>
                  <a:noFill/>
                </a:uFill>
                <a:hlinkClick r:id="rId4"/>
              </a:rPr>
              <a:t>צליל</a:t>
            </a:r>
            <a:r>
              <a:rPr lang="x-none">
                <a:solidFill>
                  <a:srgbClr val="FFFFFF"/>
                </a:solidFill>
              </a:rPr>
              <a:t> והשקט במרחב הזמן. מוזיקה באה מהמילה היוונית Μουσα= </a:t>
            </a:r>
            <a:r>
              <a:rPr lang="x-none">
                <a:solidFill>
                  <a:srgbClr val="FFFFFF"/>
                </a:solidFill>
                <a:uFill>
                  <a:noFill/>
                </a:uFill>
                <a:hlinkClick r:id="rId5"/>
              </a:rPr>
              <a:t> מוזה</a:t>
            </a:r>
            <a:r>
              <a:rPr lang="x-none">
                <a:solidFill>
                  <a:srgbClr val="FFFFFF"/>
                </a:solidFill>
              </a:rPr>
              <a:t>) ההגדרה המדויקת למוזיקה אינה פשוטה, ונתונה לויכוח, שהרי רשימת הצלילים המוגדרים כמוזיקה משתנה עם הזמן (בתקופת ה</a:t>
            </a:r>
            <a:r>
              <a:rPr lang="x-none">
                <a:solidFill>
                  <a:srgbClr val="FFFFFF"/>
                </a:solidFill>
                <a:uFill>
                  <a:noFill/>
                </a:uFill>
                <a:hlinkClick r:id="rId6"/>
              </a:rPr>
              <a:t>מוזיקה הקלאסית</a:t>
            </a:r>
            <a:r>
              <a:rPr lang="x-none">
                <a:solidFill>
                  <a:srgbClr val="FFFFFF"/>
                </a:solidFill>
              </a:rPr>
              <a:t>, ה</a:t>
            </a:r>
            <a:r>
              <a:rPr lang="x-none">
                <a:solidFill>
                  <a:srgbClr val="FFFFFF"/>
                </a:solidFill>
                <a:uFill>
                  <a:noFill/>
                </a:uFill>
                <a:hlinkClick r:id="rId7"/>
              </a:rPr>
              <a:t>מוזיקה האלקטרונית</a:t>
            </a:r>
            <a:r>
              <a:rPr lang="x-none">
                <a:solidFill>
                  <a:srgbClr val="FFFFFF"/>
                </a:solidFill>
              </a:rPr>
              <a:t> של היום לא הייתה נחשבת כלל  למוזיקה).</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רוב המוזיקה נכתבת ומומצת בעזרת צלילים (</a:t>
            </a:r>
            <a:r>
              <a:rPr lang="x-none">
                <a:solidFill>
                  <a:srgbClr val="FFFFFF"/>
                </a:solidFill>
                <a:uFill>
                  <a:noFill/>
                </a:uFill>
                <a:hlinkClick r:id="rId8"/>
              </a:rPr>
              <a:t>תווים</a:t>
            </a:r>
            <a:r>
              <a:rPr lang="x-none">
                <a:solidFill>
                  <a:srgbClr val="FFFFFF"/>
                </a:solidFill>
              </a:rPr>
              <a:t>) בעלי גובה מוגדר. תווים שונים המנוגנים אחד אחרי השני יוצרים</a:t>
            </a:r>
            <a:r>
              <a:rPr lang="x-none">
                <a:solidFill>
                  <a:srgbClr val="FFFFFF"/>
                </a:solidFill>
                <a:uFill>
                  <a:noFill/>
                </a:uFill>
                <a:hlinkClick r:id="rId9"/>
              </a:rPr>
              <a:t> מלודיה</a:t>
            </a:r>
            <a:r>
              <a:rPr lang="x-none">
                <a:solidFill>
                  <a:srgbClr val="FFFFFF"/>
                </a:solidFill>
              </a:rPr>
              <a:t> (לחן), בעוד שתווים המנוגנים יחד באותו זמן יוצרים</a:t>
            </a:r>
            <a:r>
              <a:rPr lang="x-none">
                <a:solidFill>
                  <a:srgbClr val="FFFFFF"/>
                </a:solidFill>
                <a:uFill>
                  <a:noFill/>
                </a:uFill>
                <a:hlinkClick r:id="rId10"/>
              </a:rPr>
              <a:t> אקורד</a:t>
            </a:r>
            <a:r>
              <a:rPr lang="x-none">
                <a:solidFill>
                  <a:srgbClr val="FFFFFF"/>
                </a:solidFill>
              </a:rPr>
              <a:t>, ו</a:t>
            </a:r>
            <a:r>
              <a:rPr lang="x-none">
                <a:solidFill>
                  <a:srgbClr val="FFFFFF"/>
                </a:solidFill>
                <a:uFill>
                  <a:noFill/>
                </a:uFill>
                <a:hlinkClick r:id="rId11"/>
              </a:rPr>
              <a:t>אקורדים</a:t>
            </a:r>
            <a:r>
              <a:rPr lang="x-none">
                <a:solidFill>
                  <a:srgbClr val="FFFFFF"/>
                </a:solidFill>
              </a:rPr>
              <a:t> המנוגנים אחד אחרי השני יוצרים</a:t>
            </a:r>
            <a:r>
              <a:rPr lang="x-none">
                <a:solidFill>
                  <a:srgbClr val="FFFFFF"/>
                </a:solidFill>
                <a:uFill>
                  <a:noFill/>
                </a:uFill>
                <a:hlinkClick r:id="rId12"/>
              </a:rPr>
              <a:t> הרמוניה</a:t>
            </a:r>
            <a:r>
              <a:rPr lang="x-none">
                <a:solidFill>
                  <a:srgbClr val="FFFFFF"/>
                </a:solidFill>
              </a:rPr>
              <a:t>. תווים שלהם אין גובה מוגדר נוצרים באמצעות</a:t>
            </a:r>
            <a:r>
              <a:rPr lang="x-none">
                <a:solidFill>
                  <a:srgbClr val="FFFFFF"/>
                </a:solidFill>
                <a:uFill>
                  <a:noFill/>
                </a:uFill>
                <a:hlinkClick r:id="rId13"/>
              </a:rPr>
              <a:t> כלי הקשה</a:t>
            </a:r>
            <a:r>
              <a:rPr lang="x-none">
                <a:solidFill>
                  <a:srgbClr val="FFFFFF"/>
                </a:solidFill>
              </a:rPr>
              <a:t> (ישנם כלי הקשה אשר מפיקים תווים בעלי גובה, אבל מרבית כלי ההקשה אינם כאלה), כלי הקשה שלא יוצרים מלודיה מספקים</a:t>
            </a:r>
            <a:r>
              <a:rPr lang="x-none">
                <a:solidFill>
                  <a:srgbClr val="FFFFFF"/>
                </a:solidFill>
                <a:uFill>
                  <a:noFill/>
                </a:uFill>
                <a:hlinkClick r:id="rId14"/>
              </a:rPr>
              <a:t> מקצב</a:t>
            </a:r>
            <a:r>
              <a:rPr lang="x-none">
                <a:solidFill>
                  <a:srgbClr val="FFFFFF"/>
                </a:solidFill>
              </a:rPr>
              <a:t>. מוזיקה יכולה להיכתב על ידי</a:t>
            </a:r>
            <a:r>
              <a:rPr lang="x-none">
                <a:solidFill>
                  <a:srgbClr val="FFFFFF"/>
                </a:solidFill>
                <a:uFill>
                  <a:noFill/>
                </a:uFill>
                <a:hlinkClick r:id="rId15"/>
              </a:rPr>
              <a:t> מלחין</a:t>
            </a:r>
            <a:r>
              <a:rPr lang="x-none">
                <a:solidFill>
                  <a:srgbClr val="FFFFFF"/>
                </a:solidFill>
              </a:rPr>
              <a:t>, ולהתבצע על ידי אחרים. במקרים כאלה, ה</a:t>
            </a:r>
            <a:r>
              <a:rPr lang="x-none">
                <a:solidFill>
                  <a:srgbClr val="FFFFFF"/>
                </a:solidFill>
                <a:uFill>
                  <a:noFill/>
                </a:uFill>
                <a:hlinkClick r:id="rId16"/>
              </a:rPr>
              <a:t>מוזיקאי</a:t>
            </a:r>
            <a:r>
              <a:rPr lang="x-none">
                <a:solidFill>
                  <a:srgbClr val="FFFFFF"/>
                </a:solidFill>
              </a:rPr>
              <a:t> או המוזיקאים המנגנים את היצירה עוקבים אחרי ההוראות שהמלחין כתב באמצעות תווים. בסוגי מוזיקה מסוימים, המוזיקאים ממציאים את המוזיקה תוך כדי ביצועה (</a:t>
            </a:r>
            <a:r>
              <a:rPr lang="x-none">
                <a:solidFill>
                  <a:srgbClr val="FFFFFF"/>
                </a:solidFill>
                <a:uFill>
                  <a:noFill/>
                </a:uFill>
                <a:hlinkClick r:id="rId17"/>
              </a:rPr>
              <a:t>אילתור</a:t>
            </a:r>
            <a:r>
              <a:rPr lang="x-none">
                <a:solidFill>
                  <a:srgbClr val="FFFFFF"/>
                </a:solidFill>
              </a:rPr>
              <a:t>). יובל התנכי דוד המלך ופיתגורס נחשבים לאבות המוזיקה. הפילוסוף הרומי בואטיוס, בן המאה ה-6 אמר על המוזיקה: שהיא ההרמוניה הכוללת של העולם והיא מחולקת:  למוזיקה מונדנה (ההרמוניה של היקום) למוזיקה הומנה (ההרמוניה של הנפש והגוף האנושיים) ולמוזיקה אינסטרומנטלית (הקול הממשי).</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לפילוסוף שופנהאור הייתה השקפה מעניינת, לפיה מוזיקה היא ביטוי בלתי אמצעי של הרצון</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המוזיקה המוכרת לנו כיום כמוזיקה המערבית אירופאית חוברה בין השנים 1600-1900</a:t>
            </a:r>
            <a:endParaRPr>
              <a:solidFill>
                <a:srgbClr val="FFFFFF"/>
              </a:solidFill>
            </a:endParaRPr>
          </a:p>
          <a:p>
            <a:pPr marL="0" marR="114300" lvl="0" indent="0" rtl="1">
              <a:lnSpc>
                <a:spcPct val="115000"/>
              </a:lnSpc>
              <a:spcBef>
                <a:spcPts val="0"/>
              </a:spcBef>
              <a:spcAft>
                <a:spcPts val="0"/>
              </a:spcAft>
              <a:buNone/>
            </a:pPr>
            <a:endParaRPr>
              <a:solidFill>
                <a:srgbClr val="FFFFFF"/>
              </a:solidFill>
            </a:endParaRPr>
          </a:p>
        </p:txBody>
      </p:sp>
      <p:pic>
        <p:nvPicPr>
          <p:cNvPr id="1833" name="Google Shape;1833;p189"/>
          <p:cNvPicPr preferRelativeResize="0"/>
          <p:nvPr/>
        </p:nvPicPr>
        <p:blipFill>
          <a:blip r:embed="rId18">
            <a:alphaModFix/>
          </a:blip>
          <a:stretch>
            <a:fillRect/>
          </a:stretch>
        </p:blipFill>
        <p:spPr>
          <a:xfrm>
            <a:off x="6826075" y="0"/>
            <a:ext cx="2317925" cy="107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1"/>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זוגי</a:t>
            </a:r>
            <a:endParaRPr sz="2400" b="1" dirty="0">
              <a:solidFill>
                <a:srgbClr val="FFFF00"/>
              </a:solidFill>
              <a:latin typeface="Arial" pitchFamily="34" charset="0"/>
              <a:ea typeface="Times New Roman"/>
              <a:cs typeface="Arial" pitchFamily="34" charset="0"/>
              <a:sym typeface="Times New Roman"/>
            </a:endParaRPr>
          </a:p>
        </p:txBody>
      </p:sp>
      <p:sp>
        <p:nvSpPr>
          <p:cNvPr id="521" name="Google Shape;521;p61"/>
          <p:cNvSpPr txBox="1">
            <a:spLocks noGrp="1"/>
          </p:cNvSpPr>
          <p:nvPr>
            <p:ph type="subTitle" idx="1"/>
          </p:nvPr>
        </p:nvSpPr>
        <p:spPr>
          <a:xfrm>
            <a:off x="379425" y="1243950"/>
            <a:ext cx="8099700" cy="2876700"/>
          </a:xfrm>
          <a:prstGeom prst="rect">
            <a:avLst/>
          </a:prstGeom>
        </p:spPr>
        <p:txBody>
          <a:bodyPr spcFirstLastPara="1" wrap="square" lIns="91425" tIns="91425" rIns="91425" bIns="91425" anchor="t" anchorCtr="0">
            <a:noAutofit/>
          </a:bodyPr>
          <a:lstStyle/>
          <a:p>
            <a:pPr marL="0" marR="114300" lvl="0" indent="0" algn="r" rtl="1">
              <a:lnSpc>
                <a:spcPct val="115000"/>
              </a:lnSpc>
              <a:spcBef>
                <a:spcPts val="0"/>
              </a:spcBef>
              <a:spcAft>
                <a:spcPts val="0"/>
              </a:spcAft>
              <a:buNone/>
            </a:pPr>
            <a:r>
              <a:rPr lang="x-none" sz="1600">
                <a:solidFill>
                  <a:srgbClr val="FFFF00"/>
                </a:solidFill>
                <a:latin typeface="Arial"/>
                <a:ea typeface="Arial"/>
                <a:cs typeface="+mn-cs"/>
                <a:sym typeface="Arial"/>
              </a:rPr>
              <a:t>משקל זוגי</a:t>
            </a:r>
            <a:r>
              <a:rPr lang="x-none" sz="1600">
                <a:solidFill>
                  <a:srgbClr val="FFFFFF"/>
                </a:solidFill>
                <a:latin typeface="Arial"/>
                <a:ea typeface="Arial"/>
                <a:cs typeface="+mn-cs"/>
                <a:sym typeface="Arial"/>
              </a:rPr>
              <a:t> </a:t>
            </a:r>
            <a:r>
              <a:rPr lang="x-none" sz="1600">
                <a:solidFill>
                  <a:srgbClr val="FFFFFF"/>
                </a:solidFill>
                <a:latin typeface="Times New Roman"/>
                <a:ea typeface="Times New Roman"/>
                <a:cs typeface="+mn-cs"/>
                <a:sym typeface="Times New Roman"/>
              </a:rPr>
              <a:t>-  הנו משקל שבו הספרה העליונה </a:t>
            </a:r>
            <a:r>
              <a:rPr lang="x-none" sz="1600" smtClean="0">
                <a:solidFill>
                  <a:srgbClr val="FFFF00"/>
                </a:solidFill>
                <a:latin typeface="Times New Roman"/>
                <a:ea typeface="Times New Roman"/>
                <a:cs typeface="+mn-cs"/>
                <a:sym typeface="Times New Roman"/>
              </a:rPr>
              <a:t>מונה</a:t>
            </a:r>
            <a:r>
              <a:rPr lang="x-none" sz="1600" smtClean="0">
                <a:solidFill>
                  <a:srgbClr val="FFFFFF"/>
                </a:solidFill>
                <a:latin typeface="Times New Roman"/>
                <a:ea typeface="Times New Roman"/>
                <a:cs typeface="+mn-cs"/>
                <a:sym typeface="Times New Roman"/>
              </a:rPr>
              <a:t> </a:t>
            </a:r>
            <a:r>
              <a:rPr lang="he-IL" sz="1600" dirty="0" smtClean="0">
                <a:solidFill>
                  <a:srgbClr val="FFFF00"/>
                </a:solidFill>
                <a:latin typeface="Times New Roman"/>
                <a:ea typeface="Times New Roman"/>
                <a:cs typeface="+mn-cs"/>
                <a:sym typeface="Times New Roman"/>
              </a:rPr>
              <a:t>המתחלק רק במספר זוגי </a:t>
            </a:r>
            <a:r>
              <a:rPr lang="x-none" sz="1600" smtClean="0">
                <a:solidFill>
                  <a:srgbClr val="FFFF00"/>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a:t>
            </a:r>
            <a:endParaRPr sz="1600" dirty="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חלוקה </a:t>
            </a:r>
            <a:r>
              <a:rPr lang="x-none" sz="1600">
                <a:solidFill>
                  <a:srgbClr val="FFFFFF"/>
                </a:solidFill>
                <a:latin typeface="Times New Roman"/>
                <a:ea typeface="Times New Roman"/>
                <a:cs typeface="+mn-cs"/>
                <a:sym typeface="Times New Roman"/>
              </a:rPr>
              <a:t>יסודית של התיבה ל-פעמות בעלות משקל זוגי בלבד </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pPr>
            <a:r>
              <a:rPr lang="he-IL" sz="1600" dirty="0" smtClean="0">
                <a:solidFill>
                  <a:srgbClr val="FFFFFF"/>
                </a:solidFill>
                <a:latin typeface="Times New Roman"/>
                <a:ea typeface="Times New Roman"/>
                <a:cs typeface="+mn-cs"/>
                <a:sym typeface="Times New Roman"/>
              </a:rPr>
              <a:t>                  </a:t>
            </a:r>
            <a:r>
              <a:rPr lang="x-none" sz="1600" smtClean="0">
                <a:solidFill>
                  <a:srgbClr val="FFFF00"/>
                </a:solidFill>
                <a:latin typeface="Times New Roman"/>
                <a:ea typeface="Times New Roman"/>
                <a:sym typeface="Times New Roman"/>
              </a:rPr>
              <a:t>מונה</a:t>
            </a:r>
            <a:r>
              <a:rPr lang="x-none" sz="1600" smtClean="0">
                <a:solidFill>
                  <a:srgbClr val="FFFFFF"/>
                </a:solidFill>
                <a:latin typeface="Times New Roman"/>
                <a:ea typeface="Times New Roman"/>
                <a:sym typeface="Times New Roman"/>
              </a:rPr>
              <a:t> </a:t>
            </a:r>
            <a:r>
              <a:rPr lang="he-IL" sz="1600" dirty="0" smtClean="0">
                <a:solidFill>
                  <a:srgbClr val="FFFF00"/>
                </a:solidFill>
                <a:latin typeface="Times New Roman"/>
                <a:ea typeface="Times New Roman"/>
                <a:sym typeface="Times New Roman"/>
              </a:rPr>
              <a:t>אשר מתחלק רק במספר זוגי:   </a:t>
            </a:r>
            <a:r>
              <a:rPr lang="x-none" sz="1600" smtClean="0">
                <a:solidFill>
                  <a:srgbClr val="FF0000"/>
                </a:solidFill>
                <a:latin typeface="Times New Roman"/>
                <a:ea typeface="Times New Roman"/>
                <a:cs typeface="+mn-cs"/>
                <a:sym typeface="Times New Roman"/>
              </a:rPr>
              <a:t>2,4,8,10,14,16</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במוזיקה </a:t>
            </a:r>
            <a:r>
              <a:rPr lang="x-none" sz="1600">
                <a:solidFill>
                  <a:srgbClr val="FFFFFF"/>
                </a:solidFill>
                <a:latin typeface="Times New Roman"/>
                <a:ea typeface="Times New Roman"/>
                <a:cs typeface="+mn-cs"/>
                <a:sym typeface="Times New Roman"/>
              </a:rPr>
              <a:t>האירופאית מערבית קיימים </a:t>
            </a:r>
            <a:r>
              <a:rPr lang="he-IL" sz="1600" dirty="0" smtClean="0">
                <a:solidFill>
                  <a:srgbClr val="FF0000"/>
                </a:solidFill>
                <a:latin typeface="Times New Roman"/>
                <a:ea typeface="Times New Roman"/>
                <a:cs typeface="+mn-cs"/>
                <a:sym typeface="Times New Roman"/>
              </a:rPr>
              <a:t>30</a:t>
            </a:r>
            <a:r>
              <a:rPr lang="x-none" sz="1600" smtClean="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סוגי </a:t>
            </a:r>
            <a:r>
              <a:rPr lang="x-none" sz="1600">
                <a:solidFill>
                  <a:srgbClr val="FFFFFF"/>
                </a:solidFill>
                <a:latin typeface="Times New Roman"/>
                <a:ea typeface="Times New Roman"/>
                <a:cs typeface="+mn-cs"/>
                <a:sym typeface="Times New Roman"/>
              </a:rPr>
              <a:t>משקלות בערך זוגי .</a:t>
            </a:r>
            <a:endParaRPr sz="1600" dirty="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לדוגמא-  </a:t>
            </a:r>
            <a:r>
              <a:rPr lang="he-IL" sz="1600" dirty="0" smtClean="0">
                <a:solidFill>
                  <a:srgbClr val="FFFFFF"/>
                </a:solidFill>
                <a:latin typeface="Times New Roman"/>
                <a:ea typeface="Times New Roman"/>
                <a:cs typeface="+mn-cs"/>
                <a:sym typeface="Times New Roman"/>
              </a:rPr>
              <a:t>מ</a:t>
            </a:r>
            <a:r>
              <a:rPr lang="x-none" sz="1600" smtClean="0">
                <a:solidFill>
                  <a:srgbClr val="FFFFFF"/>
                </a:solidFill>
                <a:latin typeface="Times New Roman"/>
                <a:ea typeface="Times New Roman"/>
                <a:cs typeface="+mn-cs"/>
                <a:sym typeface="Times New Roman"/>
              </a:rPr>
              <a:t>שקל </a:t>
            </a:r>
            <a:r>
              <a:rPr lang="x-none" sz="1600">
                <a:solidFill>
                  <a:srgbClr val="FFFFFF"/>
                </a:solidFill>
                <a:latin typeface="Times New Roman"/>
                <a:ea typeface="Times New Roman"/>
                <a:cs typeface="+mn-cs"/>
                <a:sym typeface="Times New Roman"/>
              </a:rPr>
              <a:t>זוגי </a:t>
            </a:r>
            <a:r>
              <a:rPr lang="x-none" sz="1600" smtClean="0">
                <a:solidFill>
                  <a:srgbClr val="FFFFFF"/>
                </a:solidFill>
                <a:latin typeface="Times New Roman"/>
                <a:ea typeface="Times New Roman"/>
                <a:cs typeface="+mn-cs"/>
                <a:sym typeface="Times New Roman"/>
              </a:rPr>
              <a:t>של</a:t>
            </a:r>
            <a:r>
              <a:rPr lang="en-US" sz="1600" dirty="0" smtClean="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4/4 אר</a:t>
            </a:r>
            <a:r>
              <a:rPr lang="x-none" sz="1600" smtClean="0">
                <a:solidFill>
                  <a:srgbClr val="FFFFFF"/>
                </a:solidFill>
                <a:latin typeface="Times New Roman"/>
                <a:ea typeface="Times New Roman"/>
                <a:cs typeface="+mn-cs"/>
                <a:sym typeface="Times New Roman"/>
              </a:rPr>
              <a:t>בע </a:t>
            </a:r>
            <a:r>
              <a:rPr lang="x-none" sz="1600">
                <a:solidFill>
                  <a:srgbClr val="FFFFFF"/>
                </a:solidFill>
                <a:latin typeface="Times New Roman"/>
                <a:ea typeface="Times New Roman"/>
                <a:cs typeface="+mn-cs"/>
                <a:sym typeface="Times New Roman"/>
              </a:rPr>
              <a:t>פעמות שערך כל אחת מהן רבע בכל </a:t>
            </a:r>
            <a:r>
              <a:rPr lang="x-none" sz="1600" smtClean="0">
                <a:solidFill>
                  <a:srgbClr val="FFFFFF"/>
                </a:solidFill>
                <a:latin typeface="Times New Roman"/>
                <a:ea typeface="Times New Roman"/>
                <a:cs typeface="+mn-cs"/>
                <a:sym typeface="Times New Roman"/>
              </a:rPr>
              <a:t>תיבה</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הפעמה הראשונה והשלישית מודגשות לעומת יתר הפעמות. </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dirty="0">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522" name="Google Shape;522;p6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23" name="Google Shape;523;p61"/>
          <p:cNvPicPr preferRelativeResize="0"/>
          <p:nvPr/>
        </p:nvPicPr>
        <p:blipFill>
          <a:blip r:embed="rId4">
            <a:alphaModFix/>
          </a:blip>
          <a:stretch>
            <a:fillRect/>
          </a:stretch>
        </p:blipFill>
        <p:spPr>
          <a:xfrm>
            <a:off x="3569211" y="3244100"/>
            <a:ext cx="2000250" cy="571500"/>
          </a:xfrm>
          <a:prstGeom prst="rect">
            <a:avLst/>
          </a:prstGeom>
          <a:noFill/>
          <a:ln>
            <a:noFill/>
          </a:ln>
        </p:spPr>
      </p:pic>
      <p:pic>
        <p:nvPicPr>
          <p:cNvPr id="525" name="Google Shape;525;p61"/>
          <p:cNvPicPr preferRelativeResize="0"/>
          <p:nvPr/>
        </p:nvPicPr>
        <p:blipFill>
          <a:blip r:embed="rId5">
            <a:alphaModFix/>
          </a:blip>
          <a:stretch>
            <a:fillRect/>
          </a:stretch>
        </p:blipFill>
        <p:spPr>
          <a:xfrm>
            <a:off x="7143750" y="0"/>
            <a:ext cx="2000250" cy="895300"/>
          </a:xfrm>
          <a:prstGeom prst="rect">
            <a:avLst/>
          </a:prstGeom>
          <a:noFill/>
          <a:ln>
            <a:noFill/>
          </a:ln>
        </p:spPr>
      </p:pic>
      <p:pic>
        <p:nvPicPr>
          <p:cNvPr id="9" name="משקל זוגי.mid">
            <a:hlinkClick r:id="" action="ppaction://media"/>
          </p:cNvPr>
          <p:cNvPicPr>
            <a:picLocks noRot="1" noChangeAspect="1"/>
          </p:cNvPicPr>
          <p:nvPr>
            <a:audioFile r:link="rId1"/>
          </p:nvPr>
        </p:nvPicPr>
        <p:blipFill>
          <a:blip r:embed="rId6"/>
          <a:stretch>
            <a:fillRect/>
          </a:stretch>
        </p:blipFill>
        <p:spPr>
          <a:xfrm>
            <a:off x="3151632" y="335813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190"/>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מלודיה</a:t>
            </a:r>
            <a:endParaRPr sz="2400" b="1" dirty="0">
              <a:solidFill>
                <a:srgbClr val="FFFF00"/>
              </a:solidFill>
              <a:latin typeface="Times New Roman"/>
              <a:ea typeface="Times New Roman"/>
              <a:cs typeface="Times New Roman"/>
              <a:sym typeface="Times New Roman"/>
            </a:endParaRPr>
          </a:p>
        </p:txBody>
      </p:sp>
      <p:sp>
        <p:nvSpPr>
          <p:cNvPr id="1839" name="Google Shape;1839;p190"/>
          <p:cNvSpPr txBox="1"/>
          <p:nvPr/>
        </p:nvSpPr>
        <p:spPr>
          <a:xfrm>
            <a:off x="819400" y="1465625"/>
            <a:ext cx="7842000" cy="3270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200" b="1">
                <a:solidFill>
                  <a:srgbClr val="FFFF00"/>
                </a:solidFill>
              </a:rPr>
              <a:t>מלודיה-</a:t>
            </a:r>
            <a:r>
              <a:rPr lang="x-none" sz="1200">
                <a:solidFill>
                  <a:srgbClr val="FFFFFF"/>
                </a:solidFill>
              </a:rPr>
              <a:t> Melody</a:t>
            </a:r>
            <a:r>
              <a:rPr lang="x-none" sz="1200" b="1">
                <a:solidFill>
                  <a:srgbClr val="FFFFFF"/>
                </a:solidFill>
              </a:rPr>
              <a:t> -</a:t>
            </a:r>
            <a:r>
              <a:rPr lang="x-none" sz="1200">
                <a:solidFill>
                  <a:srgbClr val="FFFFFF"/>
                </a:solidFill>
              </a:rPr>
              <a:t> מלודיה-  הינו צירוף של סדרת צלילים מוזיקלים בסדר קבוע עולה או יורד.  סדרת צלילים אלו הם אשר מרכיבים  למעשה את המנגינה המרכזית אשר שומעים בשיר..</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ניתן לומר , כי המלודיה היא התוצאה של האין ספור האפשרויות שישנם בין המרווחים המוזיקליים השונים. ההבדל הבסיסי בין מלודיה אחת לשניה הנו צירוף הצלילים שבכל אחת מהן. בכל מלודיה ישנם צירופים של צלילים גבוהים או נמוכים, ארוכים או קצרים בעלי מפעם ,מקצב ומשקל שונה.. (בעבר כמעט כל היצירות המוזיקליות היו מלודיות בלבד).עם השנים הומצאה שיטת ההרמוניה אשר אפשרה שירה בדואט בשלשות ברבעיות ואף בשמניות ויותר.. .</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מרכיביה של המלודיה- המפתח, הסולם, הקצב, הטמפו, המשקל, המפעם, גובה הצליל, מרווח הצליל, משך הצליל, חוזק הצליל, גוון הצליל, ומשכי הדמימות אשר קובעים למעשה את השינוי בין מלודיה אחת לאחרת.</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האם ניתן לומר כי המלודיה אשר מרכיבה את הסולם המינורי נעימה יותר לאוזן מאשר המלודיה אשר מרכיבה את הסולם המז'ורי? ובכלל מהי אותה נעימות לאוזן כיצד מודדים אותה?</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מרכיבי המלודיה הנם כמעט אין סופיים ולכן ניתן למעשה להלחין כל מלודיה אפשרית. מחקרים רבים נערכו ונערכים בעולם למציאת המתכון המדוייק שבו ניתן לייצור מלודיה מושלמת.. טרם ברור מה הם הגורמים למלודיה הנתפסת כמלודיה אוניברסלית.. עדיין לא ברור מהו הגורם ללחן זה או אחר להתקבל נכון יותר על האוזן האנושית..ובכלל מהו הגורם לכך שמלודיה מסוימת הופכת ללהיט..</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יש הטוענים כי קיימת חשיבות מתמטית ליצירת מלודיה, ומלודיה הנכתבת בצורת חוקים מתמטיים נתפסת טוב יותר באוזני השומע..</a:t>
            </a:r>
            <a:endParaRPr sz="1200" dirty="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האם ניתן לומר כי מספיק אם נשתמש במרכיבי המלודיה על מנת לייצור מלודיה.. או שאנו חייבים בכתיבת מלודיה (לחן) להיצמד לחוקי המלודיה (ההלחנה) המתאימה המתאימה את עצמה לכל עם תרבות או תפיסת עולם מוזיקלית?. </a:t>
            </a:r>
            <a:endParaRPr sz="1200"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p:txBody>
      </p:sp>
      <p:pic>
        <p:nvPicPr>
          <p:cNvPr id="1840" name="Google Shape;1840;p190"/>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191"/>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846" name="Google Shape;1846;p191"/>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847" name="Google Shape;1847;p191"/>
          <p:cNvGraphicFramePr/>
          <p:nvPr/>
        </p:nvGraphicFramePr>
        <p:xfrm>
          <a:off x="1389888" y="1174775"/>
          <a:ext cx="4620768" cy="3749010"/>
        </p:xfrm>
        <a:graphic>
          <a:graphicData uri="http://schemas.openxmlformats.org/drawingml/2006/table">
            <a:tbl>
              <a:tblPr>
                <a:noFill/>
                <a:tableStyleId>{D223DBF9-E6C6-4AA8-B193-31598DDAF621}</a:tableStyleId>
              </a:tblPr>
              <a:tblGrid>
                <a:gridCol w="4620768"/>
              </a:tblGrid>
              <a:tr h="334987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19</a:t>
                      </a:r>
                    </a:p>
                    <a:p>
                      <a:pPr marL="0" lvl="0" indent="0" algn="ctr" rtl="1">
                        <a:spcBef>
                          <a:spcPts val="0"/>
                        </a:spcBef>
                        <a:spcAft>
                          <a:spcPts val="0"/>
                        </a:spcAft>
                        <a:buNone/>
                      </a:pPr>
                      <a:r>
                        <a:rPr lang="x-none" sz="1800" b="1" u="sng" smtClean="0">
                          <a:solidFill>
                            <a:srgbClr val="FFFF00"/>
                          </a:solidFill>
                        </a:rPr>
                        <a:t>הגייה </a:t>
                      </a:r>
                      <a:r>
                        <a:rPr lang="x-none" sz="1800" b="1" u="sng">
                          <a:solidFill>
                            <a:srgbClr val="FFFF00"/>
                          </a:solidFill>
                        </a:rPr>
                        <a:t>עיצורים ותנועה</a:t>
                      </a:r>
                      <a:endParaRPr sz="1800" b="1" u="sng" dirty="0">
                        <a:solidFill>
                          <a:srgbClr val="FFFF00"/>
                        </a:solidFill>
                      </a:endParaRPr>
                    </a:p>
                    <a:p>
                      <a:pPr marL="0" lvl="0" indent="0" algn="ctr" rtl="1">
                        <a:spcBef>
                          <a:spcPts val="0"/>
                        </a:spcBef>
                        <a:spcAft>
                          <a:spcPts val="0"/>
                        </a:spcAft>
                        <a:buNone/>
                      </a:pPr>
                      <a:r>
                        <a:rPr lang="x-none" sz="1600" u="sng">
                          <a:solidFill>
                            <a:schemeClr val="accent5"/>
                          </a:solidFill>
                          <a:hlinkClick r:id="rId3" action="ppaction://hlinksldjump"/>
                        </a:rPr>
                        <a:t>מוזיקה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4" action="ppaction://hlinksldjump"/>
                        </a:rPr>
                        <a:t>מלודיה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5" action="ppaction://hlinksldjump"/>
                        </a:rPr>
                        <a:t>הרמוניה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6" action="ppaction://hlinksldjump"/>
                        </a:rPr>
                        <a:t>דיקציה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7" action="ppaction://hlinksldjump"/>
                        </a:rPr>
                        <a:t>הגייה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8" action="ppaction://hlinksldjump"/>
                        </a:rPr>
                        <a:t>ווקאל</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9" action="ppaction://hlinksldjump"/>
                        </a:rPr>
                        <a:t>ווקאל בשפה הלטינית</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0" action="ppaction://hlinksldjump"/>
                        </a:rPr>
                        <a:t>ווקאל בשפה האיטלקית</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1" action="ppaction://hlinksldjump"/>
                        </a:rPr>
                        <a:t>ווקאל בשפה הגרמנית</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2" action="ppaction://hlinksldjump"/>
                        </a:rPr>
                        <a:t>עיצור ודו תנועה</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3" action="ppaction://hlinksldjump"/>
                        </a:rPr>
                        <a:t>סולפג'</a:t>
                      </a:r>
                      <a:endParaRPr sz="1600" dirty="0">
                        <a:solidFill>
                          <a:schemeClr val="lt1"/>
                        </a:solidFill>
                      </a:endParaRPr>
                    </a:p>
                    <a:p>
                      <a:pPr marL="0" lvl="0" indent="0" algn="ctr" rtl="1">
                        <a:spcBef>
                          <a:spcPts val="0"/>
                        </a:spcBef>
                        <a:spcAft>
                          <a:spcPts val="0"/>
                        </a:spcAft>
                        <a:buNone/>
                      </a:pPr>
                      <a:r>
                        <a:rPr lang="x-none" sz="1600" u="sng">
                          <a:solidFill>
                            <a:schemeClr val="accent5"/>
                          </a:solidFill>
                          <a:hlinkClick r:id="rId14" action="ppaction://hlinksldjump"/>
                        </a:rPr>
                        <a:t>מוזיקה </a:t>
                      </a:r>
                      <a:r>
                        <a:rPr lang="x-none" sz="1600" u="sng" smtClean="0">
                          <a:solidFill>
                            <a:schemeClr val="accent5"/>
                          </a:solidFill>
                          <a:hlinkClick r:id="rId14" action="ppaction://hlinksldjump"/>
                        </a:rPr>
                        <a:t>יהודית</a:t>
                      </a:r>
                      <a:endParaRPr sz="1600"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848" name="Google Shape;1848;p191"/>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849" name="Google Shape;1849;p191"/>
          <p:cNvPicPr preferRelativeResize="0"/>
          <p:nvPr/>
        </p:nvPicPr>
        <p:blipFill>
          <a:blip r:embed="rId15">
            <a:alphaModFix/>
          </a:blip>
          <a:stretch>
            <a:fillRect/>
          </a:stretch>
        </p:blipFill>
        <p:spPr>
          <a:xfrm>
            <a:off x="7117400" y="0"/>
            <a:ext cx="2026600" cy="895300"/>
          </a:xfrm>
          <a:prstGeom prst="rect">
            <a:avLst/>
          </a:prstGeom>
          <a:noFill/>
          <a:ln>
            <a:noFill/>
          </a:ln>
        </p:spPr>
      </p:pic>
      <p:pic>
        <p:nvPicPr>
          <p:cNvPr id="1850" name="Google Shape;1850;p191"/>
          <p:cNvPicPr preferRelativeResize="0"/>
          <p:nvPr/>
        </p:nvPicPr>
        <p:blipFill>
          <a:blip r:embed="rId15">
            <a:alphaModFix/>
          </a:blip>
          <a:stretch>
            <a:fillRect/>
          </a:stretch>
        </p:blipFill>
        <p:spPr>
          <a:xfrm>
            <a:off x="6826075" y="0"/>
            <a:ext cx="2317925" cy="895300"/>
          </a:xfrm>
          <a:prstGeom prst="rect">
            <a:avLst/>
          </a:prstGeom>
          <a:noFill/>
          <a:ln>
            <a:noFill/>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9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הגייה</a:t>
            </a:r>
            <a:endParaRPr sz="2400" b="1" dirty="0">
              <a:solidFill>
                <a:srgbClr val="FFFF00"/>
              </a:solidFill>
              <a:latin typeface="Times New Roman"/>
              <a:ea typeface="Times New Roman"/>
              <a:cs typeface="Times New Roman"/>
              <a:sym typeface="Times New Roman"/>
            </a:endParaRPr>
          </a:p>
        </p:txBody>
      </p:sp>
      <p:sp>
        <p:nvSpPr>
          <p:cNvPr id="1856" name="Google Shape;1856;p192"/>
          <p:cNvSpPr txBox="1"/>
          <p:nvPr/>
        </p:nvSpPr>
        <p:spPr>
          <a:xfrm>
            <a:off x="819400" y="1160825"/>
            <a:ext cx="7842000" cy="35061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sz="1200" b="1">
              <a:solidFill>
                <a:srgbClr val="FFFF00"/>
              </a:solidFill>
            </a:endParaRPr>
          </a:p>
          <a:p>
            <a:pPr marL="0" marR="114300" lvl="0" indent="0" rtl="1">
              <a:lnSpc>
                <a:spcPct val="115000"/>
              </a:lnSpc>
              <a:spcBef>
                <a:spcPts val="0"/>
              </a:spcBef>
              <a:spcAft>
                <a:spcPts val="0"/>
              </a:spcAft>
              <a:buNone/>
            </a:pPr>
            <a:endParaRPr sz="1200" b="1">
              <a:solidFill>
                <a:srgbClr val="FFFF00"/>
              </a:solidFill>
            </a:endParaRPr>
          </a:p>
          <a:p>
            <a:pPr marL="0" marR="114300" lvl="0" indent="0" algn="just" rtl="1">
              <a:lnSpc>
                <a:spcPct val="115000"/>
              </a:lnSpc>
              <a:spcBef>
                <a:spcPts val="0"/>
              </a:spcBef>
              <a:spcAft>
                <a:spcPts val="0"/>
              </a:spcAft>
              <a:buNone/>
            </a:pPr>
            <a:r>
              <a:rPr lang="x-none" b="1">
                <a:solidFill>
                  <a:srgbClr val="FFFF00"/>
                </a:solidFill>
              </a:rPr>
              <a:t>הגייה</a:t>
            </a:r>
            <a:r>
              <a:rPr lang="x-none" b="1">
                <a:solidFill>
                  <a:srgbClr val="FFFFFF"/>
                </a:solidFill>
              </a:rPr>
              <a:t>-</a:t>
            </a:r>
            <a:r>
              <a:rPr lang="x-none">
                <a:solidFill>
                  <a:srgbClr val="FFFFFF"/>
                </a:solidFill>
              </a:rPr>
              <a:t> ברב המקרים המוזיקה פותרת את אופן ההגייה . כל מלחין משתדל בעת כתיבת היצירה לבצע את חלוקת ההברות על פי ההגייה הנכונה של הטקסט. ההטעמות באות תמיד על הווקאלים כל החוכמה בשירה זה להדגיש את  העיצור ואת  הווקאל. לדוגמא במילה  חיים האות יוד הראשונה  הינה  קונסוננט והאות יוד השנייה הינה ווקאל.</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קיימת חשיבות עצומה של הגיית המילה באופן ברור ונקי בזמן שירה ובמיוחד בשירה ליטורגית שברובה נועדה להדגשת המילים הקדושות. </a:t>
            </a:r>
            <a:endParaRPr>
              <a:solidFill>
                <a:srgbClr val="FFFFFF"/>
              </a:solidFill>
            </a:endParaRPr>
          </a:p>
          <a:p>
            <a:pPr marL="0" marR="317500" lvl="0" indent="0" algn="just" rtl="1">
              <a:lnSpc>
                <a:spcPct val="115000"/>
              </a:lnSpc>
              <a:spcBef>
                <a:spcPts val="0"/>
              </a:spcBef>
              <a:spcAft>
                <a:spcPts val="0"/>
              </a:spcAft>
              <a:buNone/>
            </a:pPr>
            <a:r>
              <a:rPr lang="x-none">
                <a:solidFill>
                  <a:srgbClr val="FFFFFF"/>
                </a:solidFill>
              </a:rPr>
              <a:t>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בבואנו לדון בווקאלים אנו מציינים בדרך כלל את החמישה העיקריים:</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וואקלים</a:t>
            </a:r>
            <a:r>
              <a:rPr lang="x-none" b="1">
                <a:solidFill>
                  <a:srgbClr val="FFFFFF"/>
                </a:solidFill>
              </a:rPr>
              <a:t>  -  A   E   I  O  U   </a:t>
            </a:r>
            <a:r>
              <a:rPr lang="x-none">
                <a:solidFill>
                  <a:srgbClr val="FFFFFF"/>
                </a:solidFill>
              </a:rPr>
              <a:t>בסימני ההגייה אלו משתמשים בכל השפות המערביות</a:t>
            </a:r>
            <a:endParaRPr>
              <a:solidFill>
                <a:srgbClr val="FFFFFF"/>
              </a:solidFill>
            </a:endParaRPr>
          </a:p>
          <a:p>
            <a:pPr marL="0" marR="114300" lvl="0" indent="0" algn="just" rtl="1">
              <a:lnSpc>
                <a:spcPct val="115000"/>
              </a:lnSpc>
              <a:spcBef>
                <a:spcPts val="0"/>
              </a:spcBef>
              <a:spcAft>
                <a:spcPts val="0"/>
              </a:spcAft>
              <a:buNone/>
            </a:pPr>
            <a:r>
              <a:rPr lang="x-none" b="1">
                <a:solidFill>
                  <a:srgbClr val="FFFFFF"/>
                </a:solidFill>
              </a:rPr>
              <a:t>    	A  -  </a:t>
            </a:r>
            <a:r>
              <a:rPr lang="x-none">
                <a:solidFill>
                  <a:srgbClr val="FFFFFF"/>
                </a:solidFill>
              </a:rPr>
              <a:t>פה פתוח לצדדים 	(כמו פתח בעברית למילה אבא)</a:t>
            </a:r>
            <a:endParaRPr>
              <a:solidFill>
                <a:srgbClr val="FFFFFF"/>
              </a:solidFill>
            </a:endParaRPr>
          </a:p>
          <a:p>
            <a:pPr marL="0" marR="114300" lvl="0" indent="0" algn="just" rtl="1">
              <a:lnSpc>
                <a:spcPct val="115000"/>
              </a:lnSpc>
              <a:spcBef>
                <a:spcPts val="0"/>
              </a:spcBef>
              <a:spcAft>
                <a:spcPts val="0"/>
              </a:spcAft>
              <a:buNone/>
            </a:pPr>
            <a:r>
              <a:rPr lang="x-none" b="1">
                <a:solidFill>
                  <a:srgbClr val="FFFFFF"/>
                </a:solidFill>
              </a:rPr>
              <a:t>    	E  -  </a:t>
            </a:r>
            <a:r>
              <a:rPr lang="x-none">
                <a:solidFill>
                  <a:srgbClr val="FFFFFF"/>
                </a:solidFill>
              </a:rPr>
              <a:t>פה פתוח עד מחציתו (כמו צרה בעברית למילה כלב)</a:t>
            </a:r>
            <a:endParaRPr>
              <a:solidFill>
                <a:srgbClr val="FFFFFF"/>
              </a:solidFill>
            </a:endParaRPr>
          </a:p>
          <a:p>
            <a:pPr marL="0" marR="114300" lvl="0" indent="0" algn="just" rtl="1">
              <a:lnSpc>
                <a:spcPct val="115000"/>
              </a:lnSpc>
              <a:spcBef>
                <a:spcPts val="0"/>
              </a:spcBef>
              <a:spcAft>
                <a:spcPts val="0"/>
              </a:spcAft>
              <a:buNone/>
            </a:pPr>
            <a:r>
              <a:rPr lang="x-none" b="1">
                <a:solidFill>
                  <a:srgbClr val="FFFFFF"/>
                </a:solidFill>
              </a:rPr>
              <a:t>    	I   -  </a:t>
            </a:r>
            <a:r>
              <a:rPr lang="x-none">
                <a:solidFill>
                  <a:srgbClr val="FFFFFF"/>
                </a:solidFill>
              </a:rPr>
              <a:t>פה סגור הלשון נוגעת בחלק העליון התחתון של הפה (כמו חיריק בעברית למילה אמא)</a:t>
            </a:r>
            <a:endParaRPr>
              <a:solidFill>
                <a:srgbClr val="FFFFFF"/>
              </a:solidFill>
            </a:endParaRPr>
          </a:p>
          <a:p>
            <a:pPr marL="0" marR="114300" lvl="0" indent="0" algn="just" rtl="1">
              <a:lnSpc>
                <a:spcPct val="115000"/>
              </a:lnSpc>
              <a:spcBef>
                <a:spcPts val="0"/>
              </a:spcBef>
              <a:spcAft>
                <a:spcPts val="0"/>
              </a:spcAft>
              <a:buNone/>
            </a:pPr>
            <a:r>
              <a:rPr lang="x-none" b="1">
                <a:solidFill>
                  <a:srgbClr val="FFFFFF"/>
                </a:solidFill>
              </a:rPr>
              <a:t>         O  -  </a:t>
            </a:r>
            <a:r>
              <a:rPr lang="x-none">
                <a:solidFill>
                  <a:srgbClr val="FFFFFF"/>
                </a:solidFill>
              </a:rPr>
              <a:t>פה עגול פתוח, שפתיים קדימה (כמו חולם בעברית למילה עולם)</a:t>
            </a:r>
            <a:endParaRPr>
              <a:solidFill>
                <a:srgbClr val="FFFFFF"/>
              </a:solidFill>
            </a:endParaRPr>
          </a:p>
          <a:p>
            <a:pPr marL="0" marR="114300" lvl="0" indent="0" algn="just" rtl="1">
              <a:lnSpc>
                <a:spcPct val="115000"/>
              </a:lnSpc>
              <a:spcBef>
                <a:spcPts val="0"/>
              </a:spcBef>
              <a:spcAft>
                <a:spcPts val="0"/>
              </a:spcAft>
              <a:buNone/>
            </a:pPr>
            <a:r>
              <a:rPr lang="x-none" b="1">
                <a:solidFill>
                  <a:srgbClr val="FFFFFF"/>
                </a:solidFill>
              </a:rPr>
              <a:t>    	U  -  </a:t>
            </a:r>
            <a:r>
              <a:rPr lang="x-none">
                <a:solidFill>
                  <a:srgbClr val="FFFFFF"/>
                </a:solidFill>
              </a:rPr>
              <a:t>פה עגול סגור, שפתיים קדימה (כמו שורוק  בעברית למילה אורי)</a:t>
            </a:r>
            <a:endParaRPr>
              <a:solidFill>
                <a:srgbClr val="FFFFFF"/>
              </a:solidFill>
            </a:endParaRPr>
          </a:p>
          <a:p>
            <a:pPr marL="0" marR="114300" lvl="0" indent="0" rtl="1">
              <a:lnSpc>
                <a:spcPct val="115000"/>
              </a:lnSpc>
              <a:spcBef>
                <a:spcPts val="0"/>
              </a:spcBef>
              <a:spcAft>
                <a:spcPts val="0"/>
              </a:spcAft>
              <a:buNone/>
            </a:pPr>
            <a:endParaRPr sz="1200">
              <a:solidFill>
                <a:srgbClr val="FFFFFF"/>
              </a:solidFill>
            </a:endParaRPr>
          </a:p>
        </p:txBody>
      </p:sp>
      <p:pic>
        <p:nvPicPr>
          <p:cNvPr id="1857" name="Google Shape;1857;p192"/>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193"/>
          <p:cNvSpPr txBox="1">
            <a:spLocks noGrp="1"/>
          </p:cNvSpPr>
          <p:nvPr>
            <p:ph type="ctrTitle"/>
          </p:nvPr>
        </p:nvSpPr>
        <p:spPr>
          <a:xfrm>
            <a:off x="1436914" y="340150"/>
            <a:ext cx="4735286"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הרמוניה</a:t>
            </a:r>
            <a:endParaRPr sz="2400" b="1" dirty="0">
              <a:solidFill>
                <a:srgbClr val="FFFF00"/>
              </a:solidFill>
              <a:latin typeface="Times New Roman"/>
              <a:ea typeface="Times New Roman"/>
              <a:cs typeface="Times New Roman"/>
              <a:sym typeface="Times New Roman"/>
            </a:endParaRPr>
          </a:p>
        </p:txBody>
      </p:sp>
      <p:sp>
        <p:nvSpPr>
          <p:cNvPr id="1863" name="Google Shape;1863;p193"/>
          <p:cNvSpPr txBox="1"/>
          <p:nvPr/>
        </p:nvSpPr>
        <p:spPr>
          <a:xfrm>
            <a:off x="819400" y="1465625"/>
            <a:ext cx="7842000" cy="32703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200" b="1">
                <a:solidFill>
                  <a:srgbClr val="FFFF00"/>
                </a:solidFill>
              </a:rPr>
              <a:t>הרמוניה-</a:t>
            </a:r>
            <a:r>
              <a:rPr lang="x-none" sz="1200">
                <a:solidFill>
                  <a:srgbClr val="FFFFFF"/>
                </a:solidFill>
              </a:rPr>
              <a:t> Harmony</a:t>
            </a:r>
            <a:r>
              <a:rPr lang="x-none" sz="1200" b="1">
                <a:solidFill>
                  <a:srgbClr val="FFFFFF"/>
                </a:solidFill>
              </a:rPr>
              <a:t> -</a:t>
            </a:r>
            <a:r>
              <a:rPr lang="x-none" sz="1200">
                <a:solidFill>
                  <a:srgbClr val="FFFFFF"/>
                </a:solidFill>
              </a:rPr>
              <a:t>הרמוניה במוזיקה- כאשר שני צלילים מושמעים בו-זמנית. נוצר  ביניהם</a:t>
            </a:r>
            <a:r>
              <a:rPr lang="x-none" sz="1200">
                <a:solidFill>
                  <a:srgbClr val="FFFFFF"/>
                </a:solidFill>
                <a:uFill>
                  <a:noFill/>
                </a:uFill>
                <a:hlinkClick r:id="rId3"/>
              </a:rPr>
              <a:t>  </a:t>
            </a:r>
            <a:r>
              <a:rPr lang="x-none" sz="1200" u="sng">
                <a:solidFill>
                  <a:srgbClr val="FFFFFF"/>
                </a:solidFill>
                <a:hlinkClick r:id="rId3"/>
              </a:rPr>
              <a:t>מרווח</a:t>
            </a:r>
            <a:r>
              <a:rPr lang="x-none" sz="1200">
                <a:solidFill>
                  <a:srgbClr val="FFFFFF"/>
                </a:solidFill>
              </a:rPr>
              <a:t>. לכל מרווח כזה יש שם, הנקבע  על פי המרחק בין הצלילים. לדוגמה: מרווח של טון אחד, כלומר, מרווח בין שני צלילים סמוכים, נקרא</a:t>
            </a:r>
            <a:r>
              <a:rPr lang="x-none" sz="1200">
                <a:solidFill>
                  <a:srgbClr val="FFFFFF"/>
                </a:solidFill>
                <a:uFill>
                  <a:noFill/>
                </a:uFill>
                <a:hlinkClick r:id="rId4"/>
              </a:rPr>
              <a:t> </a:t>
            </a:r>
            <a:r>
              <a:rPr lang="x-none" sz="1200" u="sng">
                <a:solidFill>
                  <a:srgbClr val="FFFFFF"/>
                </a:solidFill>
                <a:hlinkClick r:id="rId4"/>
              </a:rPr>
              <a:t>סקונדה</a:t>
            </a:r>
            <a:r>
              <a:rPr lang="x-none" sz="1200">
                <a:solidFill>
                  <a:srgbClr val="FFFFFF"/>
                </a:solidFill>
              </a:rPr>
              <a:t> גדולה (סקונדה קטנה היא  בת חצי טון). מרווח של טון וחצי נקרא</a:t>
            </a:r>
            <a:r>
              <a:rPr lang="x-none" sz="1200">
                <a:solidFill>
                  <a:srgbClr val="FFFFFF"/>
                </a:solidFill>
                <a:uFill>
                  <a:noFill/>
                </a:uFill>
                <a:hlinkClick r:id="rId5"/>
              </a:rPr>
              <a:t> </a:t>
            </a:r>
            <a:r>
              <a:rPr lang="x-none" sz="1200" u="sng">
                <a:solidFill>
                  <a:srgbClr val="FFFFFF"/>
                </a:solidFill>
                <a:hlinkClick r:id="rId5"/>
              </a:rPr>
              <a:t>טרצה</a:t>
            </a:r>
            <a:r>
              <a:rPr lang="x-none" sz="1200">
                <a:solidFill>
                  <a:srgbClr val="FFFFFF"/>
                </a:solidFill>
              </a:rPr>
              <a:t> קטנה ומרווח של שני טונים שלמים נקרא טרצה גדולה, וכן הלאה.</a:t>
            </a:r>
            <a:endParaRPr sz="1200">
              <a:solidFill>
                <a:srgbClr val="FFFFFF"/>
              </a:solidFill>
            </a:endParaRPr>
          </a:p>
          <a:p>
            <a:pPr marL="0" lvl="0" indent="0" algn="just" rtl="1">
              <a:lnSpc>
                <a:spcPct val="115000"/>
              </a:lnSpc>
              <a:spcBef>
                <a:spcPts val="1800"/>
              </a:spcBef>
              <a:spcAft>
                <a:spcPts val="0"/>
              </a:spcAft>
              <a:buNone/>
            </a:pPr>
            <a:r>
              <a:rPr lang="x-none" sz="1200" u="sng">
                <a:solidFill>
                  <a:srgbClr val="FFFFFF"/>
                </a:solidFill>
                <a:hlinkClick r:id="rId6"/>
              </a:rPr>
              <a:t>אקורד</a:t>
            </a:r>
            <a:r>
              <a:rPr lang="x-none" sz="1200">
                <a:solidFill>
                  <a:srgbClr val="FFFFFF"/>
                </a:solidFill>
              </a:rPr>
              <a:t> מורכב משלושה צלילים או יותר, המושמעים ביחד, כאשר שם האקורד נקבע על פי צורתו הבסיסית של האקורד. במוסיקה המערבית עד סוף המאה ה19 כל האקורדים היו מורכבים מ-טרצות, ועל פי סדר הטרצות המרכיבות כל אקורד נקבע סוגו: אקורד מז'ור - טרצה גדולה ומעליה קטנה, אקורד מינור - טרצה קטנה ומעליה גדולה, אקורד מוקטן - טרצה קטנה ומעליה קטנה ואקורד מוגדל - טרצה גדולה ומעליה גדולה. </a:t>
            </a:r>
            <a:endParaRPr sz="1200">
              <a:solidFill>
                <a:srgbClr val="FFFFFF"/>
              </a:solidFill>
            </a:endParaRPr>
          </a:p>
          <a:p>
            <a:pPr marL="0" lvl="0" indent="0" algn="just" rtl="1">
              <a:lnSpc>
                <a:spcPct val="115000"/>
              </a:lnSpc>
              <a:spcBef>
                <a:spcPts val="1800"/>
              </a:spcBef>
              <a:spcAft>
                <a:spcPts val="0"/>
              </a:spcAft>
              <a:buNone/>
            </a:pPr>
            <a:r>
              <a:rPr lang="x-none" sz="1200">
                <a:solidFill>
                  <a:srgbClr val="FFFFFF"/>
                </a:solidFill>
              </a:rPr>
              <a:t>קיימות מספר גישות לכתיבת הרמוניה, והגישות השתנו במהלך השנים. ב-</a:t>
            </a:r>
            <a:r>
              <a:rPr lang="x-none" sz="1200" u="sng">
                <a:solidFill>
                  <a:srgbClr val="FFFFFF"/>
                </a:solidFill>
                <a:hlinkClick r:id="rId7"/>
              </a:rPr>
              <a:t>ימי הביניים</a:t>
            </a:r>
            <a:r>
              <a:rPr lang="x-none" sz="1200">
                <a:solidFill>
                  <a:srgbClr val="FFFFFF"/>
                </a:solidFill>
              </a:rPr>
              <a:t> ובהמשך ב</a:t>
            </a:r>
            <a:r>
              <a:rPr lang="x-none" sz="1200" u="sng">
                <a:solidFill>
                  <a:srgbClr val="FFFFFF"/>
                </a:solidFill>
                <a:hlinkClick r:id="rId8"/>
              </a:rPr>
              <a:t>תקופת הרנסאנס</a:t>
            </a:r>
            <a:r>
              <a:rPr lang="x-none" sz="1200">
                <a:solidFill>
                  <a:srgbClr val="FFFFFF"/>
                </a:solidFill>
              </a:rPr>
              <a:t> נכתבה המוזיקה בקווים, אם מקבילים (אורגנום) ואם עצמאיים (</a:t>
            </a:r>
            <a:r>
              <a:rPr lang="x-none" sz="1200" u="sng">
                <a:solidFill>
                  <a:srgbClr val="FFFFFF"/>
                </a:solidFill>
                <a:hlinkClick r:id="rId9"/>
              </a:rPr>
              <a:t>קונטרפונקט</a:t>
            </a:r>
            <a:r>
              <a:rPr lang="x-none" sz="1200">
                <a:solidFill>
                  <a:srgbClr val="FFFFFF"/>
                </a:solidFill>
              </a:rPr>
              <a:t>), כאשר לכל צליל יש צליל מקביל לו (פירוש המילה הוא נקודה מול נקודה) במספר קולות. הקווים יצרו ביניהם מהלכים הרמוניים, שנוצרו בהתאם לכללים ברורים ומחמירים (קווינטות מקבילות, שהיו פופולריות בימי הביניים, יצאו לחלוטין משימוש עד סוף תקופת הרנסאנס, למעט מקרים מיוחדים). 7%94" title=סקונדה&gt;סקונדה גדולה (סקונדה קטנה היא בת חצי טון). מרווח של טון וחצי נקרא</a:t>
            </a:r>
            <a:r>
              <a:rPr lang="x-none" sz="1200">
                <a:solidFill>
                  <a:srgbClr val="FFFFFF"/>
                </a:solidFill>
                <a:uFill>
                  <a:noFill/>
                </a:uFill>
                <a:hlinkClick r:id="rId5"/>
              </a:rPr>
              <a:t> </a:t>
            </a:r>
            <a:r>
              <a:rPr lang="x-none" sz="1200" u="sng">
                <a:solidFill>
                  <a:srgbClr val="FFFFFF"/>
                </a:solidFill>
                <a:hlinkClick r:id="rId5"/>
              </a:rPr>
              <a:t>טרצה</a:t>
            </a:r>
            <a:r>
              <a:rPr lang="x-none" sz="1200">
                <a:solidFill>
                  <a:srgbClr val="FFFFFF"/>
                </a:solidFill>
              </a:rPr>
              <a:t> קטנה ומרווח של שני טונים שלמים נקרא טרצה גדולה, וכן הלאה.</a:t>
            </a:r>
            <a:endParaRPr sz="1200">
              <a:solidFill>
                <a:srgbClr val="FFFFFF"/>
              </a:solidFill>
            </a:endParaRPr>
          </a:p>
          <a:p>
            <a:pPr marL="0" marR="114300" lvl="0" indent="0" rtl="1">
              <a:lnSpc>
                <a:spcPct val="115000"/>
              </a:lnSpc>
              <a:spcBef>
                <a:spcPts val="400"/>
              </a:spcBef>
              <a:spcAft>
                <a:spcPts val="0"/>
              </a:spcAft>
              <a:buNone/>
            </a:pPr>
            <a:endParaRPr sz="1000">
              <a:solidFill>
                <a:srgbClr val="FFFFFF"/>
              </a:solidFill>
            </a:endParaRPr>
          </a:p>
        </p:txBody>
      </p:sp>
      <p:pic>
        <p:nvPicPr>
          <p:cNvPr id="1864" name="Google Shape;1864;p193"/>
          <p:cNvPicPr preferRelativeResize="0"/>
          <p:nvPr/>
        </p:nvPicPr>
        <p:blipFill>
          <a:blip r:embed="rId10">
            <a:alphaModFix/>
          </a:blip>
          <a:stretch>
            <a:fillRect/>
          </a:stretch>
        </p:blipFill>
        <p:spPr>
          <a:xfrm>
            <a:off x="6826075" y="0"/>
            <a:ext cx="2317925" cy="1070650"/>
          </a:xfrm>
          <a:prstGeom prst="rect">
            <a:avLst/>
          </a:prstGeom>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194"/>
          <p:cNvSpPr txBox="1">
            <a:spLocks noGrp="1"/>
          </p:cNvSpPr>
          <p:nvPr>
            <p:ph type="ctrTitle"/>
          </p:nvPr>
        </p:nvSpPr>
        <p:spPr>
          <a:xfrm>
            <a:off x="1632856" y="340150"/>
            <a:ext cx="4680857"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דיקציה</a:t>
            </a:r>
            <a:endParaRPr sz="2400" b="1" dirty="0">
              <a:solidFill>
                <a:srgbClr val="FFFF00"/>
              </a:solidFill>
              <a:latin typeface="Times New Roman"/>
              <a:ea typeface="Times New Roman"/>
              <a:cs typeface="Times New Roman"/>
              <a:sym typeface="Times New Roman"/>
            </a:endParaRPr>
          </a:p>
        </p:txBody>
      </p:sp>
      <p:sp>
        <p:nvSpPr>
          <p:cNvPr id="1870" name="Google Shape;1870;p194"/>
          <p:cNvSpPr txBox="1"/>
          <p:nvPr/>
        </p:nvSpPr>
        <p:spPr>
          <a:xfrm>
            <a:off x="819400" y="1160825"/>
            <a:ext cx="7842000" cy="32703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sz="1200" b="1">
              <a:solidFill>
                <a:srgbClr val="FFFF00"/>
              </a:solidFill>
            </a:endParaRPr>
          </a:p>
          <a:p>
            <a:pPr marL="0" marR="114300" lvl="0" indent="0" rtl="1">
              <a:lnSpc>
                <a:spcPct val="115000"/>
              </a:lnSpc>
              <a:spcBef>
                <a:spcPts val="0"/>
              </a:spcBef>
              <a:spcAft>
                <a:spcPts val="0"/>
              </a:spcAft>
              <a:buNone/>
            </a:pPr>
            <a:endParaRPr sz="1200" b="1">
              <a:solidFill>
                <a:srgbClr val="FFFF00"/>
              </a:solidFill>
            </a:endParaRPr>
          </a:p>
          <a:p>
            <a:pPr marL="0" marR="114300" lvl="0" indent="0" algn="just" rtl="1">
              <a:lnSpc>
                <a:spcPct val="115000"/>
              </a:lnSpc>
              <a:spcBef>
                <a:spcPts val="0"/>
              </a:spcBef>
              <a:spcAft>
                <a:spcPts val="0"/>
              </a:spcAft>
              <a:buNone/>
            </a:pPr>
            <a:r>
              <a:rPr lang="x-none" sz="1200" b="1">
                <a:solidFill>
                  <a:srgbClr val="FFFF00"/>
                </a:solidFill>
              </a:rPr>
              <a:t>דיקציה-</a:t>
            </a:r>
            <a:r>
              <a:rPr lang="x-none" sz="1200">
                <a:solidFill>
                  <a:srgbClr val="FFFFFF"/>
                </a:solidFill>
              </a:rPr>
              <a:t> אחד הדברים הקשים בשירה ובשירת מקהלה בפרט, זה הבעת המילים בצורה נכונה ויישומם בתוך הצלילים...זמר המבקש לשיר אם במסגרת סולן ואם במסגרת מקהלה מוסיקה קלאסית מערבית אירופאית חייב בלימוד ההגייה הנכונה.</a:t>
            </a:r>
            <a:endParaRPr sz="120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כל החוכמה בללמוד את היצירה זה לקבוע את ההגייה הנכונה של המילים בהתאם לצלילים נתונים. (נקח לדוגמא- את הרקויאם של ברהמס, זוהי אכן יצירה קשה לביצוע אף למקהלות מקצועיות משלוש סיבות פשוטות: הראשונה -ההגייה בגרמנית, והשנייה- הצבת המילים בתוך הצלילים, והשלישית- שירה בפרזות נכונות). </a:t>
            </a:r>
            <a:endParaRPr sz="120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במוזיקה,</a:t>
            </a:r>
            <a:r>
              <a:rPr lang="x-none" sz="1200" b="1">
                <a:solidFill>
                  <a:srgbClr val="FFFFFF"/>
                </a:solidFill>
              </a:rPr>
              <a:t> הדיקציה</a:t>
            </a:r>
            <a:r>
              <a:rPr lang="x-none" sz="1200">
                <a:solidFill>
                  <a:srgbClr val="FFFFFF"/>
                </a:solidFill>
              </a:rPr>
              <a:t>- חשיבותה בעת הגיית המילים בזמן שירה ...אחד הדברים הקשים בשירה זה האופן שבו יש להביע את המילים בצורה נכונה ויישומם בתוך הצלילים.. הווקאל - הוא </a:t>
            </a:r>
            <a:r>
              <a:rPr lang="x-none" sz="1200" b="1">
                <a:solidFill>
                  <a:srgbClr val="FFFFFF"/>
                </a:solidFill>
              </a:rPr>
              <a:t>אופן ההגייה</a:t>
            </a:r>
            <a:r>
              <a:rPr lang="x-none" sz="1200">
                <a:solidFill>
                  <a:srgbClr val="FFFFFF"/>
                </a:solidFill>
              </a:rPr>
              <a:t> שבו משתמשים הן לדיבור והן לשירה. הווקאל הדיבורי שונה מטבעו מהווקאל השירתי. הווקאל הדיבורי מתחיל ומסתיים באותה מילה .. אך לעומת זאת הווקאל השירתי מחלק את המילה למספר הברות ווקאליות אשר נקבעו ע"י המלחין ביצירה למילה זו או אחרת. לדוגמא- המילה – "הללויה"  יכולה להיות מחולקת למספר ווקאלים שירתיים: </a:t>
            </a:r>
            <a:r>
              <a:rPr lang="x-none" sz="1000">
                <a:solidFill>
                  <a:srgbClr val="FFFFFF"/>
                </a:solidFill>
              </a:rPr>
              <a:t>HA  LE  LU  YA</a:t>
            </a:r>
            <a:r>
              <a:rPr lang="x-none" sz="1200">
                <a:solidFill>
                  <a:srgbClr val="FFFFFF"/>
                </a:solidFill>
              </a:rPr>
              <a:t>  או  למספר ווקאלים שירתיים : .</a:t>
            </a:r>
            <a:r>
              <a:rPr lang="x-none" sz="1000">
                <a:solidFill>
                  <a:srgbClr val="FFFFFF"/>
                </a:solidFill>
              </a:rPr>
              <a:t>HA  LE  E  LU   U  U  U  YA </a:t>
            </a:r>
            <a:r>
              <a:rPr lang="x-none" sz="1200">
                <a:solidFill>
                  <a:srgbClr val="FFFFFF"/>
                </a:solidFill>
              </a:rPr>
              <a:t> וכדומה.. קיימת חשיבות עצומה של הגיית המילים בצורה נכונה בכל צליל בזמן שירה.  . . </a:t>
            </a:r>
            <a:endParaRPr sz="1200">
              <a:solidFill>
                <a:srgbClr val="FFFFFF"/>
              </a:solidFill>
            </a:endParaRPr>
          </a:p>
          <a:p>
            <a:pPr marL="0" marR="114300" lvl="0" indent="0" algn="just" rtl="1">
              <a:lnSpc>
                <a:spcPct val="115000"/>
              </a:lnSpc>
              <a:spcBef>
                <a:spcPts val="0"/>
              </a:spcBef>
              <a:spcAft>
                <a:spcPts val="0"/>
              </a:spcAft>
              <a:buNone/>
            </a:pPr>
            <a:endParaRPr sz="1200">
              <a:solidFill>
                <a:srgbClr val="FFFFFF"/>
              </a:solidFill>
            </a:endParaRPr>
          </a:p>
          <a:p>
            <a:pPr marL="0" marR="114300" lvl="0" indent="0" algn="just" rtl="1">
              <a:lnSpc>
                <a:spcPct val="115000"/>
              </a:lnSpc>
              <a:spcBef>
                <a:spcPts val="0"/>
              </a:spcBef>
              <a:spcAft>
                <a:spcPts val="0"/>
              </a:spcAft>
              <a:buNone/>
            </a:pPr>
            <a:r>
              <a:rPr lang="x-none" sz="1200">
                <a:solidFill>
                  <a:srgbClr val="FFFFFF"/>
                </a:solidFill>
              </a:rPr>
              <a:t>במסגרת שיעורים אלו נלמד את אופן ההגייה הנכונה בלטינית, איטלקית וגרמנית שהן שלושת השפות המושרות ביותר במוזיקה הקלאסית מערבית אירופאית. </a:t>
            </a:r>
            <a:endParaRPr sz="1200">
              <a:solidFill>
                <a:srgbClr val="FFFFFF"/>
              </a:solidFill>
            </a:endParaRPr>
          </a:p>
          <a:p>
            <a:pPr marL="0" marR="0" lvl="0" indent="0" algn="just" rtl="1">
              <a:lnSpc>
                <a:spcPct val="115000"/>
              </a:lnSpc>
              <a:spcBef>
                <a:spcPts val="0"/>
              </a:spcBef>
              <a:spcAft>
                <a:spcPts val="0"/>
              </a:spcAft>
              <a:buNone/>
            </a:pPr>
            <a:r>
              <a:rPr lang="x-none" sz="1100" b="1">
                <a:solidFill>
                  <a:srgbClr val="0000FF"/>
                </a:solidFill>
              </a:rPr>
              <a:t> </a:t>
            </a:r>
            <a:endParaRPr sz="1100" b="1">
              <a:solidFill>
                <a:srgbClr val="0000FF"/>
              </a:solidFill>
            </a:endParaRPr>
          </a:p>
          <a:p>
            <a:pPr marL="0" marR="114300" lvl="0" indent="0" rtl="1">
              <a:lnSpc>
                <a:spcPct val="115000"/>
              </a:lnSpc>
              <a:spcBef>
                <a:spcPts val="0"/>
              </a:spcBef>
              <a:spcAft>
                <a:spcPts val="0"/>
              </a:spcAft>
              <a:buNone/>
            </a:pPr>
            <a:endParaRPr sz="1200">
              <a:solidFill>
                <a:srgbClr val="FFFFFF"/>
              </a:solidFill>
            </a:endParaRPr>
          </a:p>
        </p:txBody>
      </p:sp>
      <p:pic>
        <p:nvPicPr>
          <p:cNvPr id="1871" name="Google Shape;1871;p194"/>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195"/>
          <p:cNvSpPr txBox="1">
            <a:spLocks noGrp="1"/>
          </p:cNvSpPr>
          <p:nvPr>
            <p:ph type="ctrTitle"/>
          </p:nvPr>
        </p:nvSpPr>
        <p:spPr>
          <a:xfrm>
            <a:off x="819400" y="340150"/>
            <a:ext cx="5374571"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ווקאל</a:t>
            </a:r>
            <a:endParaRPr sz="2400" b="1" dirty="0">
              <a:solidFill>
                <a:srgbClr val="FFFF00"/>
              </a:solidFill>
              <a:latin typeface="Times New Roman"/>
              <a:ea typeface="Times New Roman"/>
              <a:cs typeface="Times New Roman"/>
              <a:sym typeface="Times New Roman"/>
            </a:endParaRPr>
          </a:p>
        </p:txBody>
      </p:sp>
      <p:sp>
        <p:nvSpPr>
          <p:cNvPr id="1877" name="Google Shape;1877;p195"/>
          <p:cNvSpPr txBox="1"/>
          <p:nvPr/>
        </p:nvSpPr>
        <p:spPr>
          <a:xfrm>
            <a:off x="819400" y="1160825"/>
            <a:ext cx="7842000" cy="3755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ווקאל</a:t>
            </a:r>
            <a:r>
              <a:rPr lang="x-none" b="1">
                <a:solidFill>
                  <a:srgbClr val="FFFFFF"/>
                </a:solidFill>
              </a:rPr>
              <a:t>-</a:t>
            </a:r>
            <a:r>
              <a:rPr lang="x-none">
                <a:solidFill>
                  <a:srgbClr val="FFFFFF"/>
                </a:solidFill>
              </a:rPr>
              <a:t> הווקאל -Vocal הוא </a:t>
            </a:r>
            <a:r>
              <a:rPr lang="x-none" b="1">
                <a:solidFill>
                  <a:srgbClr val="FFFFFF"/>
                </a:solidFill>
              </a:rPr>
              <a:t>אופן ההגייה</a:t>
            </a:r>
            <a:r>
              <a:rPr lang="x-none">
                <a:solidFill>
                  <a:srgbClr val="FFFFFF"/>
                </a:solidFill>
              </a:rPr>
              <a:t> שבו משתמשים הן לדיבור והן לשירה. הווקאל הדיבורי שונה מטבעו מהווקאל השירתי. הווקאל הדיבורי מתחיל ומסתיים באותה מילה .. אך לעומת זאת הווקאל השירתי מחלק את המילה לאותם מספר הברות ווקאלית אשר נקבעו שירתית ביצירה למילה זו או אחרת. לדוגמא- המילה – הללויה יכולה להיות מחולקת למספר ווקאלים שירתיים: </a:t>
            </a:r>
            <a:r>
              <a:rPr lang="x-none" sz="1200">
                <a:solidFill>
                  <a:srgbClr val="FFFFFF"/>
                </a:solidFill>
              </a:rPr>
              <a:t>HA  LE  LU  YA</a:t>
            </a:r>
            <a:r>
              <a:rPr lang="x-none">
                <a:solidFill>
                  <a:srgbClr val="FFFFFF"/>
                </a:solidFill>
              </a:rPr>
              <a:t>  או  למספר ווקאלים שירתיים :</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a:t>
            </a:r>
            <a:r>
              <a:rPr lang="x-none" sz="1200">
                <a:solidFill>
                  <a:srgbClr val="FFFFFF"/>
                </a:solidFill>
              </a:rPr>
              <a:t>HA  LE  E  LU   U  U  U  YA</a:t>
            </a:r>
            <a:endParaRPr sz="1200">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במילה זו אנו רואים שימוש ב-3 ווקאלים A E  U .. אך בכל פעם על פי הצורך המוזיקלי. כמובן שאנו משתמשים בכל פעם בביטוי מילה זו או אחרת במספר מצומצם של ווקאלים מתוך חמשת הווקאלים ( לא קיימת מילה בשפה המערבית אשר בה קיים שימוש בכל חמשת הווקאלים).</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בחוברת זו נתמקד בהגייתם של שלוש שפות: </a:t>
            </a:r>
            <a:r>
              <a:rPr lang="x-none" b="1">
                <a:solidFill>
                  <a:srgbClr val="FFFFFF"/>
                </a:solidFill>
              </a:rPr>
              <a:t>לטינית, איטלקית, גרמנית.</a:t>
            </a:r>
            <a:endParaRPr b="1">
              <a:solidFill>
                <a:srgbClr val="FFFFFF"/>
              </a:solidFill>
            </a:endParaRPr>
          </a:p>
          <a:p>
            <a:pPr marL="0" marR="114300" lvl="0" indent="0" algn="just" rtl="1">
              <a:lnSpc>
                <a:spcPct val="115000"/>
              </a:lnSpc>
              <a:spcBef>
                <a:spcPts val="0"/>
              </a:spcBef>
              <a:spcAft>
                <a:spcPts val="0"/>
              </a:spcAft>
              <a:buNone/>
            </a:pPr>
            <a:endParaRPr b="1">
              <a:solidFill>
                <a:srgbClr val="FFFFFF"/>
              </a:solidFill>
            </a:endParaRPr>
          </a:p>
          <a:p>
            <a:pPr marL="0" marR="114300" lvl="0" indent="0" algn="just" rtl="1">
              <a:lnSpc>
                <a:spcPct val="115000"/>
              </a:lnSpc>
              <a:spcBef>
                <a:spcPts val="0"/>
              </a:spcBef>
              <a:spcAft>
                <a:spcPts val="0"/>
              </a:spcAft>
              <a:buNone/>
            </a:pPr>
            <a:endParaRPr b="1">
              <a:solidFill>
                <a:srgbClr val="FFFFFF"/>
              </a:solidFill>
            </a:endParaRPr>
          </a:p>
          <a:p>
            <a:pPr marL="0" marR="114300" lvl="0" indent="0" rtl="1">
              <a:lnSpc>
                <a:spcPct val="115000"/>
              </a:lnSpc>
              <a:spcBef>
                <a:spcPts val="0"/>
              </a:spcBef>
              <a:spcAft>
                <a:spcPts val="0"/>
              </a:spcAft>
              <a:buNone/>
            </a:pPr>
            <a:endParaRPr>
              <a:solidFill>
                <a:srgbClr val="FFFFFF"/>
              </a:solidFill>
            </a:endParaRPr>
          </a:p>
        </p:txBody>
      </p:sp>
      <p:pic>
        <p:nvPicPr>
          <p:cNvPr id="1878" name="Google Shape;1878;p195"/>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3" name="Google Shape;1883;p196"/>
          <p:cNvSpPr txBox="1">
            <a:spLocks noGrp="1"/>
          </p:cNvSpPr>
          <p:nvPr>
            <p:ph type="ctrTitle"/>
          </p:nvPr>
        </p:nvSpPr>
        <p:spPr>
          <a:xfrm>
            <a:off x="1578429" y="340150"/>
            <a:ext cx="647307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ווקאלים בשפה האיטלקית</a:t>
            </a:r>
            <a:endParaRPr sz="2400" b="1" dirty="0">
              <a:solidFill>
                <a:srgbClr val="FFFF00"/>
              </a:solidFill>
              <a:latin typeface="Arial" pitchFamily="34" charset="0"/>
              <a:ea typeface="Times New Roman"/>
              <a:cs typeface="Arial" pitchFamily="34" charset="0"/>
              <a:sym typeface="Times New Roman"/>
            </a:endParaRPr>
          </a:p>
        </p:txBody>
      </p:sp>
      <p:sp>
        <p:nvSpPr>
          <p:cNvPr id="1884" name="Google Shape;1884;p196"/>
          <p:cNvSpPr txBox="1"/>
          <p:nvPr/>
        </p:nvSpPr>
        <p:spPr>
          <a:xfrm>
            <a:off x="819400" y="1389425"/>
            <a:ext cx="7842000" cy="37554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b="1">
                <a:solidFill>
                  <a:srgbClr val="FFFF00"/>
                </a:solidFill>
              </a:rPr>
              <a:t>ווקאלים בשפה האיטלקית</a:t>
            </a:r>
            <a:r>
              <a:rPr lang="x-none" b="1">
                <a:solidFill>
                  <a:srgbClr val="FFFFFF"/>
                </a:solidFill>
              </a:rPr>
              <a:t>-</a:t>
            </a:r>
            <a:r>
              <a:rPr lang="x-none">
                <a:solidFill>
                  <a:srgbClr val="FFFFFF"/>
                </a:solidFill>
              </a:rPr>
              <a:t> בשפה האיטלקית שבעה ווקאלים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באיטלקית אין אפשרות לדעת אם הווקאל E או O פתוח או סגור על פי הכתיב.. הדבר יוצר קושי ולכן אם יש ספק ניתן להיעזר במילון עם סימנים פונטיים. בכל מקרה כדאי להעדיף הגיית ווקאלים פתוחים על סגורים. ( ההגייה תלויה בהקשר, בשימוש בשפה מדוברת או סיפרותית ובאזור </a:t>
            </a:r>
            <a:r>
              <a:rPr lang="x-none" smtClean="0">
                <a:solidFill>
                  <a:srgbClr val="FFFFFF"/>
                </a:solidFill>
              </a:rPr>
              <a:t>באיטליה...  </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endParaRPr>
          </a:p>
        </p:txBody>
      </p:sp>
      <p:pic>
        <p:nvPicPr>
          <p:cNvPr id="1885" name="Google Shape;1885;p196"/>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197"/>
          <p:cNvSpPr txBox="1">
            <a:spLocks noGrp="1"/>
          </p:cNvSpPr>
          <p:nvPr>
            <p:ph type="ctrTitle"/>
          </p:nvPr>
        </p:nvSpPr>
        <p:spPr>
          <a:xfrm>
            <a:off x="819400" y="340150"/>
            <a:ext cx="7232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ווקאלים בשפה הגרמנית</a:t>
            </a:r>
            <a:endParaRPr sz="2400" b="1" dirty="0">
              <a:solidFill>
                <a:srgbClr val="FFFF00"/>
              </a:solidFill>
              <a:latin typeface="Arial" pitchFamily="34" charset="0"/>
              <a:ea typeface="Times New Roman"/>
              <a:cs typeface="Arial" pitchFamily="34" charset="0"/>
              <a:sym typeface="Times New Roman"/>
            </a:endParaRPr>
          </a:p>
        </p:txBody>
      </p:sp>
      <p:sp>
        <p:nvSpPr>
          <p:cNvPr id="1891" name="Google Shape;1891;p197"/>
          <p:cNvSpPr txBox="1"/>
          <p:nvPr/>
        </p:nvSpPr>
        <p:spPr>
          <a:xfrm>
            <a:off x="819400" y="1084625"/>
            <a:ext cx="7232100" cy="37554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b="1" dirty="0">
              <a:solidFill>
                <a:srgbClr val="FFFF00"/>
              </a:solidFill>
            </a:endParaRPr>
          </a:p>
          <a:p>
            <a:pPr marL="0" marR="114300" lvl="0" indent="0" rtl="1">
              <a:lnSpc>
                <a:spcPct val="115000"/>
              </a:lnSpc>
              <a:spcBef>
                <a:spcPts val="0"/>
              </a:spcBef>
              <a:spcAft>
                <a:spcPts val="0"/>
              </a:spcAft>
              <a:buNone/>
            </a:pPr>
            <a:endParaRPr b="1" dirty="0">
              <a:solidFill>
                <a:srgbClr val="FFFF00"/>
              </a:solidFill>
            </a:endParaRPr>
          </a:p>
          <a:p>
            <a:pPr marL="0" marR="114300" lvl="0" indent="0" algn="r" rtl="1">
              <a:lnSpc>
                <a:spcPct val="115000"/>
              </a:lnSpc>
              <a:spcBef>
                <a:spcPts val="0"/>
              </a:spcBef>
              <a:spcAft>
                <a:spcPts val="0"/>
              </a:spcAft>
              <a:buNone/>
            </a:pPr>
            <a:r>
              <a:rPr lang="x-none" b="1">
                <a:solidFill>
                  <a:srgbClr val="FFFF00"/>
                </a:solidFill>
              </a:rPr>
              <a:t>ווקאלים בשפה הגרמנית</a:t>
            </a:r>
            <a:r>
              <a:rPr lang="x-none" b="1">
                <a:solidFill>
                  <a:srgbClr val="FFFFFF"/>
                </a:solidFill>
              </a:rPr>
              <a:t>-</a:t>
            </a:r>
            <a:r>
              <a:rPr lang="x-none">
                <a:solidFill>
                  <a:srgbClr val="FFFFFF"/>
                </a:solidFill>
              </a:rPr>
              <a:t> בשפה הגרמנית 17 ווקאלים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אחד הקשיים בהגייה בגרמנית נובע מהגייתם של 17 ווקאלים שבהם ההבדלים דקים במיוחד והם אשר גורמים לשפה .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אופן הגייתם של 17 ווקאלים אלו קשים בזמן דיבור וקשים במיוחד בזמן שירה.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17 הווקאלים אלו מחולקים ל-8 תנועות ארוכות, 7- תנועות קצרות ו- 2 תנועות זנוחות:</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endParaRPr>
          </a:p>
        </p:txBody>
      </p:sp>
      <p:pic>
        <p:nvPicPr>
          <p:cNvPr id="1892" name="Google Shape;1892;p197"/>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sp>
        <p:nvSpPr>
          <p:cNvPr id="1897" name="Google Shape;1897;p198"/>
          <p:cNvSpPr txBox="1">
            <a:spLocks noGrp="1"/>
          </p:cNvSpPr>
          <p:nvPr>
            <p:ph type="ctrTitle"/>
          </p:nvPr>
        </p:nvSpPr>
        <p:spPr>
          <a:xfrm>
            <a:off x="819400" y="340150"/>
            <a:ext cx="7232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ווקאלים בשפה הלטינית</a:t>
            </a:r>
            <a:endParaRPr sz="2400" b="1" dirty="0">
              <a:solidFill>
                <a:srgbClr val="FFFF00"/>
              </a:solidFill>
              <a:latin typeface="Arial" pitchFamily="34" charset="0"/>
              <a:ea typeface="Times New Roman"/>
              <a:cs typeface="Arial" pitchFamily="34" charset="0"/>
              <a:sym typeface="Times New Roman"/>
            </a:endParaRPr>
          </a:p>
        </p:txBody>
      </p:sp>
      <p:sp>
        <p:nvSpPr>
          <p:cNvPr id="1898" name="Google Shape;1898;p198"/>
          <p:cNvSpPr txBox="1"/>
          <p:nvPr/>
        </p:nvSpPr>
        <p:spPr>
          <a:xfrm>
            <a:off x="955950" y="1070650"/>
            <a:ext cx="7232100" cy="37554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b="1" dirty="0">
              <a:solidFill>
                <a:srgbClr val="FFFF00"/>
              </a:solidFill>
            </a:endParaRPr>
          </a:p>
          <a:p>
            <a:pPr marL="0" marR="114300" lvl="0" indent="0" rtl="1">
              <a:lnSpc>
                <a:spcPct val="115000"/>
              </a:lnSpc>
              <a:spcBef>
                <a:spcPts val="0"/>
              </a:spcBef>
              <a:spcAft>
                <a:spcPts val="0"/>
              </a:spcAft>
              <a:buNone/>
            </a:pPr>
            <a:endParaRPr b="1" dirty="0">
              <a:solidFill>
                <a:srgbClr val="FFFF00"/>
              </a:solidFill>
            </a:endParaRPr>
          </a:p>
          <a:p>
            <a:pPr marL="0" marR="114300" lvl="0" indent="0" rtl="1">
              <a:lnSpc>
                <a:spcPct val="115000"/>
              </a:lnSpc>
              <a:spcBef>
                <a:spcPts val="0"/>
              </a:spcBef>
              <a:spcAft>
                <a:spcPts val="0"/>
              </a:spcAft>
              <a:buNone/>
            </a:pPr>
            <a:endParaRPr b="1" dirty="0">
              <a:solidFill>
                <a:srgbClr val="FFFF00"/>
              </a:solidFill>
            </a:endParaRPr>
          </a:p>
          <a:p>
            <a:pPr marL="0" marR="114300" lvl="0" indent="0" rtl="1">
              <a:lnSpc>
                <a:spcPct val="115000"/>
              </a:lnSpc>
              <a:spcBef>
                <a:spcPts val="0"/>
              </a:spcBef>
              <a:spcAft>
                <a:spcPts val="0"/>
              </a:spcAft>
              <a:buNone/>
            </a:pPr>
            <a:endParaRPr b="1" dirty="0">
              <a:solidFill>
                <a:srgbClr val="FFFF00"/>
              </a:solidFill>
            </a:endParaRPr>
          </a:p>
          <a:p>
            <a:pPr marL="0" marR="114300" lvl="0" indent="0" rtl="1">
              <a:lnSpc>
                <a:spcPct val="115000"/>
              </a:lnSpc>
              <a:spcBef>
                <a:spcPts val="0"/>
              </a:spcBef>
              <a:spcAft>
                <a:spcPts val="0"/>
              </a:spcAft>
              <a:buNone/>
            </a:pPr>
            <a:endParaRPr b="1" dirty="0">
              <a:solidFill>
                <a:srgbClr val="FFFF00"/>
              </a:solidFill>
            </a:endParaRPr>
          </a:p>
          <a:p>
            <a:pPr marL="0" marR="114300" lvl="0" indent="0" algn="r" rtl="1">
              <a:lnSpc>
                <a:spcPct val="115000"/>
              </a:lnSpc>
              <a:spcBef>
                <a:spcPts val="0"/>
              </a:spcBef>
              <a:spcAft>
                <a:spcPts val="0"/>
              </a:spcAft>
              <a:buNone/>
            </a:pPr>
            <a:r>
              <a:rPr lang="x-none" b="1">
                <a:solidFill>
                  <a:srgbClr val="FFFF00"/>
                </a:solidFill>
              </a:rPr>
              <a:t>ווקאלים בשפה הלטינית</a:t>
            </a:r>
            <a:r>
              <a:rPr lang="x-none" b="1">
                <a:solidFill>
                  <a:srgbClr val="FFFFFF"/>
                </a:solidFill>
              </a:rPr>
              <a:t>-</a:t>
            </a:r>
            <a:r>
              <a:rPr lang="x-none">
                <a:solidFill>
                  <a:srgbClr val="FFFFFF"/>
                </a:solidFill>
              </a:rPr>
              <a:t> בשפה הלטינית 5 ווקאלים :  A E I O U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והם נהגים בשפה הלטינית ללא שינוי.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האות  A  - נהגת כמו המילה  אבא בעברית</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האות  E -  נהגת כמו המילה  אבן בעברית </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האות  I  -  נהגת כמו המילה  אילן בעברית</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האות  O  - נהגת כמו המילה אולר בעברית</a:t>
            </a:r>
            <a:endParaRPr dirty="0">
              <a:solidFill>
                <a:srgbClr val="FFFFFF"/>
              </a:solidFill>
            </a:endParaRPr>
          </a:p>
          <a:p>
            <a:pPr marL="0" marR="114300" lvl="0" indent="0" algn="r" rtl="1">
              <a:lnSpc>
                <a:spcPct val="115000"/>
              </a:lnSpc>
              <a:spcBef>
                <a:spcPts val="0"/>
              </a:spcBef>
              <a:spcAft>
                <a:spcPts val="0"/>
              </a:spcAft>
              <a:buNone/>
            </a:pPr>
            <a:r>
              <a:rPr lang="x-none">
                <a:solidFill>
                  <a:srgbClr val="FFFFFF"/>
                </a:solidFill>
              </a:rPr>
              <a:t>האות  U  - נהגת כמו המילה  אולי בעברית </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endParaRPr>
          </a:p>
        </p:txBody>
      </p:sp>
      <p:pic>
        <p:nvPicPr>
          <p:cNvPr id="1899" name="Google Shape;1899;p198"/>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4" name="Google Shape;1904;p199"/>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עיצור ודו תנועה</a:t>
            </a:r>
            <a:endParaRPr sz="2400" b="1" dirty="0">
              <a:solidFill>
                <a:srgbClr val="FFFF00"/>
              </a:solidFill>
              <a:latin typeface="Arial" pitchFamily="34" charset="0"/>
              <a:ea typeface="Times New Roman"/>
              <a:cs typeface="Arial" pitchFamily="34" charset="0"/>
              <a:sym typeface="Times New Roman"/>
            </a:endParaRPr>
          </a:p>
        </p:txBody>
      </p:sp>
      <p:sp>
        <p:nvSpPr>
          <p:cNvPr id="1905" name="Google Shape;1905;p199"/>
          <p:cNvSpPr txBox="1"/>
          <p:nvPr/>
        </p:nvSpPr>
        <p:spPr>
          <a:xfrm>
            <a:off x="819400" y="1160825"/>
            <a:ext cx="7842000" cy="35061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r>
              <a:rPr lang="x-none" b="1">
                <a:solidFill>
                  <a:srgbClr val="FFFF00"/>
                </a:solidFill>
              </a:rPr>
              <a:t> </a:t>
            </a:r>
            <a:endParaRPr b="1">
              <a:solidFill>
                <a:srgbClr val="FFFF00"/>
              </a:solidFill>
            </a:endParaRPr>
          </a:p>
          <a:p>
            <a:pPr marL="0" marR="114300" lvl="0" indent="0" algn="just" rtl="1">
              <a:lnSpc>
                <a:spcPct val="115000"/>
              </a:lnSpc>
              <a:spcBef>
                <a:spcPts val="0"/>
              </a:spcBef>
              <a:spcAft>
                <a:spcPts val="0"/>
              </a:spcAft>
              <a:buNone/>
            </a:pPr>
            <a:r>
              <a:rPr lang="x-none" b="1">
                <a:solidFill>
                  <a:srgbClr val="FFFF00"/>
                </a:solidFill>
              </a:rPr>
              <a:t>עיצור </a:t>
            </a:r>
            <a:r>
              <a:rPr lang="x-none" b="1">
                <a:solidFill>
                  <a:srgbClr val="FFFFFF"/>
                </a:solidFill>
              </a:rPr>
              <a:t>-Consonant-  </a:t>
            </a:r>
            <a:r>
              <a:rPr lang="x-none">
                <a:solidFill>
                  <a:srgbClr val="FFFFFF"/>
                </a:solidFill>
              </a:rPr>
              <a:t>הוא מונח ב</a:t>
            </a:r>
            <a:r>
              <a:rPr lang="x-none" u="sng">
                <a:solidFill>
                  <a:srgbClr val="FFFFFF"/>
                </a:solidFill>
                <a:hlinkClick r:id="rId3"/>
              </a:rPr>
              <a:t>פונטיקה</a:t>
            </a:r>
            <a:r>
              <a:rPr lang="x-none">
                <a:solidFill>
                  <a:srgbClr val="FFFFFF"/>
                </a:solidFill>
              </a:rPr>
              <a:t> שמתייחס להגייה על חצאי ווקאל , </a:t>
            </a:r>
            <a:r>
              <a:rPr lang="x-none" b="1">
                <a:solidFill>
                  <a:srgbClr val="FFFFFF"/>
                </a:solidFill>
              </a:rPr>
              <a:t>ווקאלים לשוניים ו- ווקאלים  שפתיים</a:t>
            </a:r>
            <a:r>
              <a:rPr lang="x-none">
                <a:solidFill>
                  <a:srgbClr val="FFFFFF"/>
                </a:solidFill>
              </a:rPr>
              <a:t>:</a:t>
            </a:r>
            <a:r>
              <a:rPr lang="x-none" b="1">
                <a:solidFill>
                  <a:srgbClr val="FFFFFF"/>
                </a:solidFill>
              </a:rPr>
              <a:t> </a:t>
            </a:r>
            <a:r>
              <a:rPr lang="x-none">
                <a:solidFill>
                  <a:srgbClr val="FFFFFF"/>
                </a:solidFill>
              </a:rPr>
              <a:t>הקונסוננטים קלים יותר להגייה ולהפקה מבחינה טכנית. ניתן לזהותם בשפות השונות בהתאם לאופן הכתיב. משימת ההגייה הטובה של הקונסוננטים מתמקדת ב: תזמון ובהפקה קולית . הקונסוננטים מתחלקים ככאלה שסימנם </a:t>
            </a:r>
            <a:r>
              <a:rPr lang="x-none" b="1">
                <a:solidFill>
                  <a:srgbClr val="FFFFFF"/>
                </a:solidFill>
              </a:rPr>
              <a:t>הפונטי אינו מיוחד</a:t>
            </a:r>
            <a:r>
              <a:rPr lang="x-none">
                <a:solidFill>
                  <a:srgbClr val="FFFFFF"/>
                </a:solidFill>
              </a:rPr>
              <a:t> והוא כסימן אות ב- א-ב ואין בעיה מיוחדת בהגייתם ובקונסוננטים בסיסיים שסימנם </a:t>
            </a:r>
            <a:r>
              <a:rPr lang="x-none" b="1">
                <a:solidFill>
                  <a:srgbClr val="FFFFFF"/>
                </a:solidFill>
              </a:rPr>
              <a:t>הפונטי מיוחד</a:t>
            </a:r>
            <a:r>
              <a:rPr lang="x-none">
                <a:solidFill>
                  <a:srgbClr val="FFFFFF"/>
                </a:solidFill>
              </a:rPr>
              <a:t>. ובקונסוננטים </a:t>
            </a:r>
            <a:r>
              <a:rPr lang="x-none" b="1">
                <a:solidFill>
                  <a:srgbClr val="FFFFFF"/>
                </a:solidFill>
              </a:rPr>
              <a:t>מצלצלים</a:t>
            </a:r>
            <a:r>
              <a:rPr lang="x-none">
                <a:solidFill>
                  <a:srgbClr val="FFFFFF"/>
                </a:solidFill>
              </a:rPr>
              <a:t> לעומת קונסוננטים </a:t>
            </a:r>
            <a:r>
              <a:rPr lang="x-none" b="1">
                <a:solidFill>
                  <a:srgbClr val="FFFFFF"/>
                </a:solidFill>
              </a:rPr>
              <a:t>שאינם מצלצלים</a:t>
            </a:r>
            <a:r>
              <a:rPr lang="x-none">
                <a:solidFill>
                  <a:srgbClr val="FFFFFF"/>
                </a:solidFill>
              </a:rPr>
              <a:t>.</a:t>
            </a:r>
            <a:endParaRPr>
              <a:solidFill>
                <a:srgbClr val="FFFFFF"/>
              </a:solidFill>
            </a:endParaRPr>
          </a:p>
          <a:p>
            <a:pPr marL="0" marR="114300" lvl="0" indent="0" algn="just" rtl="1">
              <a:lnSpc>
                <a:spcPct val="115000"/>
              </a:lnSpc>
              <a:spcBef>
                <a:spcPts val="0"/>
              </a:spcBef>
              <a:spcAft>
                <a:spcPts val="0"/>
              </a:spcAft>
              <a:buNone/>
            </a:pPr>
            <a:endParaRPr>
              <a:solidFill>
                <a:srgbClr val="FFFFFF"/>
              </a:solidFill>
            </a:endParaRPr>
          </a:p>
          <a:p>
            <a:pPr marL="0" marR="0" lvl="0" indent="0" algn="just" rtl="1">
              <a:lnSpc>
                <a:spcPct val="115000"/>
              </a:lnSpc>
              <a:spcBef>
                <a:spcPts val="0"/>
              </a:spcBef>
              <a:spcAft>
                <a:spcPts val="0"/>
              </a:spcAft>
              <a:buNone/>
            </a:pPr>
            <a:r>
              <a:rPr lang="x-none" sz="1100" b="1">
                <a:solidFill>
                  <a:srgbClr val="FF0000"/>
                </a:solidFill>
              </a:rPr>
              <a:t> </a:t>
            </a:r>
            <a:endParaRPr sz="1100" b="1">
              <a:solidFill>
                <a:srgbClr val="FF0000"/>
              </a:solidFill>
            </a:endParaRPr>
          </a:p>
          <a:p>
            <a:pPr marL="0" marR="114300" lvl="0" indent="0" algn="just" rtl="1">
              <a:lnSpc>
                <a:spcPct val="115000"/>
              </a:lnSpc>
              <a:spcBef>
                <a:spcPts val="0"/>
              </a:spcBef>
              <a:spcAft>
                <a:spcPts val="0"/>
              </a:spcAft>
              <a:buNone/>
            </a:pPr>
            <a:r>
              <a:rPr lang="x-none" b="1">
                <a:solidFill>
                  <a:srgbClr val="FFFF00"/>
                </a:solidFill>
              </a:rPr>
              <a:t>דו תנועה</a:t>
            </a:r>
            <a:r>
              <a:rPr lang="x-none" b="1">
                <a:solidFill>
                  <a:srgbClr val="FFFFFF"/>
                </a:solidFill>
              </a:rPr>
              <a:t>- </a:t>
            </a:r>
            <a:r>
              <a:rPr lang="x-none">
                <a:solidFill>
                  <a:srgbClr val="FFFFFF"/>
                </a:solidFill>
              </a:rPr>
              <a:t> </a:t>
            </a:r>
            <a:r>
              <a:rPr lang="x-none" b="1">
                <a:solidFill>
                  <a:srgbClr val="FFFFFF"/>
                </a:solidFill>
              </a:rPr>
              <a:t>diphthong</a:t>
            </a:r>
            <a:r>
              <a:rPr lang="x-none">
                <a:solidFill>
                  <a:srgbClr val="FFFFFF"/>
                </a:solidFill>
              </a:rPr>
              <a:t> הוא מונח בפונטיקה שמתייחס לרצף של שתי תנועות. דיפתונגים מתאפיינים בתנועה רציפה של הלשון ממיקום אחד בחלל הפה למיקום אחר, כמו בהברה הראשונה בהגייה המודרנית של המילה בֵיצָה, שבה הלשון נעה מ-[e] ל-[i] באופן רציף. כאשר בין התנועות מפרידים העיצורים א' או ע'</a:t>
            </a:r>
            <a:endParaRPr>
              <a:solidFill>
                <a:srgbClr val="FFFFFF"/>
              </a:solidFill>
            </a:endParaRPr>
          </a:p>
          <a:p>
            <a:pPr marL="0" marR="114300" lvl="0" indent="0" algn="just" rtl="1">
              <a:lnSpc>
                <a:spcPct val="115000"/>
              </a:lnSpc>
              <a:spcBef>
                <a:spcPts val="0"/>
              </a:spcBef>
              <a:spcAft>
                <a:spcPts val="0"/>
              </a:spcAft>
              <a:buNone/>
            </a:pPr>
            <a:r>
              <a:rPr lang="x-none">
                <a:solidFill>
                  <a:srgbClr val="FFFFFF"/>
                </a:solidFill>
              </a:rPr>
              <a:t>בכל דיפתונג אחת מהתנועות מוטעמת בעוד שהאחרת אינה מוטעמת. בדיפתונג [ja] שבמילה יָרַד התנועה השנייה מוטעמת, ואילו בדיפתונג [ai] שבמילה חֲבֵרַי התנועה הראשונה היא המוטעמת. </a:t>
            </a:r>
            <a:endParaRPr>
              <a:solidFill>
                <a:srgbClr val="FFFFFF"/>
              </a:solidFill>
            </a:endParaRPr>
          </a:p>
          <a:p>
            <a:pPr marL="0" marR="114300" lvl="0" indent="0" algn="just" rtl="1">
              <a:lnSpc>
                <a:spcPct val="115000"/>
              </a:lnSpc>
              <a:spcBef>
                <a:spcPts val="0"/>
              </a:spcBef>
              <a:spcAft>
                <a:spcPts val="0"/>
              </a:spcAft>
              <a:buNone/>
            </a:pPr>
            <a:endParaRPr>
              <a:solidFill>
                <a:srgbClr val="FFFFFF"/>
              </a:solidFill>
            </a:endParaRPr>
          </a:p>
          <a:p>
            <a:pPr marL="0" marR="114300" lvl="0" indent="0" rtl="1">
              <a:lnSpc>
                <a:spcPct val="115000"/>
              </a:lnSpc>
              <a:spcBef>
                <a:spcPts val="0"/>
              </a:spcBef>
              <a:spcAft>
                <a:spcPts val="0"/>
              </a:spcAft>
              <a:buNone/>
            </a:pPr>
            <a:endParaRPr>
              <a:solidFill>
                <a:srgbClr val="FFFFFF"/>
              </a:solidFill>
            </a:endParaRPr>
          </a:p>
        </p:txBody>
      </p:sp>
      <p:pic>
        <p:nvPicPr>
          <p:cNvPr id="1906" name="Google Shape;1906;p199"/>
          <p:cNvPicPr preferRelativeResize="0"/>
          <p:nvPr/>
        </p:nvPicPr>
        <p:blipFill>
          <a:blip r:embed="rId4">
            <a:alphaModFix/>
          </a:blip>
          <a:stretch>
            <a:fillRect/>
          </a:stretch>
        </p:blipFill>
        <p:spPr>
          <a:xfrm>
            <a:off x="6826075" y="0"/>
            <a:ext cx="2317925" cy="1070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2"/>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Arial Unicode MS" pitchFamily="34" charset="-128"/>
                <a:cs typeface="Arial" pitchFamily="34" charset="0"/>
                <a:sym typeface="Times New Roman"/>
              </a:rPr>
              <a:t>משקל משולש</a:t>
            </a:r>
            <a:endParaRPr sz="2400" b="1" dirty="0">
              <a:solidFill>
                <a:srgbClr val="FFFF00"/>
              </a:solidFill>
              <a:latin typeface="Arial" pitchFamily="34" charset="0"/>
              <a:ea typeface="Arial Unicode MS" pitchFamily="34" charset="-128"/>
              <a:cs typeface="Arial" pitchFamily="34" charset="0"/>
              <a:sym typeface="Times New Roman"/>
            </a:endParaRPr>
          </a:p>
        </p:txBody>
      </p:sp>
      <p:sp>
        <p:nvSpPr>
          <p:cNvPr id="531" name="Google Shape;531;p62"/>
          <p:cNvSpPr txBox="1">
            <a:spLocks noGrp="1"/>
          </p:cNvSpPr>
          <p:nvPr>
            <p:ph type="subTitle" idx="1"/>
          </p:nvPr>
        </p:nvSpPr>
        <p:spPr>
          <a:xfrm>
            <a:off x="855025" y="1243950"/>
            <a:ext cx="7624200" cy="30549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600">
                <a:solidFill>
                  <a:srgbClr val="FFFF00"/>
                </a:solidFill>
                <a:latin typeface="Arial"/>
                <a:ea typeface="Arial"/>
                <a:cs typeface="+mn-cs"/>
                <a:sym typeface="Arial"/>
              </a:rPr>
              <a:t>משקל משולש</a:t>
            </a:r>
            <a:r>
              <a:rPr lang="x-none" sz="1600">
                <a:solidFill>
                  <a:srgbClr val="FFFFFF"/>
                </a:solidFill>
                <a:latin typeface="Times New Roman"/>
                <a:ea typeface="Times New Roman"/>
                <a:cs typeface="+mn-cs"/>
                <a:sym typeface="Times New Roman"/>
              </a:rPr>
              <a:t> - הנו משקל שבו הספרה העליונה </a:t>
            </a:r>
            <a:r>
              <a:rPr lang="he-IL" sz="1600" dirty="0" smtClean="0">
                <a:solidFill>
                  <a:srgbClr val="FFFF00"/>
                </a:solidFill>
                <a:latin typeface="Times New Roman"/>
                <a:ea typeface="Times New Roman"/>
                <a:cs typeface="+mn-cs"/>
                <a:sym typeface="Times New Roman"/>
              </a:rPr>
              <a:t>מונה אשר מתחלק רק בספרה 3</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חלוקה </a:t>
            </a:r>
            <a:r>
              <a:rPr lang="x-none" sz="1600">
                <a:solidFill>
                  <a:srgbClr val="FFFFFF"/>
                </a:solidFill>
                <a:latin typeface="Times New Roman"/>
                <a:ea typeface="Times New Roman"/>
                <a:cs typeface="+mn-cs"/>
                <a:sym typeface="Times New Roman"/>
              </a:rPr>
              <a:t>יסודית של התיבה לפעמות בעלות משקל משולש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he-IL" sz="1600" dirty="0" smtClean="0">
                <a:solidFill>
                  <a:srgbClr val="FFFF00"/>
                </a:solidFill>
                <a:latin typeface="Times New Roman"/>
                <a:ea typeface="Times New Roman"/>
                <a:cs typeface="+mn-cs"/>
                <a:sym typeface="Times New Roman"/>
              </a:rPr>
              <a:t>מונה אשר </a:t>
            </a:r>
            <a:r>
              <a:rPr lang="x-none" sz="1600" smtClean="0">
                <a:solidFill>
                  <a:srgbClr val="FFFF00"/>
                </a:solidFill>
                <a:latin typeface="Times New Roman"/>
                <a:ea typeface="Times New Roman"/>
                <a:cs typeface="+mn-cs"/>
                <a:sym typeface="Times New Roman"/>
              </a:rPr>
              <a:t>מתחלק </a:t>
            </a:r>
            <a:r>
              <a:rPr lang="he-IL" sz="1600" dirty="0" smtClean="0">
                <a:solidFill>
                  <a:srgbClr val="FFFF00"/>
                </a:solidFill>
                <a:latin typeface="Times New Roman"/>
                <a:ea typeface="Times New Roman"/>
                <a:cs typeface="+mn-cs"/>
                <a:sym typeface="Times New Roman"/>
              </a:rPr>
              <a:t>רק </a:t>
            </a:r>
            <a:r>
              <a:rPr lang="x-none" sz="1600" smtClean="0">
                <a:solidFill>
                  <a:srgbClr val="FFFF00"/>
                </a:solidFill>
                <a:latin typeface="Times New Roman"/>
                <a:ea typeface="Times New Roman"/>
                <a:cs typeface="+mn-cs"/>
                <a:sym typeface="Times New Roman"/>
              </a:rPr>
              <a:t> </a:t>
            </a:r>
            <a:r>
              <a:rPr lang="he-IL" sz="1600" dirty="0" smtClean="0">
                <a:solidFill>
                  <a:srgbClr val="FFFF00"/>
                </a:solidFill>
                <a:latin typeface="Times New Roman"/>
                <a:ea typeface="Times New Roman"/>
                <a:cs typeface="+mn-cs"/>
                <a:sym typeface="Times New Roman"/>
              </a:rPr>
              <a:t>בספרה -3   </a:t>
            </a:r>
            <a:r>
              <a:rPr lang="x-none" sz="1600" smtClean="0">
                <a:solidFill>
                  <a:srgbClr val="FF0000"/>
                </a:solidFill>
                <a:latin typeface="Times New Roman"/>
                <a:ea typeface="Times New Roman"/>
                <a:cs typeface="+mn-cs"/>
                <a:sym typeface="Times New Roman"/>
              </a:rPr>
              <a:t>3,6,9,12,15</a:t>
            </a:r>
            <a:r>
              <a:rPr lang="x-none" sz="1600" smtClean="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קיימים </a:t>
            </a:r>
            <a:r>
              <a:rPr lang="he-IL" sz="1600" dirty="0" smtClean="0">
                <a:solidFill>
                  <a:srgbClr val="FF0000"/>
                </a:solidFill>
                <a:latin typeface="Times New Roman"/>
                <a:ea typeface="Times New Roman"/>
                <a:cs typeface="+mn-cs"/>
                <a:sym typeface="Times New Roman"/>
              </a:rPr>
              <a:t>25</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משקלות </a:t>
            </a:r>
            <a:r>
              <a:rPr lang="x-none" sz="1600">
                <a:solidFill>
                  <a:srgbClr val="FFFFFF"/>
                </a:solidFill>
                <a:latin typeface="Times New Roman"/>
                <a:ea typeface="Times New Roman"/>
                <a:cs typeface="+mn-cs"/>
                <a:sym typeface="Times New Roman"/>
              </a:rPr>
              <a:t>שונים בערך משולש.</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לדוגמא-  </a:t>
            </a:r>
            <a:r>
              <a:rPr lang="x-none" sz="1600">
                <a:solidFill>
                  <a:srgbClr val="FFFFFF"/>
                </a:solidFill>
                <a:latin typeface="Times New Roman"/>
                <a:ea typeface="Times New Roman"/>
                <a:cs typeface="+mn-cs"/>
                <a:sym typeface="Times New Roman"/>
              </a:rPr>
              <a:t>משקל משולש של 3/4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שלוש </a:t>
            </a:r>
            <a:r>
              <a:rPr lang="x-none" sz="1600">
                <a:solidFill>
                  <a:srgbClr val="FFFFFF"/>
                </a:solidFill>
                <a:latin typeface="Times New Roman"/>
                <a:ea typeface="Times New Roman"/>
                <a:cs typeface="+mn-cs"/>
                <a:sym typeface="Times New Roman"/>
              </a:rPr>
              <a:t>פעמות שערך כל אחת מהן רבע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בכל </a:t>
            </a:r>
            <a:r>
              <a:rPr lang="x-none" sz="1600">
                <a:solidFill>
                  <a:srgbClr val="FFFFFF"/>
                </a:solidFill>
                <a:latin typeface="Times New Roman"/>
                <a:ea typeface="Times New Roman"/>
                <a:cs typeface="+mn-cs"/>
                <a:sym typeface="Times New Roman"/>
              </a:rPr>
              <a:t>תיבה. </a:t>
            </a:r>
            <a:r>
              <a:rPr lang="he-IL" sz="1600" dirty="0" smtClean="0">
                <a:solidFill>
                  <a:srgbClr val="FFFFFF"/>
                </a:solidFill>
                <a:latin typeface="Times New Roman"/>
                <a:ea typeface="Times New Roman"/>
                <a:cs typeface="+mn-cs"/>
                <a:sym typeface="Times New Roman"/>
              </a:rPr>
              <a:t>ה</a:t>
            </a:r>
            <a:r>
              <a:rPr lang="x-none" sz="1600" smtClean="0">
                <a:solidFill>
                  <a:srgbClr val="FFFFFF"/>
                </a:solidFill>
                <a:latin typeface="Times New Roman"/>
                <a:ea typeface="Times New Roman"/>
                <a:cs typeface="+mn-cs"/>
                <a:sym typeface="Times New Roman"/>
              </a:rPr>
              <a:t>פעמה  </a:t>
            </a:r>
            <a:r>
              <a:rPr lang="x-none" sz="1600">
                <a:solidFill>
                  <a:srgbClr val="FFFFFF"/>
                </a:solidFill>
                <a:latin typeface="Times New Roman"/>
                <a:ea typeface="Times New Roman"/>
                <a:cs typeface="+mn-cs"/>
                <a:sym typeface="Times New Roman"/>
              </a:rPr>
              <a:t>הראשונה מודגשת לעומת יתר שתי הפעמות.</a:t>
            </a:r>
            <a:endParaRPr sz="1600" dirty="0">
              <a:solidFill>
                <a:srgbClr val="FFFFFF"/>
              </a:solidFill>
              <a:latin typeface="Times New Roman"/>
              <a:ea typeface="Times New Roman"/>
              <a:cs typeface="+mn-cs"/>
              <a:sym typeface="Times New Roman"/>
            </a:endParaRPr>
          </a:p>
          <a:p>
            <a:pPr marL="0" marR="0" lvl="0" indent="0" algn="just" rtl="1">
              <a:lnSpc>
                <a:spcPct val="115000"/>
              </a:lnSpc>
              <a:spcBef>
                <a:spcPts val="0"/>
              </a:spcBef>
              <a:spcAft>
                <a:spcPts val="0"/>
              </a:spcAft>
              <a:buNone/>
            </a:pPr>
            <a:r>
              <a:rPr lang="x-none" b="1">
                <a:solidFill>
                  <a:srgbClr val="FFFFFF"/>
                </a:solidFill>
                <a:latin typeface="David"/>
                <a:ea typeface="David"/>
                <a:cs typeface="David"/>
                <a:sym typeface="David"/>
              </a:rPr>
              <a:t>                     	</a:t>
            </a: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532" name="Google Shape;532;p6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33" name="Google Shape;533;p62"/>
          <p:cNvPicPr preferRelativeResize="0"/>
          <p:nvPr/>
        </p:nvPicPr>
        <p:blipFill>
          <a:blip r:embed="rId4">
            <a:alphaModFix/>
          </a:blip>
          <a:stretch>
            <a:fillRect/>
          </a:stretch>
        </p:blipFill>
        <p:spPr>
          <a:xfrm>
            <a:off x="3449225" y="3561880"/>
            <a:ext cx="2114550" cy="552450"/>
          </a:xfrm>
          <a:prstGeom prst="rect">
            <a:avLst/>
          </a:prstGeom>
          <a:noFill/>
          <a:ln>
            <a:noFill/>
          </a:ln>
        </p:spPr>
      </p:pic>
      <p:pic>
        <p:nvPicPr>
          <p:cNvPr id="534" name="Google Shape;534;p62"/>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8" name="משקל משולש.mid">
            <a:hlinkClick r:id="" action="ppaction://media"/>
          </p:cNvPr>
          <p:cNvPicPr>
            <a:picLocks noRot="1" noChangeAspect="1"/>
          </p:cNvPicPr>
          <p:nvPr>
            <a:audioFile r:link="rId1"/>
          </p:nvPr>
        </p:nvPicPr>
        <p:blipFill>
          <a:blip r:embed="rId6"/>
          <a:stretch>
            <a:fillRect/>
          </a:stretch>
        </p:blipFill>
        <p:spPr>
          <a:xfrm>
            <a:off x="2993136" y="371170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200"/>
          <p:cNvSpPr txBox="1">
            <a:spLocks noGrp="1"/>
          </p:cNvSpPr>
          <p:nvPr>
            <p:ph type="ctrTitle"/>
          </p:nvPr>
        </p:nvSpPr>
        <p:spPr>
          <a:xfrm>
            <a:off x="2569029" y="340150"/>
            <a:ext cx="3646714"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סולפג</a:t>
            </a:r>
            <a:r>
              <a:rPr lang="x-none" sz="2800" b="1">
                <a:solidFill>
                  <a:srgbClr val="FFFF00"/>
                </a:solidFill>
                <a:latin typeface="Arial" pitchFamily="34" charset="0"/>
                <a:ea typeface="David"/>
                <a:cs typeface="Arial" pitchFamily="34" charset="0"/>
                <a:sym typeface="David"/>
              </a:rPr>
              <a:t>'</a:t>
            </a:r>
            <a:endParaRPr sz="2800" b="1" dirty="0">
              <a:solidFill>
                <a:srgbClr val="FFFF00"/>
              </a:solidFill>
              <a:latin typeface="Arial" pitchFamily="34" charset="0"/>
              <a:ea typeface="Times New Roman"/>
              <a:cs typeface="Arial" pitchFamily="34" charset="0"/>
              <a:sym typeface="Times New Roman"/>
            </a:endParaRPr>
          </a:p>
        </p:txBody>
      </p:sp>
      <p:sp>
        <p:nvSpPr>
          <p:cNvPr id="1912" name="Google Shape;1912;p200"/>
          <p:cNvSpPr txBox="1"/>
          <p:nvPr/>
        </p:nvSpPr>
        <p:spPr>
          <a:xfrm>
            <a:off x="1175650" y="1160825"/>
            <a:ext cx="6970800" cy="21288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a:t>
            </a:r>
            <a:r>
              <a:rPr lang="x-none" sz="1600" b="1" smtClean="0">
                <a:solidFill>
                  <a:srgbClr val="FFFF00"/>
                </a:solidFill>
                <a:cs typeface="+mn-cs"/>
              </a:rPr>
              <a:t>סולפג </a:t>
            </a:r>
            <a:r>
              <a:rPr lang="x-none" sz="1600" b="1" smtClean="0">
                <a:solidFill>
                  <a:srgbClr val="FFFFFF"/>
                </a:solidFill>
                <a:cs typeface="+mn-cs"/>
              </a:rPr>
              <a:t>–</a:t>
            </a:r>
            <a:r>
              <a:rPr lang="x-none" sz="1600" smtClean="0">
                <a:solidFill>
                  <a:srgbClr val="FFFFFF"/>
                </a:solidFill>
                <a:cs typeface="+mn-cs"/>
              </a:rPr>
              <a:t>מ</a:t>
            </a:r>
            <a:r>
              <a:rPr lang="x-none" sz="1600" smtClean="0">
                <a:solidFill>
                  <a:srgbClr val="FFFFFF"/>
                </a:solidFill>
                <a:latin typeface="Times New Roman"/>
                <a:ea typeface="Times New Roman"/>
                <a:cs typeface="+mn-cs"/>
                <a:sym typeface="Times New Roman"/>
              </a:rPr>
              <a:t>איטלקיתSolfeggio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שיטת </a:t>
            </a:r>
            <a:r>
              <a:rPr lang="x-none" sz="1600">
                <a:solidFill>
                  <a:srgbClr val="FFFFFF"/>
                </a:solidFill>
                <a:latin typeface="Times New Roman"/>
                <a:ea typeface="Times New Roman"/>
                <a:cs typeface="+mn-cs"/>
                <a:sym typeface="Times New Roman"/>
              </a:rPr>
              <a:t>קריאת תווים מן הדף או תרגיל קולי שמבטאים בו את שמות התווים המושרים אם בשמם או אם בגובהם הצלילי.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smtClean="0">
                <a:solidFill>
                  <a:srgbClr val="FFFFFF"/>
                </a:solidFill>
                <a:latin typeface="Times New Roman"/>
                <a:ea typeface="Times New Roman"/>
                <a:cs typeface="+mn-cs"/>
                <a:sym typeface="Times New Roman"/>
              </a:rPr>
              <a:t>הפרוש </a:t>
            </a:r>
            <a:r>
              <a:rPr lang="x-none" sz="1600">
                <a:solidFill>
                  <a:srgbClr val="FFFFFF"/>
                </a:solidFill>
                <a:latin typeface="Times New Roman"/>
                <a:ea typeface="Times New Roman"/>
                <a:cs typeface="+mn-cs"/>
                <a:sym typeface="Times New Roman"/>
              </a:rPr>
              <a:t>האיטלקי הנו סול מהדף </a:t>
            </a:r>
            <a:r>
              <a:rPr lang="x-none" sz="1600" smtClean="0">
                <a:solidFill>
                  <a:srgbClr val="FFFFFF"/>
                </a:solidFill>
                <a:latin typeface="Times New Roman"/>
                <a:ea typeface="Times New Roman"/>
                <a:cs typeface="+mn-cs"/>
                <a:sym typeface="Times New Roman"/>
              </a:rPr>
              <a:t>הכוונה </a:t>
            </a:r>
            <a:r>
              <a:rPr lang="x-none" sz="1600">
                <a:solidFill>
                  <a:srgbClr val="FFFFFF"/>
                </a:solidFill>
                <a:latin typeface="Times New Roman"/>
                <a:ea typeface="Times New Roman"/>
                <a:cs typeface="+mn-cs"/>
                <a:sym typeface="Times New Roman"/>
              </a:rPr>
              <a:t>לקריאה של תווים הכתובים ישירות מהדף ללא ליווי כלי מוזיקלי כל </a:t>
            </a:r>
            <a:r>
              <a:rPr lang="x-none" sz="1600" smtClean="0">
                <a:solidFill>
                  <a:srgbClr val="FFFFFF"/>
                </a:solidFill>
                <a:latin typeface="Times New Roman"/>
                <a:ea typeface="Times New Roman"/>
                <a:cs typeface="+mn-cs"/>
                <a:sym typeface="Times New Roman"/>
              </a:rPr>
              <a:t>שהוא.</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ניתן לומר, כי רק מתי מעט אנשים בעלי שמיעה אבסולוטית של צליל או אקורד וחיקויו במדויק לתדר הצלילי.  נושא זה לומדים בשיעור של פיתוח שמיעה. </a:t>
            </a:r>
            <a:endParaRPr sz="1600" dirty="0">
              <a:solidFill>
                <a:srgbClr val="FFFFFF"/>
              </a:solidFill>
              <a:latin typeface="Times New Roman"/>
              <a:ea typeface="Times New Roman"/>
              <a:cs typeface="+mn-cs"/>
              <a:sym typeface="Times New Roman"/>
            </a:endParaRPr>
          </a:p>
        </p:txBody>
      </p:sp>
      <p:pic>
        <p:nvPicPr>
          <p:cNvPr id="1913" name="Google Shape;1913;p200"/>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sp>
        <p:nvSpPr>
          <p:cNvPr id="1918" name="Google Shape;1918;p201"/>
          <p:cNvSpPr txBox="1">
            <a:spLocks noGrp="1"/>
          </p:cNvSpPr>
          <p:nvPr>
            <p:ph type="ctrTitle"/>
          </p:nvPr>
        </p:nvSpPr>
        <p:spPr>
          <a:xfrm>
            <a:off x="1839686" y="340150"/>
            <a:ext cx="4713514"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מוזיקה יהודית</a:t>
            </a:r>
            <a:endParaRPr sz="2400" b="1" dirty="0">
              <a:solidFill>
                <a:srgbClr val="FFFF00"/>
              </a:solidFill>
              <a:latin typeface="Arial" pitchFamily="34" charset="0"/>
              <a:ea typeface="Times New Roman"/>
              <a:cs typeface="Arial" pitchFamily="34" charset="0"/>
              <a:sym typeface="Times New Roman"/>
            </a:endParaRPr>
          </a:p>
        </p:txBody>
      </p:sp>
      <p:sp>
        <p:nvSpPr>
          <p:cNvPr id="1919" name="Google Shape;1919;p201"/>
          <p:cNvSpPr txBox="1"/>
          <p:nvPr/>
        </p:nvSpPr>
        <p:spPr>
          <a:xfrm>
            <a:off x="1175650" y="2227625"/>
            <a:ext cx="6970800" cy="15468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a:t>
            </a:r>
            <a:r>
              <a:rPr lang="x-none" sz="1800" b="1">
                <a:solidFill>
                  <a:srgbClr val="FFFF00"/>
                </a:solidFill>
              </a:rPr>
              <a:t>מוזיקה יהודית </a:t>
            </a:r>
            <a:r>
              <a:rPr lang="x-none" sz="1800" b="1">
                <a:solidFill>
                  <a:srgbClr val="FFFFFF"/>
                </a:solidFill>
              </a:rPr>
              <a:t>-</a:t>
            </a:r>
            <a:r>
              <a:rPr lang="x-none" sz="1200">
                <a:latin typeface="Times New Roman"/>
                <a:ea typeface="Times New Roman"/>
                <a:cs typeface="Times New Roman"/>
                <a:sym typeface="Times New Roman"/>
              </a:rPr>
              <a:t>-</a:t>
            </a:r>
            <a:r>
              <a:rPr lang="x-none">
                <a:solidFill>
                  <a:srgbClr val="FFFFFF"/>
                </a:solidFill>
              </a:rPr>
              <a:t> מוזיקה ששורשיה בתקופת המקרא ובעבודת בית המקדש. בספרי המקרא מוזכרים כלי נגינה רבים: נבל, כינור, צלצלי שמע צלצלי תרועה, כולל שירה ווקאלית אשר עליה היו מופקדים הלוויים בבית המקדש.  המבצעים היו שתי מקהלות או יחיד ומקהלה, תבניות אלו הטביעו את חותמן על התפתחותה והמנהגים הפולחניים אף בכנסיה, מנהגי החג העממים כללו שירה ונגינה. לאחר חורבן בית שני הייתה המוזיקה היהודית משותקת ימים רבים מאד בשל איסורים שנבעו מהאבל הלאומי. הדפוסים המוזיקליים הושפעו אך ורק מן התפילה ומלימוד התורה. הגורמים המשפיעים העיקריים היו הקריאה בתורה (טעמי המקרא-שמהם התפתחו למעשה </a:t>
            </a:r>
            <a:r>
              <a:rPr lang="x-none" smtClean="0">
                <a:solidFill>
                  <a:srgbClr val="FFFFFF"/>
                </a:solidFill>
              </a:rPr>
              <a:t>המודוסים </a:t>
            </a:r>
            <a:r>
              <a:rPr lang="x-none">
                <a:solidFill>
                  <a:srgbClr val="FFFFFF"/>
                </a:solidFill>
              </a:rPr>
              <a:t>נעימות בית הכנסת ולחני התפילות. חלקם של היהודים בהתפתחות המוזיקה בימי הביניים היה מזערי. בתקופת הרנסנס אומנם הופיעו מלחינים יהודים מפעם לפעם, וחוברה מוזיקה יהודית חסידית, מוזיקה אידיש, מוזקה ספרדית כגון הלאדינו, אבל השפעתם הכללית היתה קטנה מאד. במאה ה-17 וה-18 התפתחה מאוד החזנות, הן מהבחינה המוזיקלית והן מבחינת הביצוע. בתקופה זו נאספו נעימות מסורתיות ותוויהן נרשמו, ואף גובשה תאוריה חזנית (שלמה זולצר </a:t>
            </a:r>
            <a:r>
              <a:rPr lang="x-none" smtClean="0">
                <a:solidFill>
                  <a:srgbClr val="FFFFFF"/>
                </a:solidFill>
              </a:rPr>
              <a:t>ואחרים. </a:t>
            </a:r>
            <a:r>
              <a:rPr lang="x-none">
                <a:solidFill>
                  <a:srgbClr val="FFFFFF"/>
                </a:solidFill>
              </a:rPr>
              <a:t>במאה ה-20 התפתחה האתנומוזיקולוגיה היהודית, נאספו מסורות מכל הגלויות, עובד חומר עממי פולקלוריסטי וחוברו שירים </a:t>
            </a:r>
            <a:r>
              <a:rPr lang="he-IL" dirty="0" smtClean="0">
                <a:solidFill>
                  <a:srgbClr val="FFFFFF"/>
                </a:solidFill>
              </a:rPr>
              <a:t>-</a:t>
            </a:r>
            <a:r>
              <a:rPr lang="x-none" smtClean="0">
                <a:solidFill>
                  <a:srgbClr val="FFFFFF"/>
                </a:solidFill>
              </a:rPr>
              <a:t>אברהם </a:t>
            </a:r>
            <a:r>
              <a:rPr lang="x-none">
                <a:solidFill>
                  <a:srgbClr val="FFFFFF"/>
                </a:solidFill>
              </a:rPr>
              <a:t>צבי אידלסון, יואל אנגל </a:t>
            </a:r>
            <a:r>
              <a:rPr lang="x-none" smtClean="0">
                <a:solidFill>
                  <a:srgbClr val="FFFFFF"/>
                </a:solidFill>
              </a:rPr>
              <a:t>ואחרים. </a:t>
            </a:r>
            <a:r>
              <a:rPr lang="x-none">
                <a:solidFill>
                  <a:srgbClr val="FFFFFF"/>
                </a:solidFill>
              </a:rPr>
              <a:t>בו בזמן החלה להתפתח מוזיקה שרוחה עברית יהודית  אבל דפוסיה מערביים, דוגמת ארנסט בלוך ואחרים.... </a:t>
            </a:r>
            <a:endParaRPr dirty="0">
              <a:solidFill>
                <a:srgbClr val="FFFFFF"/>
              </a:solidFill>
            </a:endParaRPr>
          </a:p>
        </p:txBody>
      </p:sp>
      <p:pic>
        <p:nvPicPr>
          <p:cNvPr id="1920" name="Google Shape;1920;p201"/>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20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mn-cs"/>
                <a:sym typeface="David"/>
              </a:rPr>
              <a:t>מוזיקה </a:t>
            </a:r>
            <a:r>
              <a:rPr lang="x-none" sz="2400" b="1" smtClean="0">
                <a:solidFill>
                  <a:srgbClr val="FFFF00"/>
                </a:solidFill>
                <a:latin typeface="David"/>
                <a:ea typeface="David"/>
                <a:cs typeface="+mn-cs"/>
                <a:sym typeface="David"/>
              </a:rPr>
              <a:t>יהודית</a:t>
            </a:r>
            <a:r>
              <a:rPr lang="he-IL" sz="2400" b="1" dirty="0" smtClean="0">
                <a:solidFill>
                  <a:srgbClr val="FFFF00"/>
                </a:solidFill>
                <a:latin typeface="David"/>
                <a:ea typeface="David"/>
                <a:cs typeface="+mn-cs"/>
                <a:sym typeface="David"/>
              </a:rPr>
              <a:t>- תבנית</a:t>
            </a:r>
            <a:endParaRPr sz="2400" b="1" dirty="0">
              <a:solidFill>
                <a:srgbClr val="FFFF00"/>
              </a:solidFill>
              <a:latin typeface="Times New Roman"/>
              <a:ea typeface="Times New Roman"/>
              <a:cs typeface="+mn-cs"/>
              <a:sym typeface="Times New Roman"/>
            </a:endParaRPr>
          </a:p>
        </p:txBody>
      </p:sp>
      <p:sp>
        <p:nvSpPr>
          <p:cNvPr id="1926" name="Google Shape;1926;p202"/>
          <p:cNvSpPr txBox="1"/>
          <p:nvPr/>
        </p:nvSpPr>
        <p:spPr>
          <a:xfrm>
            <a:off x="1175650" y="1160825"/>
            <a:ext cx="6970800" cy="15468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b="1">
                <a:solidFill>
                  <a:srgbClr val="FFFF00"/>
                </a:solidFill>
              </a:rPr>
              <a:t>מוזיקה יהודית </a:t>
            </a:r>
            <a:r>
              <a:rPr lang="x-none" sz="1800" b="1">
                <a:solidFill>
                  <a:srgbClr val="FFFFFF"/>
                </a:solidFill>
              </a:rPr>
              <a:t>-</a:t>
            </a:r>
            <a:r>
              <a:rPr lang="x-none" sz="1200">
                <a:latin typeface="Times New Roman"/>
                <a:ea typeface="Times New Roman"/>
                <a:cs typeface="Times New Roman"/>
                <a:sym typeface="Times New Roman"/>
              </a:rPr>
              <a:t>-</a:t>
            </a:r>
            <a:r>
              <a:rPr lang="x-none">
                <a:solidFill>
                  <a:srgbClr val="FFFFFF"/>
                </a:solidFill>
              </a:rPr>
              <a:t> על מנת לאפיין הלכה למעשה את המוזיקה אשר מכונה מוזיקה יהודית , נניח כי אל הסולם המז'ורי והמינורי נוספו שתי תוספות </a:t>
            </a:r>
            <a:r>
              <a:rPr lang="en-US" dirty="0" smtClean="0">
                <a:solidFill>
                  <a:srgbClr val="FFFFFF"/>
                </a:solidFill>
              </a:rPr>
              <a:t>:</a:t>
            </a:r>
            <a:r>
              <a:rPr lang="x-none" smtClean="0">
                <a:solidFill>
                  <a:srgbClr val="FFFFFF"/>
                </a:solidFill>
              </a:rPr>
              <a:t> </a:t>
            </a:r>
            <a:r>
              <a:rPr lang="x-none">
                <a:solidFill>
                  <a:srgbClr val="FFFFFF"/>
                </a:solidFill>
              </a:rPr>
              <a:t>הנמכה של הדרגה </a:t>
            </a:r>
            <a:r>
              <a:rPr lang="he-IL" dirty="0" smtClean="0">
                <a:solidFill>
                  <a:srgbClr val="FFFFFF"/>
                </a:solidFill>
              </a:rPr>
              <a:t>השביעית </a:t>
            </a:r>
            <a:r>
              <a:rPr lang="x-none" smtClean="0">
                <a:solidFill>
                  <a:srgbClr val="FFFFFF"/>
                </a:solidFill>
              </a:rPr>
              <a:t>בחצי </a:t>
            </a:r>
            <a:r>
              <a:rPr lang="x-none">
                <a:solidFill>
                  <a:srgbClr val="FFFFFF"/>
                </a:solidFill>
              </a:rPr>
              <a:t>טון . </a:t>
            </a:r>
            <a:endParaRPr dirty="0">
              <a:solidFill>
                <a:srgbClr val="FFFFFF"/>
              </a:solidFill>
            </a:endParaRPr>
          </a:p>
          <a:p>
            <a:pPr marL="0" marR="114300" lvl="0" indent="0" algn="just" rtl="1">
              <a:lnSpc>
                <a:spcPct val="115000"/>
              </a:lnSpc>
              <a:spcBef>
                <a:spcPts val="0"/>
              </a:spcBef>
              <a:spcAft>
                <a:spcPts val="0"/>
              </a:spcAft>
              <a:buNone/>
            </a:pPr>
            <a:r>
              <a:rPr lang="x-none">
                <a:solidFill>
                  <a:srgbClr val="FFFFFF"/>
                </a:solidFill>
              </a:rPr>
              <a:t>התבנית </a:t>
            </a:r>
            <a:r>
              <a:rPr lang="x-none" smtClean="0">
                <a:solidFill>
                  <a:srgbClr val="FFFFFF"/>
                </a:solidFill>
              </a:rPr>
              <a:t>המזורית</a:t>
            </a:r>
            <a:r>
              <a:rPr lang="he-IL" dirty="0" smtClean="0">
                <a:solidFill>
                  <a:srgbClr val="FFFFFF"/>
                </a:solidFill>
              </a:rPr>
              <a:t>        </a:t>
            </a:r>
            <a:r>
              <a:rPr lang="x-none" smtClean="0">
                <a:solidFill>
                  <a:srgbClr val="FFFFFF"/>
                </a:solidFill>
              </a:rPr>
              <a:t> </a:t>
            </a:r>
            <a:r>
              <a:rPr lang="he-IL" dirty="0" smtClean="0">
                <a:solidFill>
                  <a:srgbClr val="FFFFFF"/>
                </a:solidFill>
              </a:rPr>
              <a:t> </a:t>
            </a:r>
            <a:r>
              <a:rPr lang="he-IL" b="1" dirty="0" smtClean="0">
                <a:solidFill>
                  <a:srgbClr val="FFFF00"/>
                </a:solidFill>
              </a:rPr>
              <a:t>1 ½   1 1 ½   1  1       </a:t>
            </a:r>
            <a:r>
              <a:rPr lang="x-none" smtClean="0">
                <a:solidFill>
                  <a:srgbClr val="FFFFFF"/>
                </a:solidFill>
              </a:rPr>
              <a:t>התבנית המינורית</a:t>
            </a:r>
            <a:r>
              <a:rPr lang="he-IL" dirty="0" smtClean="0">
                <a:solidFill>
                  <a:srgbClr val="FFFFFF"/>
                </a:solidFill>
              </a:rPr>
              <a:t>             </a:t>
            </a:r>
            <a:r>
              <a:rPr lang="he-IL" b="1" dirty="0" smtClean="0">
                <a:solidFill>
                  <a:srgbClr val="FFFF00"/>
                </a:solidFill>
              </a:rPr>
              <a:t>1</a:t>
            </a:r>
            <a:r>
              <a:rPr lang="he-IL" dirty="0" smtClean="0">
                <a:solidFill>
                  <a:srgbClr val="FFFFFF"/>
                </a:solidFill>
              </a:rPr>
              <a:t> </a:t>
            </a:r>
            <a:r>
              <a:rPr lang="he-IL" b="1" dirty="0" smtClean="0">
                <a:solidFill>
                  <a:srgbClr val="FFFF00"/>
                </a:solidFill>
              </a:rPr>
              <a:t>1 ½  1  1  1 ½</a:t>
            </a:r>
            <a:endParaRPr b="1" dirty="0">
              <a:solidFill>
                <a:srgbClr val="FFFF00"/>
              </a:solidFill>
            </a:endParaRPr>
          </a:p>
        </p:txBody>
      </p:sp>
      <p:pic>
        <p:nvPicPr>
          <p:cNvPr id="1927" name="Google Shape;1927;p202"/>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203"/>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933" name="Google Shape;1933;p203"/>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934" name="Google Shape;1934;p203"/>
          <p:cNvGraphicFramePr/>
          <p:nvPr/>
        </p:nvGraphicFramePr>
        <p:xfrm>
          <a:off x="1865376" y="1148318"/>
          <a:ext cx="4255008" cy="3349875"/>
        </p:xfrm>
        <a:graphic>
          <a:graphicData uri="http://schemas.openxmlformats.org/drawingml/2006/table">
            <a:tbl>
              <a:tblPr>
                <a:noFill/>
                <a:tableStyleId>{D223DBF9-E6C6-4AA8-B193-31598DDAF621}</a:tableStyleId>
              </a:tblPr>
              <a:tblGrid>
                <a:gridCol w="4255008"/>
              </a:tblGrid>
              <a:tr h="334987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20</a:t>
                      </a:r>
                    </a:p>
                    <a:p>
                      <a:pPr marL="0" lvl="0" indent="0" algn="ctr" rtl="1">
                        <a:spcBef>
                          <a:spcPts val="0"/>
                        </a:spcBef>
                        <a:spcAft>
                          <a:spcPts val="0"/>
                        </a:spcAft>
                        <a:buNone/>
                      </a:pPr>
                      <a:r>
                        <a:rPr lang="x-none" sz="1800" u="sng" smtClean="0">
                          <a:solidFill>
                            <a:srgbClr val="FFFF00"/>
                          </a:solidFill>
                        </a:rPr>
                        <a:t>כתיבה </a:t>
                      </a:r>
                      <a:r>
                        <a:rPr lang="x-none" sz="1800" u="sng">
                          <a:solidFill>
                            <a:srgbClr val="FFFF00"/>
                          </a:solidFill>
                        </a:rPr>
                        <a:t>הרמונית</a:t>
                      </a:r>
                      <a:endParaRPr sz="1800" u="sng" dirty="0">
                        <a:solidFill>
                          <a:srgbClr val="FFFF00"/>
                        </a:solidFill>
                      </a:endParaRPr>
                    </a:p>
                    <a:p>
                      <a:pPr marL="0" lvl="0" indent="0" algn="ctr" rtl="1">
                        <a:spcBef>
                          <a:spcPts val="0"/>
                        </a:spcBef>
                        <a:spcAft>
                          <a:spcPts val="0"/>
                        </a:spcAft>
                        <a:buNone/>
                      </a:pPr>
                      <a:r>
                        <a:rPr lang="x-none" u="sng">
                          <a:solidFill>
                            <a:schemeClr val="bg1"/>
                          </a:solidFill>
                          <a:hlinkClick r:id="rId3" action="ppaction://hlinksldjump"/>
                        </a:rPr>
                        <a:t>כתיבת לחן</a:t>
                      </a:r>
                      <a:endParaRPr dirty="0">
                        <a:solidFill>
                          <a:schemeClr val="bg1"/>
                        </a:solidFill>
                      </a:endParaRPr>
                    </a:p>
                    <a:p>
                      <a:pPr marL="0" lvl="0" indent="0" algn="ctr" rtl="1">
                        <a:spcBef>
                          <a:spcPts val="0"/>
                        </a:spcBef>
                        <a:spcAft>
                          <a:spcPts val="0"/>
                        </a:spcAft>
                        <a:buNone/>
                      </a:pPr>
                      <a:r>
                        <a:rPr lang="x-none" u="sng">
                          <a:solidFill>
                            <a:schemeClr val="bg1"/>
                          </a:solidFill>
                          <a:hlinkClick r:id="rId4" action="ppaction://hlinksldjump"/>
                        </a:rPr>
                        <a:t>כתיבת מלל</a:t>
                      </a:r>
                      <a:endParaRPr dirty="0">
                        <a:solidFill>
                          <a:schemeClr val="bg1"/>
                        </a:solidFill>
                      </a:endParaRPr>
                    </a:p>
                    <a:p>
                      <a:pPr marL="0" lvl="0" indent="0" algn="ctr" rtl="1">
                        <a:spcBef>
                          <a:spcPts val="0"/>
                        </a:spcBef>
                        <a:spcAft>
                          <a:spcPts val="0"/>
                        </a:spcAft>
                        <a:buNone/>
                      </a:pPr>
                      <a:r>
                        <a:rPr lang="x-none" u="sng">
                          <a:solidFill>
                            <a:schemeClr val="bg1"/>
                          </a:solidFill>
                          <a:hlinkClick r:id="rId5" action="ppaction://hlinksldjump"/>
                        </a:rPr>
                        <a:t>עיבוד מוזיקלי</a:t>
                      </a:r>
                      <a:endParaRPr dirty="0">
                        <a:solidFill>
                          <a:schemeClr val="bg1"/>
                        </a:solidFill>
                      </a:endParaRPr>
                    </a:p>
                    <a:p>
                      <a:pPr marL="0" lvl="0" indent="0" algn="ctr" rtl="1">
                        <a:spcBef>
                          <a:spcPts val="0"/>
                        </a:spcBef>
                        <a:spcAft>
                          <a:spcPts val="0"/>
                        </a:spcAft>
                        <a:buNone/>
                      </a:pPr>
                      <a:r>
                        <a:rPr lang="x-none" u="sng">
                          <a:solidFill>
                            <a:schemeClr val="bg1"/>
                          </a:solidFill>
                          <a:hlinkClick r:id="rId6" action="ppaction://hlinksldjump"/>
                        </a:rPr>
                        <a:t>כתיבת יצירה</a:t>
                      </a:r>
                      <a:endParaRPr dirty="0">
                        <a:solidFill>
                          <a:schemeClr val="bg1"/>
                        </a:solidFill>
                      </a:endParaRPr>
                    </a:p>
                    <a:p>
                      <a:pPr marL="0" lvl="0" indent="0" algn="ctr" rtl="1">
                        <a:spcBef>
                          <a:spcPts val="0"/>
                        </a:spcBef>
                        <a:spcAft>
                          <a:spcPts val="0"/>
                        </a:spcAft>
                        <a:buNone/>
                      </a:pPr>
                      <a:r>
                        <a:rPr lang="x-none" u="sng">
                          <a:solidFill>
                            <a:schemeClr val="bg1"/>
                          </a:solidFill>
                          <a:hlinkClick r:id="rId7" action="ppaction://hlinksldjump"/>
                        </a:rPr>
                        <a:t>התנועה המלודית</a:t>
                      </a:r>
                      <a:endParaRPr dirty="0">
                        <a:solidFill>
                          <a:schemeClr val="bg1"/>
                        </a:solidFill>
                      </a:endParaRPr>
                    </a:p>
                    <a:p>
                      <a:pPr marL="0" lvl="0" indent="0" algn="ctr" rtl="1">
                        <a:spcBef>
                          <a:spcPts val="0"/>
                        </a:spcBef>
                        <a:spcAft>
                          <a:spcPts val="0"/>
                        </a:spcAft>
                        <a:buNone/>
                      </a:pPr>
                      <a:r>
                        <a:rPr lang="x-none" u="sng">
                          <a:solidFill>
                            <a:schemeClr val="bg1"/>
                          </a:solidFill>
                          <a:hlinkClick r:id="rId8" action="ppaction://hlinksldjump"/>
                        </a:rPr>
                        <a:t>חוקים בתנועה המלודית</a:t>
                      </a:r>
                      <a:endParaRPr dirty="0">
                        <a:solidFill>
                          <a:schemeClr val="bg1"/>
                        </a:solidFill>
                      </a:endParaRPr>
                    </a:p>
                    <a:p>
                      <a:pPr marL="0" lvl="0" indent="0" algn="ctr" rtl="1">
                        <a:spcBef>
                          <a:spcPts val="0"/>
                        </a:spcBef>
                        <a:spcAft>
                          <a:spcPts val="0"/>
                        </a:spcAft>
                        <a:buNone/>
                      </a:pPr>
                      <a:r>
                        <a:rPr lang="x-none" u="sng">
                          <a:solidFill>
                            <a:schemeClr val="bg1"/>
                          </a:solidFill>
                          <a:hlinkClick r:id="rId9" action="ppaction://hlinksldjump"/>
                        </a:rPr>
                        <a:t>התנועה הסימונטלית</a:t>
                      </a:r>
                      <a:endParaRPr dirty="0">
                        <a:solidFill>
                          <a:schemeClr val="bg1"/>
                        </a:solidFill>
                      </a:endParaRPr>
                    </a:p>
                    <a:p>
                      <a:pPr marL="0" lvl="0" indent="0" algn="ctr" rtl="1">
                        <a:spcBef>
                          <a:spcPts val="0"/>
                        </a:spcBef>
                        <a:spcAft>
                          <a:spcPts val="0"/>
                        </a:spcAft>
                        <a:buNone/>
                      </a:pPr>
                      <a:r>
                        <a:rPr lang="x-none" u="sng">
                          <a:solidFill>
                            <a:schemeClr val="bg1"/>
                          </a:solidFill>
                          <a:hlinkClick r:id="rId10" action="ppaction://hlinksldjump"/>
                        </a:rPr>
                        <a:t>התנועה הסימונטלית-המשך</a:t>
                      </a:r>
                      <a:endParaRPr dirty="0">
                        <a:solidFill>
                          <a:schemeClr val="bg1"/>
                        </a:solidFill>
                      </a:endParaRPr>
                    </a:p>
                    <a:p>
                      <a:pPr marL="0" lvl="0" indent="0" algn="r" rtl="1">
                        <a:spcBef>
                          <a:spcPts val="0"/>
                        </a:spcBef>
                        <a:spcAft>
                          <a:spcPts val="0"/>
                        </a:spcAft>
                        <a:buNone/>
                      </a:pPr>
                      <a:r>
                        <a:rPr lang="x-none">
                          <a:solidFill>
                            <a:schemeClr val="bg1"/>
                          </a:solidFill>
                        </a:rPr>
                        <a:t>           </a:t>
                      </a:r>
                      <a:r>
                        <a:rPr lang="x-none" smtClean="0">
                          <a:solidFill>
                            <a:schemeClr val="bg1"/>
                          </a:solidFill>
                        </a:rPr>
                        <a:t>           </a:t>
                      </a:r>
                      <a:r>
                        <a:rPr lang="x-none" u="sng" smtClean="0">
                          <a:solidFill>
                            <a:schemeClr val="bg1"/>
                          </a:solidFill>
                          <a:hlinkClick r:id="rId11" action="ppaction://hlinksldjump"/>
                        </a:rPr>
                        <a:t> </a:t>
                      </a:r>
                      <a:r>
                        <a:rPr lang="x-none" u="sng">
                          <a:solidFill>
                            <a:schemeClr val="bg1"/>
                          </a:solidFill>
                          <a:hlinkClick r:id="rId11" action="ppaction://hlinksldjump"/>
                        </a:rPr>
                        <a:t>חוקים בכתיבה הרמונית </a:t>
                      </a:r>
                      <a:endParaRPr sz="1800" b="1" u="sng" dirty="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935" name="Google Shape;1935;p203"/>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936" name="Google Shape;1936;p203"/>
          <p:cNvPicPr preferRelativeResize="0"/>
          <p:nvPr/>
        </p:nvPicPr>
        <p:blipFill>
          <a:blip r:embed="rId12">
            <a:alphaModFix/>
          </a:blip>
          <a:stretch>
            <a:fillRect/>
          </a:stretch>
        </p:blipFill>
        <p:spPr>
          <a:xfrm>
            <a:off x="7117400" y="0"/>
            <a:ext cx="2026600" cy="895300"/>
          </a:xfrm>
          <a:prstGeom prst="rect">
            <a:avLst/>
          </a:prstGeom>
          <a:noFill/>
          <a:ln>
            <a:noFill/>
          </a:ln>
        </p:spPr>
      </p:pic>
      <p:pic>
        <p:nvPicPr>
          <p:cNvPr id="1937" name="Google Shape;1937;p203"/>
          <p:cNvPicPr preferRelativeResize="0"/>
          <p:nvPr/>
        </p:nvPicPr>
        <p:blipFill>
          <a:blip r:embed="rId12">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2" name="Google Shape;1942;p204"/>
          <p:cNvSpPr txBox="1">
            <a:spLocks noGrp="1"/>
          </p:cNvSpPr>
          <p:nvPr>
            <p:ph type="ctrTitle"/>
          </p:nvPr>
        </p:nvSpPr>
        <p:spPr>
          <a:xfrm>
            <a:off x="2155371" y="340150"/>
            <a:ext cx="4201886"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כתיבת לחן</a:t>
            </a:r>
            <a:endParaRPr sz="2400" b="1" dirty="0">
              <a:solidFill>
                <a:srgbClr val="FFFF00"/>
              </a:solidFill>
              <a:latin typeface="Arial" pitchFamily="34" charset="0"/>
              <a:ea typeface="Times New Roman"/>
              <a:cs typeface="Arial" pitchFamily="34" charset="0"/>
              <a:sym typeface="Times New Roman"/>
            </a:endParaRPr>
          </a:p>
        </p:txBody>
      </p:sp>
      <p:sp>
        <p:nvSpPr>
          <p:cNvPr id="1943" name="Google Shape;1943;p204"/>
          <p:cNvSpPr txBox="1"/>
          <p:nvPr/>
        </p:nvSpPr>
        <p:spPr>
          <a:xfrm>
            <a:off x="790222" y="1160825"/>
            <a:ext cx="7356228" cy="2995500"/>
          </a:xfrm>
          <a:prstGeom prst="rect">
            <a:avLst/>
          </a:prstGeom>
          <a:noFill/>
          <a:ln>
            <a:noFill/>
          </a:ln>
        </p:spPr>
        <p:txBody>
          <a:bodyPr spcFirstLastPara="1" wrap="square" lIns="91425" tIns="91425" rIns="91425" bIns="91425" anchor="ctr" anchorCtr="0">
            <a:noAutofit/>
          </a:bodyPr>
          <a:lstStyle/>
          <a:p>
            <a:pPr marL="0" lvl="0" indent="0" algn="just" rtl="1">
              <a:lnSpc>
                <a:spcPct val="115000"/>
              </a:lnSpc>
              <a:spcBef>
                <a:spcPts val="0"/>
              </a:spcBef>
              <a:spcAft>
                <a:spcPts val="0"/>
              </a:spcAft>
              <a:buNone/>
            </a:pPr>
            <a:r>
              <a:rPr lang="x-none" b="1">
                <a:solidFill>
                  <a:srgbClr val="FFFFFF"/>
                </a:solidFill>
              </a:rPr>
              <a:t>הלחנה -</a:t>
            </a:r>
            <a:r>
              <a:rPr lang="x-none">
                <a:solidFill>
                  <a:srgbClr val="FFFFFF"/>
                </a:solidFill>
              </a:rPr>
              <a:t> </a:t>
            </a:r>
            <a:r>
              <a:rPr lang="x-none" smtClean="0">
                <a:solidFill>
                  <a:srgbClr val="FFFFFF"/>
                </a:solidFill>
              </a:rPr>
              <a:t>קומפוזיציה </a:t>
            </a:r>
            <a:r>
              <a:rPr lang="x-none">
                <a:solidFill>
                  <a:srgbClr val="FFFFFF"/>
                </a:solidFill>
              </a:rPr>
              <a:t>כתיבת לחן היא פעולת חיבור</a:t>
            </a:r>
            <a:r>
              <a:rPr lang="x-none">
                <a:solidFill>
                  <a:srgbClr val="FFFFFF"/>
                </a:solidFill>
                <a:uFill>
                  <a:noFill/>
                </a:uFill>
                <a:hlinkClick r:id="rId3"/>
              </a:rPr>
              <a:t> מוזיקה</a:t>
            </a:r>
            <a:r>
              <a:rPr lang="x-none">
                <a:solidFill>
                  <a:srgbClr val="FFFFFF"/>
                </a:solidFill>
              </a:rPr>
              <a:t>, אם ב</a:t>
            </a:r>
            <a:r>
              <a:rPr lang="x-none">
                <a:solidFill>
                  <a:srgbClr val="FFFFFF"/>
                </a:solidFill>
                <a:uFill>
                  <a:noFill/>
                </a:uFill>
                <a:hlinkClick r:id="rId4"/>
              </a:rPr>
              <a:t>תווים</a:t>
            </a:r>
            <a:r>
              <a:rPr lang="x-none">
                <a:solidFill>
                  <a:srgbClr val="FFFFFF"/>
                </a:solidFill>
              </a:rPr>
              <a:t>, ואם ב</a:t>
            </a:r>
            <a:r>
              <a:rPr lang="x-none">
                <a:solidFill>
                  <a:srgbClr val="FFFFFF"/>
                </a:solidFill>
                <a:uFill>
                  <a:noFill/>
                </a:uFill>
                <a:hlinkClick r:id="rId5"/>
              </a:rPr>
              <a:t>אילתור</a:t>
            </a:r>
            <a:r>
              <a:rPr lang="x-none">
                <a:solidFill>
                  <a:srgbClr val="FFFFFF"/>
                </a:solidFill>
              </a:rPr>
              <a:t> </a:t>
            </a:r>
            <a:r>
              <a:rPr lang="x-none" smtClean="0">
                <a:solidFill>
                  <a:srgbClr val="FFFFFF"/>
                </a:solidFill>
              </a:rPr>
              <a:t>אימפרוביזציה. </a:t>
            </a:r>
            <a:r>
              <a:rPr lang="x-none">
                <a:solidFill>
                  <a:srgbClr val="FFFFFF"/>
                </a:solidFill>
              </a:rPr>
              <a:t>מחבר המוזיקה לא חייב להיות</a:t>
            </a:r>
            <a:r>
              <a:rPr lang="x-none">
                <a:solidFill>
                  <a:srgbClr val="FFFFFF"/>
                </a:solidFill>
                <a:uFill>
                  <a:noFill/>
                </a:uFill>
                <a:hlinkClick r:id="rId6"/>
              </a:rPr>
              <a:t> מלחין</a:t>
            </a:r>
            <a:r>
              <a:rPr lang="x-none">
                <a:solidFill>
                  <a:srgbClr val="FFFFFF"/>
                </a:solidFill>
              </a:rPr>
              <a:t> במקצועו, אך חייב לדעת את תורת המוזיקה על בורייה. שכן ישנם חוקים נוקשים בכתיבת לחן מוזיקלי ובמיוחד באם הלחן נכתב ליצירה מוזיקלית. המוזיקה המולחנת יכולה להיכתב לכל הרכב שהוא, מכלי יחיד ועד ל</a:t>
            </a:r>
            <a:r>
              <a:rPr lang="x-none">
                <a:solidFill>
                  <a:srgbClr val="FFFFFF"/>
                </a:solidFill>
                <a:uFill>
                  <a:noFill/>
                </a:uFill>
                <a:hlinkClick r:id="rId7"/>
              </a:rPr>
              <a:t>תזמורת</a:t>
            </a:r>
            <a:r>
              <a:rPr lang="x-none">
                <a:solidFill>
                  <a:srgbClr val="FFFFFF"/>
                </a:solidFill>
              </a:rPr>
              <a:t>, קאמרית או סימפונית, וכל ההרכבים האפשריים שבין שני קצוות אלה. מלחין צריך להכיר את תכונות הכלים שהוא כותב להם, סגולותיהם ומגבלותיהם. מלחינים רבים נוהגים להלחין ליד ה</a:t>
            </a:r>
            <a:r>
              <a:rPr lang="x-none">
                <a:solidFill>
                  <a:srgbClr val="FFFFFF"/>
                </a:solidFill>
                <a:uFill>
                  <a:noFill/>
                </a:uFill>
                <a:hlinkClick r:id="rId8"/>
              </a:rPr>
              <a:t>פסנתר</a:t>
            </a:r>
            <a:r>
              <a:rPr lang="x-none">
                <a:solidFill>
                  <a:srgbClr val="FFFFFF"/>
                </a:solidFill>
              </a:rPr>
              <a:t>, הודות לאפשרות שהוא מציג לשימוש ברב-קוליות, כלומר, בהשמעת ה</a:t>
            </a:r>
            <a:r>
              <a:rPr lang="x-none">
                <a:solidFill>
                  <a:srgbClr val="FFFFFF"/>
                </a:solidFill>
                <a:uFill>
                  <a:noFill/>
                </a:uFill>
                <a:hlinkClick r:id="rId9"/>
              </a:rPr>
              <a:t>הרמוניה</a:t>
            </a:r>
            <a:r>
              <a:rPr lang="x-none">
                <a:solidFill>
                  <a:srgbClr val="FFFFFF"/>
                </a:solidFill>
              </a:rPr>
              <a:t>. להלחנת מוזיקה ווקאלית כללים משלה, המחייבים התאמה ל</a:t>
            </a:r>
            <a:r>
              <a:rPr lang="x-none">
                <a:solidFill>
                  <a:srgbClr val="FFFFFF"/>
                </a:solidFill>
                <a:uFill>
                  <a:noFill/>
                </a:uFill>
                <a:hlinkClick r:id="rId10"/>
              </a:rPr>
              <a:t>מנעד</a:t>
            </a:r>
            <a:r>
              <a:rPr lang="x-none">
                <a:solidFill>
                  <a:srgbClr val="FFFFFF"/>
                </a:solidFill>
              </a:rPr>
              <a:t> </a:t>
            </a:r>
            <a:r>
              <a:rPr lang="x-none" smtClean="0">
                <a:solidFill>
                  <a:srgbClr val="FFFFFF"/>
                </a:solidFill>
              </a:rPr>
              <a:t>דיאפזון </a:t>
            </a:r>
            <a:r>
              <a:rPr lang="x-none">
                <a:solidFill>
                  <a:srgbClr val="FFFFFF"/>
                </a:solidFill>
              </a:rPr>
              <a:t>של כל קול ותיאום בין הקולות, בין אם מדובר בדואט, שלישייה או רביעייה, לקולות סולו,</a:t>
            </a:r>
            <a:r>
              <a:rPr lang="x-none">
                <a:solidFill>
                  <a:srgbClr val="FFFFFF"/>
                </a:solidFill>
                <a:uFill>
                  <a:noFill/>
                </a:uFill>
                <a:hlinkClick r:id="rId11"/>
              </a:rPr>
              <a:t> מקהלה</a:t>
            </a:r>
            <a:r>
              <a:rPr lang="x-none">
                <a:solidFill>
                  <a:srgbClr val="FFFFFF"/>
                </a:solidFill>
              </a:rPr>
              <a:t> בהרכבים שונים </a:t>
            </a:r>
            <a:r>
              <a:rPr lang="x-none" smtClean="0">
                <a:solidFill>
                  <a:srgbClr val="FFFFFF"/>
                </a:solidFill>
              </a:rPr>
              <a:t>מעורבת</a:t>
            </a:r>
            <a:r>
              <a:rPr lang="x-none">
                <a:solidFill>
                  <a:srgbClr val="FFFFFF"/>
                </a:solidFill>
              </a:rPr>
              <a:t>, נשים, גברים, </a:t>
            </a:r>
            <a:r>
              <a:rPr lang="x-none" smtClean="0">
                <a:solidFill>
                  <a:srgbClr val="FFFFFF"/>
                </a:solidFill>
              </a:rPr>
              <a:t>ילדים, </a:t>
            </a:r>
            <a:r>
              <a:rPr lang="x-none">
                <a:solidFill>
                  <a:srgbClr val="FFFFFF"/>
                </a:solidFill>
              </a:rPr>
              <a:t>שירה בליווי פסנתר,</a:t>
            </a:r>
            <a:r>
              <a:rPr lang="x-none">
                <a:solidFill>
                  <a:srgbClr val="FFFFFF"/>
                </a:solidFill>
                <a:uFill>
                  <a:noFill/>
                </a:uFill>
                <a:hlinkClick r:id="rId12"/>
              </a:rPr>
              <a:t> הרכב קאמרי</a:t>
            </a:r>
            <a:r>
              <a:rPr lang="x-none">
                <a:solidFill>
                  <a:srgbClr val="FFFFFF"/>
                </a:solidFill>
              </a:rPr>
              <a:t> או תזמורתי וכו'. על המלחין להקפיד, שהליווי לא יבלע את קולות הזמרים אלא ישתלב בהם או יבליט אותם.</a:t>
            </a:r>
            <a:endParaRPr dirty="0">
              <a:solidFill>
                <a:srgbClr val="FFFFFF"/>
              </a:solidFill>
            </a:endParaRPr>
          </a:p>
          <a:p>
            <a:pPr marL="0" lvl="0" indent="0" algn="just" rtl="1">
              <a:lnSpc>
                <a:spcPct val="115000"/>
              </a:lnSpc>
              <a:spcBef>
                <a:spcPts val="0"/>
              </a:spcBef>
              <a:spcAft>
                <a:spcPts val="0"/>
              </a:spcAft>
              <a:buNone/>
            </a:pPr>
            <a:endParaRPr dirty="0">
              <a:solidFill>
                <a:srgbClr val="FFFFFF"/>
              </a:solidFill>
            </a:endParaRPr>
          </a:p>
        </p:txBody>
      </p:sp>
      <p:pic>
        <p:nvPicPr>
          <p:cNvPr id="1944" name="Google Shape;1944;p204"/>
          <p:cNvPicPr preferRelativeResize="0"/>
          <p:nvPr/>
        </p:nvPicPr>
        <p:blipFill>
          <a:blip r:embed="rId13">
            <a:alphaModFix/>
          </a:blip>
          <a:stretch>
            <a:fillRect/>
          </a:stretch>
        </p:blipFill>
        <p:spPr>
          <a:xfrm>
            <a:off x="6826075" y="0"/>
            <a:ext cx="2317925" cy="1070650"/>
          </a:xfrm>
          <a:prstGeom prst="rect">
            <a:avLst/>
          </a:prstGeom>
          <a:noFill/>
          <a:ln>
            <a:noFill/>
          </a:ln>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205"/>
          <p:cNvSpPr txBox="1">
            <a:spLocks noGrp="1"/>
          </p:cNvSpPr>
          <p:nvPr>
            <p:ph type="ctrTitle"/>
          </p:nvPr>
        </p:nvSpPr>
        <p:spPr>
          <a:xfrm>
            <a:off x="1861456" y="340150"/>
            <a:ext cx="5060243"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כתיבת מלל </a:t>
            </a:r>
            <a:endParaRPr sz="2400" b="1" dirty="0">
              <a:solidFill>
                <a:srgbClr val="FFFF00"/>
              </a:solidFill>
              <a:latin typeface="Arial" pitchFamily="34" charset="0"/>
              <a:ea typeface="Times New Roman"/>
              <a:cs typeface="Arial" pitchFamily="34" charset="0"/>
              <a:sym typeface="Times New Roman"/>
            </a:endParaRPr>
          </a:p>
        </p:txBody>
      </p:sp>
      <p:sp>
        <p:nvSpPr>
          <p:cNvPr id="1950" name="Google Shape;1950;p205"/>
          <p:cNvSpPr txBox="1"/>
          <p:nvPr/>
        </p:nvSpPr>
        <p:spPr>
          <a:xfrm>
            <a:off x="1175650" y="1516075"/>
            <a:ext cx="6970800" cy="2992800"/>
          </a:xfrm>
          <a:prstGeom prst="rect">
            <a:avLst/>
          </a:prstGeom>
          <a:noFill/>
          <a:ln>
            <a:noFill/>
          </a:ln>
        </p:spPr>
        <p:txBody>
          <a:bodyPr spcFirstLastPara="1" wrap="square" lIns="91425" tIns="91425" rIns="91425" bIns="91425" anchor="ctr" anchorCtr="0">
            <a:noAutofit/>
          </a:bodyPr>
          <a:lstStyle/>
          <a:p>
            <a:pPr marL="0" lvl="0" indent="0" algn="just" rtl="1">
              <a:lnSpc>
                <a:spcPct val="115000"/>
              </a:lnSpc>
              <a:spcBef>
                <a:spcPts val="0"/>
              </a:spcBef>
              <a:spcAft>
                <a:spcPts val="0"/>
              </a:spcAft>
              <a:buNone/>
            </a:pPr>
            <a:r>
              <a:rPr lang="x-none" b="1">
                <a:solidFill>
                  <a:srgbClr val="FFFF00"/>
                </a:solidFill>
              </a:rPr>
              <a:t>כתיבת מלל-</a:t>
            </a:r>
            <a:r>
              <a:rPr lang="x-none">
                <a:solidFill>
                  <a:srgbClr val="FFFFFF"/>
                </a:solidFill>
              </a:rPr>
              <a:t> כפי שהוסבר לעיל מלודיה הינה תוצאה של מספר מרווחים מלודיים הכתובים בסדר עולה או יורד.. בהתאם לסוג ותבנית הסולם של כל אחד מתוך 42 הסולמות הקיימים כיום במוזיקה האירופאית מערבית. .כל עם וסדר המרווחים שלו, כל עם וסוג הסולם המשמש אותו, כל עם וסוגי הכלים המוזיקליים המאפיינים אותו וכדומה.. ולכן, כאשר המלחין רוצה לכתוב לחן </a:t>
            </a:r>
            <a:r>
              <a:rPr lang="he-IL" dirty="0" smtClean="0">
                <a:solidFill>
                  <a:srgbClr val="FFFFFF"/>
                </a:solidFill>
              </a:rPr>
              <a:t>(</a:t>
            </a:r>
            <a:r>
              <a:rPr lang="x-none" smtClean="0">
                <a:solidFill>
                  <a:srgbClr val="FFFFFF"/>
                </a:solidFill>
              </a:rPr>
              <a:t>מנגינה</a:t>
            </a:r>
            <a:r>
              <a:rPr lang="he-IL" dirty="0" smtClean="0">
                <a:solidFill>
                  <a:srgbClr val="FFFFFF"/>
                </a:solidFill>
              </a:rPr>
              <a:t>)</a:t>
            </a:r>
            <a:r>
              <a:rPr lang="x-none" smtClean="0">
                <a:solidFill>
                  <a:srgbClr val="FFFFFF"/>
                </a:solidFill>
              </a:rPr>
              <a:t> </a:t>
            </a:r>
            <a:r>
              <a:rPr lang="x-none">
                <a:solidFill>
                  <a:srgbClr val="FFFFFF"/>
                </a:solidFill>
              </a:rPr>
              <a:t>לתמליל </a:t>
            </a:r>
            <a:r>
              <a:rPr lang="x-none" smtClean="0">
                <a:solidFill>
                  <a:srgbClr val="FFFFFF"/>
                </a:solidFill>
              </a:rPr>
              <a:t>לשיר </a:t>
            </a:r>
            <a:r>
              <a:rPr lang="x-none">
                <a:solidFill>
                  <a:srgbClr val="FFFFFF"/>
                </a:solidFill>
              </a:rPr>
              <a:t>מסויים הוא חייב לקבוע מספר דברים:</a:t>
            </a:r>
            <a:endParaRPr dirty="0">
              <a:solidFill>
                <a:srgbClr val="FFFFFF"/>
              </a:solidFill>
            </a:endParaRPr>
          </a:p>
          <a:p>
            <a:pPr marL="0" lvl="0" indent="0" algn="just" rtl="1">
              <a:lnSpc>
                <a:spcPct val="115000"/>
              </a:lnSpc>
              <a:spcBef>
                <a:spcPts val="0"/>
              </a:spcBef>
              <a:spcAft>
                <a:spcPts val="0"/>
              </a:spcAft>
              <a:buNone/>
            </a:pPr>
            <a:r>
              <a:rPr lang="x-none">
                <a:solidFill>
                  <a:srgbClr val="FFFFFF"/>
                </a:solidFill>
              </a:rPr>
              <a:t> </a:t>
            </a:r>
            <a:endParaRPr dirty="0">
              <a:solidFill>
                <a:srgbClr val="FFFFFF"/>
              </a:solidFill>
            </a:endParaRPr>
          </a:p>
          <a:p>
            <a:pPr marL="0" lvl="0" indent="0" algn="just" rtl="1">
              <a:lnSpc>
                <a:spcPct val="115000"/>
              </a:lnSpc>
              <a:spcBef>
                <a:spcPts val="0"/>
              </a:spcBef>
              <a:spcAft>
                <a:spcPts val="0"/>
              </a:spcAft>
              <a:buNone/>
            </a:pPr>
            <a:r>
              <a:rPr lang="x-none" u="sng">
                <a:solidFill>
                  <a:srgbClr val="FFFFFF"/>
                </a:solidFill>
              </a:rPr>
              <a:t>אופי התמליל</a:t>
            </a:r>
            <a:r>
              <a:rPr lang="x-none">
                <a:solidFill>
                  <a:srgbClr val="FFFFFF"/>
                </a:solidFill>
              </a:rPr>
              <a:t>- האם התמליל דן – </a:t>
            </a:r>
            <a:r>
              <a:rPr lang="he-IL" dirty="0" smtClean="0">
                <a:solidFill>
                  <a:srgbClr val="FFFFFF"/>
                </a:solidFill>
              </a:rPr>
              <a:t>(</a:t>
            </a:r>
            <a:r>
              <a:rPr lang="x-none" smtClean="0">
                <a:solidFill>
                  <a:srgbClr val="FFFFFF"/>
                </a:solidFill>
              </a:rPr>
              <a:t>בשמחה( </a:t>
            </a:r>
            <a:r>
              <a:rPr lang="he-IL" dirty="0" smtClean="0">
                <a:solidFill>
                  <a:srgbClr val="FFFFFF"/>
                </a:solidFill>
              </a:rPr>
              <a:t>י</a:t>
            </a:r>
            <a:r>
              <a:rPr lang="x-none" smtClean="0">
                <a:solidFill>
                  <a:srgbClr val="FFFFFF"/>
                </a:solidFill>
              </a:rPr>
              <a:t>ום </a:t>
            </a:r>
            <a:r>
              <a:rPr lang="x-none">
                <a:solidFill>
                  <a:srgbClr val="FFFFFF"/>
                </a:solidFill>
              </a:rPr>
              <a:t>הולדת, חתונה וכדומה), בעצבות (יום הזיכרון לחללי צה"ל, יום </a:t>
            </a:r>
            <a:r>
              <a:rPr lang="x-none" smtClean="0">
                <a:solidFill>
                  <a:srgbClr val="FFFFFF"/>
                </a:solidFill>
              </a:rPr>
              <a:t>השואה</a:t>
            </a:r>
            <a:r>
              <a:rPr lang="he-IL" dirty="0" smtClean="0">
                <a:solidFill>
                  <a:srgbClr val="FFFFFF"/>
                </a:solidFill>
              </a:rPr>
              <a:t>,  (</a:t>
            </a:r>
            <a:r>
              <a:rPr lang="x-none" smtClean="0">
                <a:solidFill>
                  <a:srgbClr val="FFFFFF"/>
                </a:solidFill>
              </a:rPr>
              <a:t>בדיכאון </a:t>
            </a:r>
            <a:r>
              <a:rPr lang="x-none">
                <a:solidFill>
                  <a:srgbClr val="FFFFFF"/>
                </a:solidFill>
              </a:rPr>
              <a:t>(מות חבר, מות קרוב משפחה,או ידיד</a:t>
            </a:r>
            <a:r>
              <a:rPr lang="x-none" smtClean="0">
                <a:solidFill>
                  <a:srgbClr val="FFFFFF"/>
                </a:solidFill>
              </a:rPr>
              <a:t>), </a:t>
            </a:r>
            <a:r>
              <a:rPr lang="x-none">
                <a:solidFill>
                  <a:srgbClr val="FFFFFF"/>
                </a:solidFill>
              </a:rPr>
              <a:t>במתח –(דוגמת- סרטי ג'מס בונד) , בהרפיה (במסגרת מסז רפואי או מידיטציה), בפחד/חרדה- (מצלולים של תחושות בסרטי אימה או פחד דוגמת סרטי אלפרד </a:t>
            </a:r>
            <a:r>
              <a:rPr lang="x-none" smtClean="0">
                <a:solidFill>
                  <a:srgbClr val="FFFFFF"/>
                </a:solidFill>
              </a:rPr>
              <a:t>היצ'קוק </a:t>
            </a:r>
            <a:r>
              <a:rPr lang="x-none">
                <a:solidFill>
                  <a:srgbClr val="FFFFFF"/>
                </a:solidFill>
              </a:rPr>
              <a:t>וכדומה...</a:t>
            </a:r>
            <a:endParaRPr dirty="0">
              <a:solidFill>
                <a:srgbClr val="FFFFFF"/>
              </a:solidFill>
            </a:endParaRPr>
          </a:p>
          <a:p>
            <a:pPr marL="0" lvl="0" indent="0" algn="just" rtl="1">
              <a:lnSpc>
                <a:spcPct val="115000"/>
              </a:lnSpc>
              <a:spcBef>
                <a:spcPts val="0"/>
              </a:spcBef>
              <a:spcAft>
                <a:spcPts val="0"/>
              </a:spcAft>
              <a:buNone/>
            </a:pPr>
            <a:r>
              <a:rPr lang="x-none">
                <a:solidFill>
                  <a:srgbClr val="FFFFFF"/>
                </a:solidFill>
              </a:rPr>
              <a:t> </a:t>
            </a:r>
            <a:endParaRPr dirty="0">
              <a:solidFill>
                <a:srgbClr val="FFFFFF"/>
              </a:solidFill>
            </a:endParaRPr>
          </a:p>
          <a:p>
            <a:pPr marL="0" lvl="0" indent="0" algn="just" rtl="1">
              <a:lnSpc>
                <a:spcPct val="115000"/>
              </a:lnSpc>
              <a:spcBef>
                <a:spcPts val="0"/>
              </a:spcBef>
              <a:spcAft>
                <a:spcPts val="0"/>
              </a:spcAft>
              <a:buNone/>
            </a:pPr>
            <a:r>
              <a:rPr lang="x-none" u="sng">
                <a:solidFill>
                  <a:srgbClr val="FFFFFF"/>
                </a:solidFill>
              </a:rPr>
              <a:t>תוכן התמליל</a:t>
            </a:r>
            <a:r>
              <a:rPr lang="x-none">
                <a:solidFill>
                  <a:srgbClr val="FFFFFF"/>
                </a:solidFill>
              </a:rPr>
              <a:t>- ספור אהבה, שיר על ירושלים, ספור עצוב, אופרה שמתרשת בסין וכדומה..לתוכן התמליל חשיבות עצומה בעת הביצוע.</a:t>
            </a:r>
            <a:endParaRPr dirty="0">
              <a:solidFill>
                <a:srgbClr val="FFFFFF"/>
              </a:solidFill>
            </a:endParaRPr>
          </a:p>
          <a:p>
            <a:pPr marL="0" lvl="0" indent="0" algn="just" rtl="1">
              <a:lnSpc>
                <a:spcPct val="115000"/>
              </a:lnSpc>
              <a:spcBef>
                <a:spcPts val="0"/>
              </a:spcBef>
              <a:spcAft>
                <a:spcPts val="0"/>
              </a:spcAft>
              <a:buNone/>
            </a:pPr>
            <a:r>
              <a:rPr lang="x-none">
                <a:solidFill>
                  <a:srgbClr val="FFFFFF"/>
                </a:solidFill>
              </a:rPr>
              <a:t> </a:t>
            </a:r>
            <a:endParaRPr dirty="0">
              <a:solidFill>
                <a:srgbClr val="FFFFFF"/>
              </a:solidFill>
            </a:endParaRPr>
          </a:p>
          <a:p>
            <a:pPr marL="0" lvl="0" indent="0" algn="just" rtl="1">
              <a:lnSpc>
                <a:spcPct val="115000"/>
              </a:lnSpc>
              <a:spcBef>
                <a:spcPts val="0"/>
              </a:spcBef>
              <a:spcAft>
                <a:spcPts val="0"/>
              </a:spcAft>
              <a:buNone/>
            </a:pPr>
            <a:r>
              <a:rPr lang="x-none" u="sng">
                <a:solidFill>
                  <a:srgbClr val="FFFFFF"/>
                </a:solidFill>
              </a:rPr>
              <a:t>מיקום התמליל</a:t>
            </a:r>
            <a:r>
              <a:rPr lang="x-none">
                <a:solidFill>
                  <a:srgbClr val="FFFFFF"/>
                </a:solidFill>
              </a:rPr>
              <a:t>- ישראלי, מזרחי, ערבי, אירלנדי, סיני, יווני וכו,.</a:t>
            </a:r>
            <a:r>
              <a:rPr lang="x-none" sz="1100"/>
              <a:t>..</a:t>
            </a:r>
            <a:endParaRPr sz="1100" dirty="0"/>
          </a:p>
        </p:txBody>
      </p:sp>
      <p:pic>
        <p:nvPicPr>
          <p:cNvPr id="1951" name="Google Shape;1951;p205"/>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206"/>
          <p:cNvSpPr txBox="1">
            <a:spLocks noGrp="1"/>
          </p:cNvSpPr>
          <p:nvPr>
            <p:ph type="ctrTitle"/>
          </p:nvPr>
        </p:nvSpPr>
        <p:spPr>
          <a:xfrm>
            <a:off x="1915886" y="340150"/>
            <a:ext cx="500581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עיבוד מוזיקלי </a:t>
            </a:r>
            <a:endParaRPr sz="2400" b="1" dirty="0">
              <a:solidFill>
                <a:srgbClr val="FFFF00"/>
              </a:solidFill>
              <a:latin typeface="Arial" pitchFamily="34" charset="0"/>
              <a:ea typeface="Times New Roman"/>
              <a:cs typeface="Arial" pitchFamily="34" charset="0"/>
              <a:sym typeface="Times New Roman"/>
            </a:endParaRPr>
          </a:p>
        </p:txBody>
      </p:sp>
      <p:sp>
        <p:nvSpPr>
          <p:cNvPr id="1957" name="Google Shape;1957;p206"/>
          <p:cNvSpPr txBox="1"/>
          <p:nvPr/>
        </p:nvSpPr>
        <p:spPr>
          <a:xfrm>
            <a:off x="1175650" y="1237025"/>
            <a:ext cx="6970800" cy="27402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a:t>
            </a:r>
            <a:r>
              <a:rPr lang="x-none" sz="1800" b="1">
                <a:solidFill>
                  <a:srgbClr val="FFFF00"/>
                </a:solidFill>
              </a:rPr>
              <a:t>עיבוד </a:t>
            </a:r>
            <a:r>
              <a:rPr lang="x-none" sz="1800" b="1" smtClean="0">
                <a:solidFill>
                  <a:srgbClr val="FFFF00"/>
                </a:solidFill>
              </a:rPr>
              <a:t>מוזיקלי</a:t>
            </a:r>
            <a:r>
              <a:rPr lang="x-none" smtClean="0">
                <a:solidFill>
                  <a:srgbClr val="FFFFFF"/>
                </a:solidFill>
              </a:rPr>
              <a:t>, </a:t>
            </a:r>
            <a:r>
              <a:rPr lang="x-none">
                <a:solidFill>
                  <a:srgbClr val="FFFFFF"/>
                </a:solidFill>
              </a:rPr>
              <a:t>סידור וארגון מחדש של שיר או יצירה: במקצב, סגנון, סולם, ז'אנר מוזיקלי, הרכב מוזיקלי, סוג וכמות הכלים המשתתפים בה או עיבוד לכלי נגינה מיוחדים. בדרך כלל, מקבל המעבד המוזיקלי הקלטה של השיר ברמה מאוד נמוכה, סקיצה. המעבד, בהתייעצות עם המלחין מחליטים מה יהיה הז'אנר, המקצב, מהירות השיר (</a:t>
            </a:r>
            <a:r>
              <a:rPr lang="x-none" sz="1100">
                <a:solidFill>
                  <a:srgbClr val="FFFFFF"/>
                </a:solidFill>
              </a:rPr>
              <a:t>TEMPO</a:t>
            </a:r>
            <a:r>
              <a:rPr lang="x-none">
                <a:solidFill>
                  <a:srgbClr val="FFFFFF"/>
                </a:solidFill>
              </a:rPr>
              <a:t>) ועוד פרמטרים רבים. בטרם ייגש המעבד לעבודתו הוא יפנה למבצע, הזמר, כדי להחליט באיזה סולם יבוצע העיבוד. כמו כן יכול המעבד להקצות מקום בזמן ביצוע היצירה, שם יתבצע אילתור חופשי. המעבד המוזיקלי נותן לפעמים ביטוי אישי ליצירה המולחנת ויוצר לה סגנון ייחודי משלו. העיבוד המוזיקלי יכול להיות מורכב במעבר מתזמורת להרכב, מהרכב לכלי סולו, מכלי סולו לתזמורת, ומסולם לסולם אחר ועוד. עיבוד לכלים מוזיקליים הוא מורכב ומצריך מיומנות, הכרת הכלים והכרת טווח היכולות שלהם </a:t>
            </a:r>
            <a:r>
              <a:rPr lang="he-IL" dirty="0" smtClean="0">
                <a:solidFill>
                  <a:srgbClr val="FFFFFF"/>
                </a:solidFill>
              </a:rPr>
              <a:t>(</a:t>
            </a:r>
            <a:r>
              <a:rPr lang="x-none" smtClean="0">
                <a:solidFill>
                  <a:srgbClr val="FFFFFF"/>
                </a:solidFill>
              </a:rPr>
              <a:t>מנעד</a:t>
            </a:r>
            <a:r>
              <a:rPr lang="he-IL" dirty="0" smtClean="0">
                <a:solidFill>
                  <a:srgbClr val="FFFFFF"/>
                </a:solidFill>
              </a:rPr>
              <a:t>)</a:t>
            </a:r>
            <a:r>
              <a:rPr lang="x-none" smtClean="0">
                <a:solidFill>
                  <a:srgbClr val="FFFFFF"/>
                </a:solidFill>
              </a:rPr>
              <a:t>. </a:t>
            </a:r>
            <a:r>
              <a:rPr lang="x-none">
                <a:solidFill>
                  <a:srgbClr val="FFFFFF"/>
                </a:solidFill>
              </a:rPr>
              <a:t>גם מעבר של יצירה מסוימת מסגנון  מוזיקלי אחד לאחר ייחשב לעיבוד מוזיקלי. </a:t>
            </a:r>
            <a:endParaRPr dirty="0">
              <a:solidFill>
                <a:srgbClr val="FFFFFF"/>
              </a:solidFill>
            </a:endParaRPr>
          </a:p>
          <a:p>
            <a:pPr marL="0" marR="114300" lvl="0" indent="0" algn="just" rtl="1">
              <a:lnSpc>
                <a:spcPct val="115000"/>
              </a:lnSpc>
              <a:spcBef>
                <a:spcPts val="0"/>
              </a:spcBef>
              <a:spcAft>
                <a:spcPts val="0"/>
              </a:spcAft>
              <a:buNone/>
            </a:pPr>
            <a:endParaRPr b="1" dirty="0">
              <a:solidFill>
                <a:srgbClr val="FFFFFF"/>
              </a:solidFill>
            </a:endParaRPr>
          </a:p>
        </p:txBody>
      </p:sp>
      <p:pic>
        <p:nvPicPr>
          <p:cNvPr id="1958" name="Google Shape;1958;p206"/>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1963" name="Google Shape;1963;p207"/>
          <p:cNvSpPr txBox="1">
            <a:spLocks noGrp="1"/>
          </p:cNvSpPr>
          <p:nvPr>
            <p:ph type="ctrTitle"/>
          </p:nvPr>
        </p:nvSpPr>
        <p:spPr>
          <a:xfrm>
            <a:off x="2525486" y="340150"/>
            <a:ext cx="38862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כתיבת יצירה</a:t>
            </a:r>
            <a:endParaRPr sz="2400" b="1" dirty="0">
              <a:solidFill>
                <a:srgbClr val="FFFF00"/>
              </a:solidFill>
              <a:latin typeface="Arial" pitchFamily="34" charset="0"/>
              <a:ea typeface="Times New Roman"/>
              <a:cs typeface="Arial" pitchFamily="34" charset="0"/>
              <a:sym typeface="Times New Roman"/>
            </a:endParaRPr>
          </a:p>
        </p:txBody>
      </p:sp>
      <p:sp>
        <p:nvSpPr>
          <p:cNvPr id="1964" name="Google Shape;1964;p207"/>
          <p:cNvSpPr txBox="1"/>
          <p:nvPr/>
        </p:nvSpPr>
        <p:spPr>
          <a:xfrm>
            <a:off x="736275" y="1672450"/>
            <a:ext cx="7980300" cy="3369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a:t>
            </a:r>
            <a:r>
              <a:rPr lang="x-none" sz="1200" b="1">
                <a:solidFill>
                  <a:srgbClr val="FFFF00"/>
                </a:solidFill>
              </a:rPr>
              <a:t>כתיבת יצירה</a:t>
            </a:r>
            <a:r>
              <a:rPr lang="x-none" sz="1200" b="1">
                <a:solidFill>
                  <a:srgbClr val="FFFFFF"/>
                </a:solidFill>
              </a:rPr>
              <a:t> -</a:t>
            </a:r>
            <a:r>
              <a:rPr lang="x-none" sz="1200">
                <a:solidFill>
                  <a:srgbClr val="FFFFFF"/>
                </a:solidFill>
              </a:rPr>
              <a:t>בהלחנה של שיר או יצירה משתתפים לסירוגין חמשת הדמויות הבאות: המלחין (כותב המלודיה), המעבד המוזיקלי </a:t>
            </a:r>
            <a:r>
              <a:rPr lang="x-none" sz="1200" smtClean="0">
                <a:solidFill>
                  <a:srgbClr val="FFFFFF"/>
                </a:solidFill>
              </a:rPr>
              <a:t>המעבד </a:t>
            </a:r>
            <a:r>
              <a:rPr lang="x-none" sz="1200">
                <a:solidFill>
                  <a:srgbClr val="FFFFFF"/>
                </a:solidFill>
              </a:rPr>
              <a:t>של המלודיה ל-הרמוניה), הקומפוזיטור (המעבד המוזיקלי לכלים מוזיקלים) התמלילן כותב את מילות השיר ,המבצע – הזמר/ת או הנגן/נת אשר מבצעים את הלחן כפי שנכתב בתיווי. כל אחד מחמש דמויות אלו יכול למלא תפקיד אחד או יותר או כולם יחד בהתאם לידע שרכש בנושא.</a:t>
            </a:r>
            <a:endParaRPr sz="1200" dirty="0">
              <a:solidFill>
                <a:srgbClr val="FFFFFF"/>
              </a:solidFill>
            </a:endParaRPr>
          </a:p>
          <a:p>
            <a:pPr marL="0" lvl="0" indent="0" algn="just" rtl="1">
              <a:lnSpc>
                <a:spcPct val="115000"/>
              </a:lnSpc>
              <a:spcBef>
                <a:spcPts val="0"/>
              </a:spcBef>
              <a:spcAft>
                <a:spcPts val="0"/>
              </a:spcAft>
              <a:buNone/>
            </a:pPr>
            <a:r>
              <a:rPr lang="x-none" sz="1200">
                <a:solidFill>
                  <a:srgbClr val="FFFFFF"/>
                </a:solidFill>
              </a:rPr>
              <a:t> </a:t>
            </a:r>
            <a:r>
              <a:rPr lang="x-none" sz="1200" u="sng">
                <a:solidFill>
                  <a:srgbClr val="FFFF00"/>
                </a:solidFill>
              </a:rPr>
              <a:t>תפקידו של המלחין</a:t>
            </a:r>
            <a:r>
              <a:rPr lang="x-none" sz="1200">
                <a:solidFill>
                  <a:srgbClr val="FFFFFF"/>
                </a:solidFill>
              </a:rPr>
              <a:t>– לכתוב את הלחן (מלודיה ללא תמליל או מלודיה לתמליל קיים) למילות השיר. מדובר בכתיבה של מרווח מלודי עולה או יורד כמו כל שיר שאנו מכירים כגון: היו לילות שהלחין מרדכי זעירה ,ירושלים של זהב שהלחינה נעמי שמר או השיר "הללויה" שהלחין לאונרד כהן  וכדומה...</a:t>
            </a:r>
            <a:endParaRPr sz="1200" dirty="0">
              <a:solidFill>
                <a:srgbClr val="FFFFFF"/>
              </a:solidFill>
            </a:endParaRPr>
          </a:p>
          <a:p>
            <a:pPr marL="0" lvl="0" indent="0" algn="just" rtl="1">
              <a:lnSpc>
                <a:spcPct val="115000"/>
              </a:lnSpc>
              <a:spcBef>
                <a:spcPts val="0"/>
              </a:spcBef>
              <a:spcAft>
                <a:spcPts val="0"/>
              </a:spcAft>
              <a:buNone/>
            </a:pPr>
            <a:r>
              <a:rPr lang="x-none" sz="1200">
                <a:solidFill>
                  <a:srgbClr val="FFFFFF"/>
                </a:solidFill>
              </a:rPr>
              <a:t> </a:t>
            </a:r>
            <a:r>
              <a:rPr lang="x-none" sz="1200" u="sng">
                <a:solidFill>
                  <a:srgbClr val="FFFF00"/>
                </a:solidFill>
              </a:rPr>
              <a:t>תפקידו של המעב</a:t>
            </a:r>
            <a:r>
              <a:rPr lang="x-none" sz="1200">
                <a:solidFill>
                  <a:srgbClr val="FFFF00"/>
                </a:solidFill>
              </a:rPr>
              <a:t>ד</a:t>
            </a:r>
            <a:r>
              <a:rPr lang="x-none" sz="1200">
                <a:solidFill>
                  <a:srgbClr val="FFFFFF"/>
                </a:solidFill>
              </a:rPr>
              <a:t>– לכתוב את העיבוד למנגינה מסויימת לשירה בשניים שלושה ארבעה קולות ויותר, לדוגמא –העיבוד שעשה גיל אלדמע לשיר "ירושלים של זהב", העיבוד שעשה יחזקאל בראון לשיר "שיבולת בשדה" או העיבודים אשר עשו החיפושיות לשירהם לצורך שירה בארבעה קולות.</a:t>
            </a:r>
            <a:endParaRPr sz="1200" dirty="0">
              <a:solidFill>
                <a:srgbClr val="FFFFFF"/>
              </a:solidFill>
            </a:endParaRPr>
          </a:p>
          <a:p>
            <a:pPr marL="0" lvl="0" indent="0" algn="just" rtl="1">
              <a:lnSpc>
                <a:spcPct val="115000"/>
              </a:lnSpc>
              <a:spcBef>
                <a:spcPts val="0"/>
              </a:spcBef>
              <a:spcAft>
                <a:spcPts val="0"/>
              </a:spcAft>
              <a:buNone/>
            </a:pPr>
            <a:r>
              <a:rPr lang="x-none" sz="1200" u="sng">
                <a:solidFill>
                  <a:srgbClr val="FFFF00"/>
                </a:solidFill>
              </a:rPr>
              <a:t>תפקידו של הקומפוזיטור </a:t>
            </a:r>
            <a:r>
              <a:rPr lang="x-none" sz="1200">
                <a:solidFill>
                  <a:srgbClr val="FFFFFF"/>
                </a:solidFill>
              </a:rPr>
              <a:t>– לכתוב לחן לתמליל קיים (כגון כתבי הקודש) או לתמליל חדש לעבדו ל-מספר קולות כולל ליווי מוזיקלי של כלים מוזיקליים למינהם. וכתיבת הפרטיטורה לכלים מוזיקליים.. (קומפוזיטורים רבים ומעל כולם הגדיל לעשות מוצרט אשר בתוך פרק זמן קצר יחסית יכל להמציא מלודיה לכתוב למלודיה זה עיבוד קולי ומוזיקלי והכל בתוך מספר ימים).</a:t>
            </a:r>
            <a:endParaRPr sz="1200" dirty="0">
              <a:solidFill>
                <a:srgbClr val="FFFFFF"/>
              </a:solidFill>
            </a:endParaRPr>
          </a:p>
          <a:p>
            <a:pPr marL="0" lvl="0" indent="0" algn="just" rtl="1">
              <a:lnSpc>
                <a:spcPct val="115000"/>
              </a:lnSpc>
              <a:spcBef>
                <a:spcPts val="0"/>
              </a:spcBef>
              <a:spcAft>
                <a:spcPts val="0"/>
              </a:spcAft>
              <a:buNone/>
            </a:pPr>
            <a:r>
              <a:rPr lang="x-none" sz="1200">
                <a:solidFill>
                  <a:srgbClr val="FFFFFF"/>
                </a:solidFill>
              </a:rPr>
              <a:t> </a:t>
            </a:r>
            <a:r>
              <a:rPr lang="x-none" sz="1200" u="sng">
                <a:solidFill>
                  <a:srgbClr val="FFFF00"/>
                </a:solidFill>
              </a:rPr>
              <a:t>תפקידו של התמלילן </a:t>
            </a:r>
            <a:r>
              <a:rPr lang="x-none" sz="1200">
                <a:solidFill>
                  <a:srgbClr val="FFFFFF"/>
                </a:solidFill>
              </a:rPr>
              <a:t>- לחבר מילים לשיר (ולעתים לחבר תמליל למנגינה קיימת). חשיבות המילים אינה פחותה מהלחן עצמו ולעתים מילות השיר באות לידי ביטוי חזק יותר מאשר הלחן עצמו..לדוגמא מילות השירים אשר כותב לאונרד כהן לשיריו.</a:t>
            </a:r>
            <a:endParaRPr sz="1200" dirty="0">
              <a:solidFill>
                <a:srgbClr val="FFFFFF"/>
              </a:solidFill>
            </a:endParaRPr>
          </a:p>
          <a:p>
            <a:pPr marL="0" lvl="0" indent="0" algn="just" rtl="1">
              <a:lnSpc>
                <a:spcPct val="115000"/>
              </a:lnSpc>
              <a:spcBef>
                <a:spcPts val="0"/>
              </a:spcBef>
              <a:spcAft>
                <a:spcPts val="0"/>
              </a:spcAft>
              <a:buNone/>
            </a:pPr>
            <a:r>
              <a:rPr lang="x-none" sz="1200">
                <a:solidFill>
                  <a:srgbClr val="FFFFFF"/>
                </a:solidFill>
              </a:rPr>
              <a:t> </a:t>
            </a:r>
            <a:r>
              <a:rPr lang="x-none" sz="1200" u="sng">
                <a:solidFill>
                  <a:srgbClr val="FFFF00"/>
                </a:solidFill>
              </a:rPr>
              <a:t>תפקידו של המבצע</a:t>
            </a:r>
            <a:r>
              <a:rPr lang="x-none" sz="1200">
                <a:solidFill>
                  <a:srgbClr val="FFFFFF"/>
                </a:solidFill>
              </a:rPr>
              <a:t>- לבצע באם בשירה או בנגינה את הלחן כפי שנכתב בתיווי. קיימת חשיבות עצומה לתפקידו של המבצע שהרי מבצע טוב יכול להטיב עם היצירה ומבצע גרוע יכול אף למוטט את כל עבודתם של המלחין והמעבד.</a:t>
            </a:r>
            <a:endParaRPr sz="1200" dirty="0">
              <a:solidFill>
                <a:srgbClr val="FFFFFF"/>
              </a:solidFill>
            </a:endParaRPr>
          </a:p>
          <a:p>
            <a:pPr marL="0" lvl="0" indent="0" algn="just" rtl="1">
              <a:lnSpc>
                <a:spcPct val="115000"/>
              </a:lnSpc>
              <a:spcBef>
                <a:spcPts val="0"/>
              </a:spcBef>
              <a:spcAft>
                <a:spcPts val="0"/>
              </a:spcAft>
              <a:buNone/>
            </a:pPr>
            <a:r>
              <a:rPr lang="x-none" sz="1100"/>
              <a:t> </a:t>
            </a:r>
            <a:endParaRPr sz="1100" dirty="0"/>
          </a:p>
          <a:p>
            <a:pPr marL="0" lvl="0" indent="0" algn="just" rtl="1">
              <a:lnSpc>
                <a:spcPct val="115000"/>
              </a:lnSpc>
              <a:spcBef>
                <a:spcPts val="0"/>
              </a:spcBef>
              <a:spcAft>
                <a:spcPts val="0"/>
              </a:spcAft>
              <a:buNone/>
            </a:pPr>
            <a:r>
              <a:rPr lang="x-none" sz="1100"/>
              <a:t> </a:t>
            </a:r>
            <a:endParaRPr sz="1100" dirty="0"/>
          </a:p>
          <a:p>
            <a:pPr marL="0" marR="114300" lvl="0" indent="0" algn="just" rtl="1">
              <a:lnSpc>
                <a:spcPct val="115000"/>
              </a:lnSpc>
              <a:spcBef>
                <a:spcPts val="0"/>
              </a:spcBef>
              <a:spcAft>
                <a:spcPts val="0"/>
              </a:spcAft>
              <a:buNone/>
            </a:pPr>
            <a:r>
              <a:rPr lang="x-none" sz="1800" b="1">
                <a:solidFill>
                  <a:srgbClr val="FFFFFF"/>
                </a:solidFill>
              </a:rPr>
              <a:t> </a:t>
            </a:r>
            <a:endParaRPr sz="1800" dirty="0">
              <a:solidFill>
                <a:srgbClr val="FFFFFF"/>
              </a:solidFill>
              <a:latin typeface="Times New Roman"/>
              <a:ea typeface="Times New Roman"/>
              <a:cs typeface="Times New Roman"/>
              <a:sym typeface="Times New Roman"/>
            </a:endParaRPr>
          </a:p>
        </p:txBody>
      </p:sp>
      <p:pic>
        <p:nvPicPr>
          <p:cNvPr id="1965" name="Google Shape;1965;p207"/>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208"/>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התנועה המלודית</a:t>
            </a:r>
            <a:endParaRPr sz="2400" b="1" dirty="0">
              <a:solidFill>
                <a:srgbClr val="FFFF00"/>
              </a:solidFill>
              <a:latin typeface="Arial" pitchFamily="34" charset="0"/>
              <a:ea typeface="Times New Roman"/>
              <a:cs typeface="Arial" pitchFamily="34" charset="0"/>
              <a:sym typeface="Times New Roman"/>
            </a:endParaRPr>
          </a:p>
        </p:txBody>
      </p:sp>
      <p:sp>
        <p:nvSpPr>
          <p:cNvPr id="1971" name="Google Shape;1971;p208"/>
          <p:cNvSpPr txBox="1"/>
          <p:nvPr/>
        </p:nvSpPr>
        <p:spPr>
          <a:xfrm>
            <a:off x="1923800" y="1160825"/>
            <a:ext cx="5403300" cy="3173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התנועה המלודית - </a:t>
            </a:r>
            <a:r>
              <a:rPr lang="x-none">
                <a:solidFill>
                  <a:srgbClr val="FFFFFF"/>
                </a:solidFill>
              </a:rPr>
              <a:t>מתארת איך כל  קול יכול להתקדם מתיבה לתיבה </a:t>
            </a:r>
            <a:endParaRPr dirty="0">
              <a:solidFill>
                <a:srgbClr val="FFFFFF"/>
              </a:solidFill>
            </a:endParaRPr>
          </a:p>
          <a:p>
            <a:pPr marL="0" marR="114300" lvl="0" indent="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r>
              <a:rPr lang="x-none">
                <a:solidFill>
                  <a:srgbClr val="FFFFFF"/>
                </a:solidFill>
              </a:rPr>
              <a:t>         א.    - </a:t>
            </a:r>
            <a:r>
              <a:rPr lang="x-none">
                <a:solidFill>
                  <a:schemeClr val="bg1"/>
                </a:solidFill>
              </a:rPr>
              <a:t>מרווח של </a:t>
            </a:r>
            <a:r>
              <a:rPr lang="x-none">
                <a:solidFill>
                  <a:srgbClr val="FFFF00"/>
                </a:solidFill>
              </a:rPr>
              <a:t>צעד:</a:t>
            </a:r>
            <a:r>
              <a:rPr lang="x-none">
                <a:solidFill>
                  <a:srgbClr val="FFFFFF"/>
                </a:solidFill>
              </a:rPr>
              <a:t> Step  בתנועה של סקונדה.   </a:t>
            </a: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r>
              <a:rPr lang="x-none">
                <a:solidFill>
                  <a:srgbClr val="FFFFFF"/>
                </a:solidFill>
              </a:rPr>
              <a:t>         ב</a:t>
            </a:r>
            <a:r>
              <a:rPr lang="x-none">
                <a:solidFill>
                  <a:schemeClr val="bg1"/>
                </a:solidFill>
              </a:rPr>
              <a:t>.    - מרווח של </a:t>
            </a:r>
            <a:r>
              <a:rPr lang="x-none">
                <a:solidFill>
                  <a:srgbClr val="FFFF00"/>
                </a:solidFill>
              </a:rPr>
              <a:t>דילוג:</a:t>
            </a:r>
            <a:r>
              <a:rPr lang="x-none">
                <a:solidFill>
                  <a:srgbClr val="FFFFFF"/>
                </a:solidFill>
              </a:rPr>
              <a:t>  Skip - במרווח של טרצה.</a:t>
            </a: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a:p>
            <a:pPr marL="0" marR="647700" lvl="0" indent="-165100" algn="just" rtl="1">
              <a:lnSpc>
                <a:spcPct val="115000"/>
              </a:lnSpc>
              <a:spcBef>
                <a:spcPts val="0"/>
              </a:spcBef>
              <a:spcAft>
                <a:spcPts val="0"/>
              </a:spcAft>
              <a:buNone/>
            </a:pPr>
            <a:r>
              <a:rPr lang="x-none">
                <a:solidFill>
                  <a:srgbClr val="FFFFFF"/>
                </a:solidFill>
              </a:rPr>
              <a:t>         ג.    - </a:t>
            </a:r>
            <a:r>
              <a:rPr lang="x-none" smtClean="0">
                <a:solidFill>
                  <a:schemeClr val="bg1"/>
                </a:solidFill>
              </a:rPr>
              <a:t>מרווח </a:t>
            </a:r>
            <a:r>
              <a:rPr lang="x-none">
                <a:solidFill>
                  <a:schemeClr val="bg1"/>
                </a:solidFill>
              </a:rPr>
              <a:t>של </a:t>
            </a:r>
            <a:r>
              <a:rPr lang="x-none">
                <a:solidFill>
                  <a:srgbClr val="FFFF00"/>
                </a:solidFill>
              </a:rPr>
              <a:t>קפיצה:</a:t>
            </a:r>
            <a:r>
              <a:rPr lang="x-none">
                <a:solidFill>
                  <a:srgbClr val="FFFFFF"/>
                </a:solidFill>
              </a:rPr>
              <a:t>  Leap- מעל טרצה ועד אוקטבה. </a:t>
            </a:r>
            <a:endParaRPr dirty="0">
              <a:solidFill>
                <a:srgbClr val="FFFFFF"/>
              </a:solidFill>
            </a:endParaRPr>
          </a:p>
          <a:p>
            <a:pPr marL="0" marR="114300" lvl="0" indent="0" algn="just" rtl="1">
              <a:lnSpc>
                <a:spcPct val="115000"/>
              </a:lnSpc>
              <a:spcBef>
                <a:spcPts val="0"/>
              </a:spcBef>
              <a:spcAft>
                <a:spcPts val="0"/>
              </a:spcAft>
              <a:buNone/>
            </a:pPr>
            <a:endParaRPr b="1" dirty="0">
              <a:solidFill>
                <a:srgbClr val="FFFFFF"/>
              </a:solidFill>
            </a:endParaRPr>
          </a:p>
        </p:txBody>
      </p:sp>
      <p:pic>
        <p:nvPicPr>
          <p:cNvPr id="1972" name="Google Shape;1972;p208"/>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1973" name="Google Shape;1973;p208"/>
          <p:cNvPicPr preferRelativeResize="0"/>
          <p:nvPr/>
        </p:nvPicPr>
        <p:blipFill>
          <a:blip r:embed="rId4">
            <a:alphaModFix/>
          </a:blip>
          <a:stretch>
            <a:fillRect/>
          </a:stretch>
        </p:blipFill>
        <p:spPr>
          <a:xfrm>
            <a:off x="4047500" y="2029850"/>
            <a:ext cx="1981200" cy="628650"/>
          </a:xfrm>
          <a:prstGeom prst="rect">
            <a:avLst/>
          </a:prstGeom>
          <a:noFill/>
          <a:ln>
            <a:noFill/>
          </a:ln>
        </p:spPr>
      </p:pic>
      <p:pic>
        <p:nvPicPr>
          <p:cNvPr id="1974" name="Google Shape;1974;p208"/>
          <p:cNvPicPr preferRelativeResize="0"/>
          <p:nvPr/>
        </p:nvPicPr>
        <p:blipFill>
          <a:blip r:embed="rId5">
            <a:alphaModFix/>
          </a:blip>
          <a:stretch>
            <a:fillRect/>
          </a:stretch>
        </p:blipFill>
        <p:spPr>
          <a:xfrm>
            <a:off x="4047500" y="3057900"/>
            <a:ext cx="1981200" cy="628650"/>
          </a:xfrm>
          <a:prstGeom prst="rect">
            <a:avLst/>
          </a:prstGeom>
          <a:noFill/>
          <a:ln>
            <a:noFill/>
          </a:ln>
        </p:spPr>
      </p:pic>
      <p:pic>
        <p:nvPicPr>
          <p:cNvPr id="1975" name="Google Shape;1975;p208"/>
          <p:cNvPicPr preferRelativeResize="0"/>
          <p:nvPr/>
        </p:nvPicPr>
        <p:blipFill>
          <a:blip r:embed="rId6">
            <a:alphaModFix/>
          </a:blip>
          <a:stretch>
            <a:fillRect/>
          </a:stretch>
        </p:blipFill>
        <p:spPr>
          <a:xfrm>
            <a:off x="4047498" y="4085950"/>
            <a:ext cx="1981200" cy="619125"/>
          </a:xfrm>
          <a:prstGeom prst="rect">
            <a:avLst/>
          </a:prstGeom>
          <a:noFill/>
          <a:ln>
            <a:noFill/>
          </a:ln>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209"/>
          <p:cNvSpPr txBox="1">
            <a:spLocks noGrp="1"/>
          </p:cNvSpPr>
          <p:nvPr>
            <p:ph type="ctrTitle"/>
          </p:nvPr>
        </p:nvSpPr>
        <p:spPr>
          <a:xfrm>
            <a:off x="1676400" y="340150"/>
            <a:ext cx="5245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חוקים בתנועה המלודית</a:t>
            </a:r>
            <a:endParaRPr sz="2400" b="1" dirty="0">
              <a:solidFill>
                <a:srgbClr val="FFFF00"/>
              </a:solidFill>
              <a:latin typeface="Arial" pitchFamily="34" charset="0"/>
              <a:ea typeface="Times New Roman"/>
              <a:cs typeface="Arial" pitchFamily="34" charset="0"/>
              <a:sym typeface="Times New Roman"/>
            </a:endParaRPr>
          </a:p>
        </p:txBody>
      </p:sp>
      <p:sp>
        <p:nvSpPr>
          <p:cNvPr id="1981" name="Google Shape;1981;p209"/>
          <p:cNvSpPr txBox="1"/>
          <p:nvPr/>
        </p:nvSpPr>
        <p:spPr>
          <a:xfrm>
            <a:off x="1009400" y="1160825"/>
            <a:ext cx="6923400" cy="3173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b="1">
                <a:solidFill>
                  <a:srgbClr val="FFFF00"/>
                </a:solidFill>
              </a:rPr>
              <a:t> חוקים בתנועה המלודית:</a:t>
            </a:r>
            <a:endParaRPr b="1" dirty="0">
              <a:solidFill>
                <a:srgbClr val="FFFF00"/>
              </a:solidFill>
            </a:endParaRPr>
          </a:p>
          <a:p>
            <a:pPr marL="0" marR="114300" lvl="0" indent="0" algn="r" rtl="1">
              <a:lnSpc>
                <a:spcPct val="115000"/>
              </a:lnSpc>
              <a:spcBef>
                <a:spcPts val="0"/>
              </a:spcBef>
              <a:spcAft>
                <a:spcPts val="0"/>
              </a:spcAft>
              <a:buNone/>
            </a:pPr>
            <a:endParaRPr b="1" dirty="0">
              <a:solidFill>
                <a:srgbClr val="FFFF00"/>
              </a:solidFill>
            </a:endParaRPr>
          </a:p>
          <a:p>
            <a:pPr marL="0" marR="647700" lvl="0" indent="-165100" algn="r" rtl="1">
              <a:lnSpc>
                <a:spcPct val="115000"/>
              </a:lnSpc>
              <a:spcBef>
                <a:spcPts val="0"/>
              </a:spcBef>
              <a:spcAft>
                <a:spcPts val="0"/>
              </a:spcAft>
              <a:buNone/>
            </a:pPr>
            <a:r>
              <a:rPr lang="x-none">
                <a:solidFill>
                  <a:srgbClr val="FFFFFF"/>
                </a:solidFill>
              </a:rPr>
              <a:t>     </a:t>
            </a:r>
            <a:r>
              <a:rPr lang="x-none" smtClean="0">
                <a:solidFill>
                  <a:srgbClr val="FFFFFF"/>
                </a:solidFill>
              </a:rPr>
              <a:t> </a:t>
            </a:r>
            <a:r>
              <a:rPr lang="he-IL" dirty="0" smtClean="0">
                <a:solidFill>
                  <a:srgbClr val="FFFFFF"/>
                </a:solidFill>
              </a:rPr>
              <a:t> </a:t>
            </a:r>
            <a:r>
              <a:rPr lang="x-none" smtClean="0">
                <a:solidFill>
                  <a:srgbClr val="FFFFFF"/>
                </a:solidFill>
              </a:rPr>
              <a:t>א</a:t>
            </a:r>
            <a:r>
              <a:rPr lang="he-IL" dirty="0" smtClean="0">
                <a:solidFill>
                  <a:srgbClr val="FFFFFF"/>
                </a:solidFill>
              </a:rPr>
              <a:t>.</a:t>
            </a:r>
            <a:r>
              <a:rPr lang="x-none" smtClean="0">
                <a:solidFill>
                  <a:srgbClr val="FFFFFF"/>
                </a:solidFill>
              </a:rPr>
              <a:t> </a:t>
            </a:r>
            <a:r>
              <a:rPr lang="he-IL" dirty="0" smtClean="0">
                <a:solidFill>
                  <a:srgbClr val="FFFFFF"/>
                </a:solidFill>
              </a:rPr>
              <a:t> </a:t>
            </a:r>
            <a:r>
              <a:rPr lang="x-none" smtClean="0">
                <a:solidFill>
                  <a:srgbClr val="FFFFFF"/>
                </a:solidFill>
              </a:rPr>
              <a:t>רק </a:t>
            </a:r>
            <a:r>
              <a:rPr lang="x-none">
                <a:solidFill>
                  <a:srgbClr val="FFFFFF"/>
                </a:solidFill>
              </a:rPr>
              <a:t>אחד מתוך 3 </a:t>
            </a:r>
            <a:r>
              <a:rPr lang="he-IL" dirty="0" smtClean="0">
                <a:solidFill>
                  <a:srgbClr val="FFFFFF"/>
                </a:solidFill>
              </a:rPr>
              <a:t> </a:t>
            </a:r>
            <a:r>
              <a:rPr lang="x-none" smtClean="0">
                <a:solidFill>
                  <a:srgbClr val="FFFFFF"/>
                </a:solidFill>
              </a:rPr>
              <a:t>הקולות </a:t>
            </a:r>
            <a:r>
              <a:rPr lang="x-none">
                <a:solidFill>
                  <a:srgbClr val="FFFFFF"/>
                </a:solidFill>
              </a:rPr>
              <a:t>העליונים </a:t>
            </a:r>
            <a:r>
              <a:rPr lang="he-IL" dirty="0" smtClean="0">
                <a:solidFill>
                  <a:srgbClr val="FFFFFF"/>
                </a:solidFill>
              </a:rPr>
              <a:t>-</a:t>
            </a:r>
            <a:r>
              <a:rPr lang="x-none" smtClean="0">
                <a:solidFill>
                  <a:srgbClr val="FFFFFF"/>
                </a:solidFill>
              </a:rPr>
              <a:t>סופרן/אלט/טנור </a:t>
            </a:r>
            <a:r>
              <a:rPr lang="x-none">
                <a:solidFill>
                  <a:srgbClr val="FFFFFF"/>
                </a:solidFill>
              </a:rPr>
              <a:t>– יכול לקפוץ </a:t>
            </a:r>
            <a:r>
              <a:rPr lang="x-none" smtClean="0">
                <a:solidFill>
                  <a:srgbClr val="FFFFFF"/>
                </a:solidFill>
              </a:rPr>
              <a:t>יותר מטרצה</a:t>
            </a:r>
            <a:endParaRPr lang="he-IL" dirty="0" smtClean="0">
              <a:solidFill>
                <a:srgbClr val="FFFFFF"/>
              </a:solidFill>
            </a:endParaRPr>
          </a:p>
          <a:p>
            <a:pPr marL="0" marR="647700" lvl="0" indent="-165100" algn="r" rtl="1">
              <a:lnSpc>
                <a:spcPct val="115000"/>
              </a:lnSpc>
              <a:spcBef>
                <a:spcPts val="0"/>
              </a:spcBef>
              <a:spcAft>
                <a:spcPts val="0"/>
              </a:spcAft>
              <a:buNone/>
            </a:pPr>
            <a:r>
              <a:rPr lang="he-IL" dirty="0" smtClean="0">
                <a:solidFill>
                  <a:srgbClr val="FFFFFF"/>
                </a:solidFill>
              </a:rPr>
              <a:t>            א</a:t>
            </a:r>
            <a:r>
              <a:rPr lang="x-none" smtClean="0">
                <a:solidFill>
                  <a:srgbClr val="FFFFFF"/>
                </a:solidFill>
              </a:rPr>
              <a:t>ך </a:t>
            </a:r>
            <a:r>
              <a:rPr lang="x-none">
                <a:solidFill>
                  <a:srgbClr val="FFFFFF"/>
                </a:solidFill>
              </a:rPr>
              <a:t>לא יותר מאוקטבה.</a:t>
            </a:r>
            <a:endParaRPr dirty="0">
              <a:solidFill>
                <a:srgbClr val="FFFFFF"/>
              </a:solidFill>
            </a:endParaRPr>
          </a:p>
          <a:p>
            <a:pPr marL="0" marR="571500" lvl="0" indent="-101600" algn="r" rtl="1">
              <a:lnSpc>
                <a:spcPct val="115000"/>
              </a:lnSpc>
              <a:spcBef>
                <a:spcPts val="0"/>
              </a:spcBef>
              <a:spcAft>
                <a:spcPts val="0"/>
              </a:spcAft>
              <a:buNone/>
            </a:pPr>
            <a:r>
              <a:rPr lang="x-none">
                <a:solidFill>
                  <a:srgbClr val="FFFFFF"/>
                </a:solidFill>
              </a:rPr>
              <a:t>       ב.  קפיצה גדולה של סקסטה או אוקטבה, יש לפצות בכיוון נגדי </a:t>
            </a:r>
            <a:r>
              <a:rPr lang="x-none" smtClean="0">
                <a:solidFill>
                  <a:srgbClr val="FFFFFF"/>
                </a:solidFill>
              </a:rPr>
              <a:t>בירידה </a:t>
            </a:r>
            <a:r>
              <a:rPr lang="x-none">
                <a:solidFill>
                  <a:srgbClr val="FFFFFF"/>
                </a:solidFill>
              </a:rPr>
              <a:t>או </a:t>
            </a:r>
            <a:r>
              <a:rPr lang="x-none" smtClean="0">
                <a:solidFill>
                  <a:srgbClr val="FFFFFF"/>
                </a:solidFill>
              </a:rPr>
              <a:t>בעליה </a:t>
            </a:r>
            <a:r>
              <a:rPr lang="x-none">
                <a:solidFill>
                  <a:srgbClr val="FFFFFF"/>
                </a:solidFill>
              </a:rPr>
              <a:t>נפצה </a:t>
            </a:r>
            <a:endParaRPr lang="he-IL" dirty="0" smtClean="0">
              <a:solidFill>
                <a:srgbClr val="FFFFFF"/>
              </a:solidFill>
            </a:endParaRPr>
          </a:p>
          <a:p>
            <a:pPr marL="0" marR="571500" lvl="0" indent="-101600" algn="r" rtl="1">
              <a:lnSpc>
                <a:spcPct val="115000"/>
              </a:lnSpc>
              <a:spcBef>
                <a:spcPts val="0"/>
              </a:spcBef>
              <a:spcAft>
                <a:spcPts val="0"/>
              </a:spcAft>
              <a:buNone/>
            </a:pPr>
            <a:r>
              <a:rPr lang="he-IL" dirty="0" smtClean="0">
                <a:solidFill>
                  <a:srgbClr val="FFFFFF"/>
                </a:solidFill>
              </a:rPr>
              <a:t>            </a:t>
            </a:r>
            <a:r>
              <a:rPr lang="x-none" smtClean="0">
                <a:solidFill>
                  <a:srgbClr val="FFFFFF"/>
                </a:solidFill>
              </a:rPr>
              <a:t>בפרימה</a:t>
            </a:r>
            <a:r>
              <a:rPr lang="x-none">
                <a:solidFill>
                  <a:srgbClr val="FFFFFF"/>
                </a:solidFill>
              </a:rPr>
              <a:t>, בסקונדה או בטרצה. </a:t>
            </a:r>
            <a:endParaRPr dirty="0">
              <a:solidFill>
                <a:srgbClr val="FFFFFF"/>
              </a:solidFill>
            </a:endParaRPr>
          </a:p>
          <a:p>
            <a:pPr marL="0" marR="571500" lvl="0" indent="-101600" algn="r" rtl="1">
              <a:lnSpc>
                <a:spcPct val="115000"/>
              </a:lnSpc>
              <a:spcBef>
                <a:spcPts val="0"/>
              </a:spcBef>
              <a:spcAft>
                <a:spcPts val="0"/>
              </a:spcAft>
              <a:buNone/>
            </a:pPr>
            <a:r>
              <a:rPr lang="x-none">
                <a:solidFill>
                  <a:srgbClr val="FFFFFF"/>
                </a:solidFill>
              </a:rPr>
              <a:t>       ג.  בספט אקורד לא מכפילים כי יש לנו כבר 4 צלילים. מכפילים רק באקורד משולש.</a:t>
            </a:r>
            <a:endParaRPr dirty="0">
              <a:solidFill>
                <a:srgbClr val="FFFFFF"/>
              </a:solidFill>
            </a:endParaRPr>
          </a:p>
          <a:p>
            <a:pPr marL="0" marR="571500" lvl="0" indent="-101600" algn="r" rtl="1">
              <a:lnSpc>
                <a:spcPct val="115000"/>
              </a:lnSpc>
              <a:spcBef>
                <a:spcPts val="0"/>
              </a:spcBef>
              <a:spcAft>
                <a:spcPts val="0"/>
              </a:spcAft>
              <a:buNone/>
            </a:pPr>
            <a:r>
              <a:rPr lang="x-none">
                <a:solidFill>
                  <a:srgbClr val="FFFFFF"/>
                </a:solidFill>
              </a:rPr>
              <a:t>       ד.  היות ובאקורד משולש יש לנו:  צליל בס , צליל טרצה, צליל קוינטה. נוכל להשתמש     </a:t>
            </a:r>
            <a:endParaRPr dirty="0">
              <a:solidFill>
                <a:srgbClr val="FFFFFF"/>
              </a:solidFill>
            </a:endParaRPr>
          </a:p>
          <a:p>
            <a:pPr marL="0" marR="571500" lvl="0" indent="-101600" algn="r" rtl="1">
              <a:lnSpc>
                <a:spcPct val="115000"/>
              </a:lnSpc>
              <a:spcBef>
                <a:spcPts val="0"/>
              </a:spcBef>
              <a:spcAft>
                <a:spcPts val="0"/>
              </a:spcAft>
              <a:buNone/>
            </a:pPr>
            <a:r>
              <a:rPr lang="x-none">
                <a:solidFill>
                  <a:srgbClr val="FFFFFF"/>
                </a:solidFill>
              </a:rPr>
              <a:t>            בהלחנה בהכפלה של אחד משני המצבים: הכפלה של צליל הבס, ואו הכפלה של </a:t>
            </a:r>
            <a:endParaRPr lang="he-IL" dirty="0" smtClean="0">
              <a:solidFill>
                <a:srgbClr val="FFFFFF"/>
              </a:solidFill>
            </a:endParaRPr>
          </a:p>
          <a:p>
            <a:pPr marL="0" marR="571500" lvl="0" indent="-101600" algn="r" rtl="1">
              <a:lnSpc>
                <a:spcPct val="115000"/>
              </a:lnSpc>
              <a:spcBef>
                <a:spcPts val="0"/>
              </a:spcBef>
              <a:spcAft>
                <a:spcPts val="0"/>
              </a:spcAft>
              <a:buNone/>
            </a:pPr>
            <a:r>
              <a:rPr lang="he-IL" dirty="0" smtClean="0">
                <a:solidFill>
                  <a:srgbClr val="FFFFFF"/>
                </a:solidFill>
              </a:rPr>
              <a:t>            </a:t>
            </a:r>
            <a:r>
              <a:rPr lang="x-none" smtClean="0">
                <a:solidFill>
                  <a:srgbClr val="FFFFFF"/>
                </a:solidFill>
              </a:rPr>
              <a:t>צליל  הקוינטה</a:t>
            </a:r>
            <a:r>
              <a:rPr lang="x-none">
                <a:solidFill>
                  <a:srgbClr val="FFFFFF"/>
                </a:solidFill>
              </a:rPr>
              <a:t>. </a:t>
            </a:r>
            <a:r>
              <a:rPr lang="x-none">
                <a:solidFill>
                  <a:srgbClr val="FF0000"/>
                </a:solidFill>
              </a:rPr>
              <a:t>אסור</a:t>
            </a:r>
            <a:r>
              <a:rPr lang="x-none">
                <a:solidFill>
                  <a:srgbClr val="FFFFFF"/>
                </a:solidFill>
              </a:rPr>
              <a:t> להכפיל את צליל הטרצה .</a:t>
            </a:r>
            <a:endParaRPr dirty="0">
              <a:solidFill>
                <a:srgbClr val="FFFFFF"/>
              </a:solidFill>
            </a:endParaRPr>
          </a:p>
          <a:p>
            <a:pPr marL="0" marR="647700" lvl="0" indent="38100" rtl="1">
              <a:lnSpc>
                <a:spcPct val="115000"/>
              </a:lnSpc>
              <a:spcBef>
                <a:spcPts val="0"/>
              </a:spcBef>
              <a:spcAft>
                <a:spcPts val="0"/>
              </a:spcAft>
              <a:buNone/>
            </a:pPr>
            <a:r>
              <a:rPr lang="x-none">
                <a:solidFill>
                  <a:srgbClr val="FFFFFF"/>
                </a:solidFill>
              </a:rPr>
              <a:t> </a:t>
            </a:r>
            <a:endParaRPr dirty="0">
              <a:solidFill>
                <a:srgbClr val="FFFFFF"/>
              </a:solidFill>
            </a:endParaRPr>
          </a:p>
          <a:p>
            <a:pPr marL="0" marR="647700" lvl="0" indent="-165100" algn="just" rtl="1">
              <a:lnSpc>
                <a:spcPct val="115000"/>
              </a:lnSpc>
              <a:spcBef>
                <a:spcPts val="0"/>
              </a:spcBef>
              <a:spcAft>
                <a:spcPts val="0"/>
              </a:spcAft>
              <a:buNone/>
            </a:pPr>
            <a:endParaRPr dirty="0">
              <a:solidFill>
                <a:srgbClr val="FFFFFF"/>
              </a:solidFill>
            </a:endParaRPr>
          </a:p>
        </p:txBody>
      </p:sp>
      <p:pic>
        <p:nvPicPr>
          <p:cNvPr id="1982" name="Google Shape;1982;p209"/>
          <p:cNvPicPr preferRelativeResize="0"/>
          <p:nvPr/>
        </p:nvPicPr>
        <p:blipFill>
          <a:blip r:embed="rId3">
            <a:alphaModFix/>
          </a:blip>
          <a:stretch>
            <a:fillRect/>
          </a:stretch>
        </p:blipFill>
        <p:spPr>
          <a:xfrm>
            <a:off x="6826075" y="0"/>
            <a:ext cx="2317925" cy="10706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3"/>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משקל מעורב</a:t>
            </a:r>
            <a:endParaRPr sz="2400" b="1" dirty="0">
              <a:solidFill>
                <a:srgbClr val="FFFF00"/>
              </a:solidFill>
              <a:latin typeface="Arial" pitchFamily="34" charset="0"/>
              <a:ea typeface="Times New Roman"/>
              <a:cs typeface="Arial" pitchFamily="34" charset="0"/>
              <a:sym typeface="Times New Roman"/>
            </a:endParaRPr>
          </a:p>
        </p:txBody>
      </p:sp>
      <p:sp>
        <p:nvSpPr>
          <p:cNvPr id="540" name="Google Shape;540;p63"/>
          <p:cNvSpPr txBox="1">
            <a:spLocks noGrp="1"/>
          </p:cNvSpPr>
          <p:nvPr>
            <p:ph type="subTitle" idx="1"/>
          </p:nvPr>
        </p:nvSpPr>
        <p:spPr>
          <a:xfrm>
            <a:off x="795650" y="1243950"/>
            <a:ext cx="7434000" cy="3467400"/>
          </a:xfrm>
          <a:prstGeom prst="rect">
            <a:avLst/>
          </a:prstGeom>
        </p:spPr>
        <p:txBody>
          <a:bodyPr spcFirstLastPara="1" wrap="square" lIns="91425" tIns="91425" rIns="91425" bIns="91425" anchor="t" anchorCtr="0">
            <a:noAutofit/>
          </a:bodyPr>
          <a:lstStyle/>
          <a:p>
            <a:pPr marL="0" marR="114300" lvl="0" indent="0" algn="just" rtl="1">
              <a:lnSpc>
                <a:spcPct val="115000"/>
              </a:lnSpc>
            </a:pPr>
            <a:r>
              <a:rPr lang="x-none">
                <a:solidFill>
                  <a:srgbClr val="FFFFFF"/>
                </a:solidFill>
                <a:latin typeface="David"/>
                <a:ea typeface="David"/>
                <a:cs typeface="David"/>
                <a:sym typeface="David"/>
              </a:rPr>
              <a:t> </a:t>
            </a:r>
            <a:r>
              <a:rPr lang="x-none" b="1">
                <a:solidFill>
                  <a:srgbClr val="FFFFFF"/>
                </a:solidFill>
                <a:latin typeface="David"/>
                <a:ea typeface="David"/>
                <a:cs typeface="David"/>
                <a:sym typeface="David"/>
              </a:rPr>
              <a:t> </a:t>
            </a:r>
            <a:r>
              <a:rPr lang="x-none" b="1">
                <a:solidFill>
                  <a:srgbClr val="0000FF"/>
                </a:solidFill>
                <a:latin typeface="David"/>
                <a:ea typeface="David"/>
                <a:cs typeface="David"/>
                <a:sym typeface="David"/>
              </a:rPr>
              <a:t> </a:t>
            </a:r>
            <a:r>
              <a:rPr lang="x-none" sz="1600">
                <a:solidFill>
                  <a:srgbClr val="FFFF00"/>
                </a:solidFill>
                <a:latin typeface="Arial"/>
                <a:ea typeface="Arial"/>
                <a:cs typeface="+mn-cs"/>
                <a:sym typeface="Arial"/>
              </a:rPr>
              <a:t>משקל מעורב</a:t>
            </a:r>
            <a:r>
              <a:rPr lang="x-none" sz="160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sym typeface="Times New Roman"/>
              </a:rPr>
              <a:t>הנו משקל שבו הספרה העליונה </a:t>
            </a:r>
            <a:r>
              <a:rPr lang="he-IL" sz="1600" dirty="0" smtClean="0">
                <a:solidFill>
                  <a:srgbClr val="FFFF00"/>
                </a:solidFill>
                <a:latin typeface="Times New Roman"/>
                <a:ea typeface="Times New Roman"/>
                <a:sym typeface="Times New Roman"/>
              </a:rPr>
              <a:t>מונה אשר מתחלק רק בעצמו</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חלוקה </a:t>
            </a:r>
            <a:r>
              <a:rPr lang="x-none" sz="1600">
                <a:solidFill>
                  <a:srgbClr val="FFFFFF"/>
                </a:solidFill>
                <a:latin typeface="Times New Roman"/>
                <a:ea typeface="Times New Roman"/>
                <a:cs typeface="+mn-cs"/>
                <a:sym typeface="Times New Roman"/>
              </a:rPr>
              <a:t>יסודית של התיבה לפעמות בעלות משקל מעורב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זהו </a:t>
            </a:r>
            <a:r>
              <a:rPr lang="x-none" sz="1600">
                <a:solidFill>
                  <a:srgbClr val="FFFF00"/>
                </a:solidFill>
                <a:latin typeface="Times New Roman"/>
                <a:ea typeface="Times New Roman"/>
                <a:cs typeface="+mn-cs"/>
                <a:sym typeface="Times New Roman"/>
              </a:rPr>
              <a:t>מספר המתחלק אך ורק בעצמו</a:t>
            </a:r>
            <a:r>
              <a:rPr lang="x-none" sz="1600" smtClean="0">
                <a:solidFill>
                  <a:srgbClr val="FFFF00"/>
                </a:solidFill>
                <a:latin typeface="Times New Roman"/>
                <a:ea typeface="Times New Roman"/>
                <a:cs typeface="+mn-cs"/>
                <a:sym typeface="Times New Roman"/>
              </a:rPr>
              <a:t>.</a:t>
            </a:r>
            <a:r>
              <a:rPr lang="he-IL" sz="1600" dirty="0" smtClean="0">
                <a:solidFill>
                  <a:srgbClr val="FFFF00"/>
                </a:solidFill>
                <a:latin typeface="Times New Roman"/>
                <a:ea typeface="Times New Roman"/>
                <a:cs typeface="+mn-cs"/>
                <a:sym typeface="Times New Roman"/>
              </a:rPr>
              <a:t>   </a:t>
            </a:r>
            <a:r>
              <a:rPr lang="x-none" sz="1600" smtClean="0">
                <a:solidFill>
                  <a:srgbClr val="FF0000"/>
                </a:solidFill>
                <a:latin typeface="Times New Roman"/>
                <a:ea typeface="Times New Roman"/>
                <a:cs typeface="+mn-cs"/>
                <a:sym typeface="Times New Roman"/>
              </a:rPr>
              <a:t>מספר ראשוני</a:t>
            </a:r>
            <a:r>
              <a:rPr lang="he-IL" sz="1600" dirty="0" smtClean="0">
                <a:solidFill>
                  <a:srgbClr val="FF0000"/>
                </a:solidFill>
                <a:latin typeface="Times New Roman"/>
                <a:ea typeface="Times New Roman"/>
                <a:cs typeface="+mn-cs"/>
                <a:sym typeface="Times New Roman"/>
              </a:rPr>
              <a:t>:</a:t>
            </a:r>
            <a:r>
              <a:rPr lang="x-none" sz="1600" smtClean="0">
                <a:solidFill>
                  <a:srgbClr val="FF0000"/>
                </a:solidFill>
                <a:latin typeface="Times New Roman"/>
                <a:ea typeface="Times New Roman"/>
                <a:cs typeface="+mn-cs"/>
                <a:sym typeface="Times New Roman"/>
              </a:rPr>
              <a:t>1,5,7,11,13  </a:t>
            </a:r>
            <a:r>
              <a:rPr lang="x-none" sz="1600" smtClean="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קיימים </a:t>
            </a:r>
            <a:r>
              <a:rPr lang="he-IL" sz="1600" dirty="0" smtClean="0">
                <a:solidFill>
                  <a:srgbClr val="FF0000"/>
                </a:solidFill>
                <a:latin typeface="Times New Roman"/>
                <a:ea typeface="Times New Roman"/>
                <a:cs typeface="+mn-cs"/>
                <a:sym typeface="Times New Roman"/>
              </a:rPr>
              <a:t>25</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סוגי </a:t>
            </a:r>
            <a:r>
              <a:rPr lang="x-none" sz="1600">
                <a:solidFill>
                  <a:srgbClr val="FFFFFF"/>
                </a:solidFill>
                <a:latin typeface="Times New Roman"/>
                <a:ea typeface="Times New Roman"/>
                <a:cs typeface="+mn-cs"/>
                <a:sym typeface="Times New Roman"/>
              </a:rPr>
              <a:t>משקלות מעורבים</a:t>
            </a:r>
            <a:r>
              <a:rPr lang="x-none" sz="1600" smtClean="0">
                <a:solidFill>
                  <a:srgbClr val="FFFFFF"/>
                </a:solidFill>
                <a:latin typeface="Times New Roman"/>
                <a:ea typeface="Times New Roman"/>
                <a:cs typeface="+mn-cs"/>
                <a:sym typeface="Times New Roman"/>
              </a:rPr>
              <a:t>.</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לדוגמא </a:t>
            </a:r>
            <a:r>
              <a:rPr lang="x-none" sz="1600">
                <a:solidFill>
                  <a:srgbClr val="FFFFFF"/>
                </a:solidFill>
                <a:latin typeface="Times New Roman"/>
                <a:ea typeface="Times New Roman"/>
                <a:cs typeface="+mn-cs"/>
                <a:sym typeface="Times New Roman"/>
              </a:rPr>
              <a:t>– משקל מעורב של 5/4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חמש </a:t>
            </a:r>
            <a:r>
              <a:rPr lang="x-none" sz="1600">
                <a:solidFill>
                  <a:srgbClr val="FFFFFF"/>
                </a:solidFill>
                <a:latin typeface="Times New Roman"/>
                <a:ea typeface="Times New Roman"/>
                <a:cs typeface="+mn-cs"/>
                <a:sym typeface="Times New Roman"/>
              </a:rPr>
              <a:t>פעמות שערך כל אחת מהן רבע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בכל </a:t>
            </a:r>
            <a:r>
              <a:rPr lang="x-none" sz="1600">
                <a:solidFill>
                  <a:srgbClr val="FFFFFF"/>
                </a:solidFill>
                <a:latin typeface="Times New Roman"/>
                <a:ea typeface="Times New Roman"/>
                <a:cs typeface="+mn-cs"/>
                <a:sym typeface="Times New Roman"/>
              </a:rPr>
              <a:t>תיבה. </a:t>
            </a:r>
            <a:r>
              <a:rPr lang="he-IL" sz="1600" dirty="0" smtClean="0">
                <a:solidFill>
                  <a:srgbClr val="FFFFFF"/>
                </a:solidFill>
                <a:latin typeface="Times New Roman"/>
                <a:ea typeface="Times New Roman"/>
                <a:cs typeface="+mn-cs"/>
                <a:sym typeface="Times New Roman"/>
              </a:rPr>
              <a:t>הפ</a:t>
            </a:r>
            <a:r>
              <a:rPr lang="x-none" sz="1600" smtClean="0">
                <a:solidFill>
                  <a:srgbClr val="FFFFFF"/>
                </a:solidFill>
                <a:latin typeface="Times New Roman"/>
                <a:ea typeface="Times New Roman"/>
                <a:cs typeface="+mn-cs"/>
                <a:sym typeface="Times New Roman"/>
              </a:rPr>
              <a:t>עמה </a:t>
            </a:r>
            <a:r>
              <a:rPr lang="x-none" sz="1600">
                <a:solidFill>
                  <a:srgbClr val="FFFFFF"/>
                </a:solidFill>
                <a:latin typeface="Times New Roman"/>
                <a:ea typeface="Times New Roman"/>
                <a:cs typeface="+mn-cs"/>
                <a:sym typeface="Times New Roman"/>
              </a:rPr>
              <a:t>הראשונה השלישית והחמישית מודגשות לעומת </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יתר </a:t>
            </a:r>
            <a:r>
              <a:rPr lang="x-none" sz="1600">
                <a:solidFill>
                  <a:srgbClr val="FFFFFF"/>
                </a:solidFill>
                <a:latin typeface="Times New Roman"/>
                <a:ea typeface="Times New Roman"/>
                <a:cs typeface="+mn-cs"/>
                <a:sym typeface="Times New Roman"/>
              </a:rPr>
              <a:t>הפעמות.   </a:t>
            </a:r>
            <a:endParaRPr sz="1600" dirty="0">
              <a:solidFill>
                <a:srgbClr val="FFFFFF"/>
              </a:solidFill>
              <a:latin typeface="Times New Roman"/>
              <a:ea typeface="Times New Roman"/>
              <a:cs typeface="+mn-cs"/>
              <a:sym typeface="Times New Roman"/>
            </a:endParaRPr>
          </a:p>
          <a:p>
            <a:pPr marL="0" marR="0" lvl="0" indent="0" algn="just" rtl="1">
              <a:lnSpc>
                <a:spcPct val="115000"/>
              </a:lnSpc>
              <a:spcBef>
                <a:spcPts val="0"/>
              </a:spcBef>
              <a:spcAft>
                <a:spcPts val="0"/>
              </a:spcAft>
              <a:buNone/>
            </a:pPr>
            <a:endParaRPr sz="1800" b="1" dirty="0">
              <a:solidFill>
                <a:srgbClr val="0000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541" name="Google Shape;541;p6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42" name="Google Shape;542;p63"/>
          <p:cNvPicPr preferRelativeResize="0"/>
          <p:nvPr/>
        </p:nvPicPr>
        <p:blipFill>
          <a:blip r:embed="rId4">
            <a:alphaModFix/>
          </a:blip>
          <a:stretch>
            <a:fillRect/>
          </a:stretch>
        </p:blipFill>
        <p:spPr>
          <a:xfrm>
            <a:off x="3276600" y="3613136"/>
            <a:ext cx="2970800" cy="662350"/>
          </a:xfrm>
          <a:prstGeom prst="rect">
            <a:avLst/>
          </a:prstGeom>
          <a:noFill/>
          <a:ln>
            <a:noFill/>
          </a:ln>
        </p:spPr>
      </p:pic>
      <p:pic>
        <p:nvPicPr>
          <p:cNvPr id="543" name="Google Shape;543;p63"/>
          <p:cNvPicPr preferRelativeResize="0"/>
          <p:nvPr/>
        </p:nvPicPr>
        <p:blipFill>
          <a:blip r:embed="rId5">
            <a:alphaModFix/>
          </a:blip>
          <a:stretch>
            <a:fillRect/>
          </a:stretch>
        </p:blipFill>
        <p:spPr>
          <a:xfrm>
            <a:off x="7133625" y="0"/>
            <a:ext cx="2010375" cy="895300"/>
          </a:xfrm>
          <a:prstGeom prst="rect">
            <a:avLst/>
          </a:prstGeom>
          <a:noFill/>
          <a:ln>
            <a:noFill/>
          </a:ln>
        </p:spPr>
      </p:pic>
      <p:pic>
        <p:nvPicPr>
          <p:cNvPr id="9" name="משקל מעורב.mid">
            <a:hlinkClick r:id="" action="ppaction://media"/>
          </p:cNvPr>
          <p:cNvPicPr>
            <a:picLocks noRot="1" noChangeAspect="1"/>
          </p:cNvPicPr>
          <p:nvPr>
            <a:audioFile r:link="rId1"/>
          </p:nvPr>
        </p:nvPicPr>
        <p:blipFill>
          <a:blip r:embed="rId6"/>
          <a:stretch>
            <a:fillRect/>
          </a:stretch>
        </p:blipFill>
        <p:spPr>
          <a:xfrm>
            <a:off x="2968752" y="377266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210"/>
          <p:cNvSpPr txBox="1">
            <a:spLocks noGrp="1"/>
          </p:cNvSpPr>
          <p:nvPr>
            <p:ph type="ctrTitle"/>
          </p:nvPr>
        </p:nvSpPr>
        <p:spPr>
          <a:xfrm>
            <a:off x="1926771" y="340150"/>
            <a:ext cx="470263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התנועה הסימונטלית </a:t>
            </a:r>
            <a:endParaRPr sz="2400" b="1" dirty="0">
              <a:solidFill>
                <a:srgbClr val="FFFF00"/>
              </a:solidFill>
              <a:latin typeface="Arial" pitchFamily="34" charset="0"/>
              <a:ea typeface="Times New Roman"/>
              <a:cs typeface="Arial" pitchFamily="34" charset="0"/>
              <a:sym typeface="Times New Roman"/>
            </a:endParaRPr>
          </a:p>
        </p:txBody>
      </p:sp>
      <p:sp>
        <p:nvSpPr>
          <p:cNvPr id="1988" name="Google Shape;1988;p210"/>
          <p:cNvSpPr txBox="1"/>
          <p:nvPr/>
        </p:nvSpPr>
        <p:spPr>
          <a:xfrm>
            <a:off x="1009400" y="1160825"/>
            <a:ext cx="6923400" cy="36249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b="1">
                <a:solidFill>
                  <a:srgbClr val="FFFF00"/>
                </a:solidFill>
              </a:rPr>
              <a:t> </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a:p>
            <a:pPr marL="0" marR="406400" lvl="0" indent="0" algn="just" rtl="1">
              <a:lnSpc>
                <a:spcPct val="115000"/>
              </a:lnSpc>
              <a:spcBef>
                <a:spcPts val="0"/>
              </a:spcBef>
              <a:spcAft>
                <a:spcPts val="0"/>
              </a:spcAft>
              <a:buNone/>
            </a:pPr>
            <a:endParaRPr dirty="0">
              <a:solidFill>
                <a:srgbClr val="FFFF00"/>
              </a:solidFill>
            </a:endParaRPr>
          </a:p>
          <a:p>
            <a:pPr marL="0" marR="406400" lvl="0" indent="0" algn="r" rtl="1">
              <a:lnSpc>
                <a:spcPct val="115000"/>
              </a:lnSpc>
              <a:spcBef>
                <a:spcPts val="0"/>
              </a:spcBef>
              <a:spcAft>
                <a:spcPts val="0"/>
              </a:spcAft>
              <a:buNone/>
            </a:pPr>
            <a:endParaRPr lang="he-IL" dirty="0" smtClean="0">
              <a:solidFill>
                <a:srgbClr val="FFFFFF"/>
              </a:solidFill>
            </a:endParaRPr>
          </a:p>
          <a:p>
            <a:pPr marL="0" marR="406400" lvl="0" indent="0" algn="r" rtl="1">
              <a:lnSpc>
                <a:spcPct val="115000"/>
              </a:lnSpc>
              <a:spcBef>
                <a:spcPts val="0"/>
              </a:spcBef>
              <a:spcAft>
                <a:spcPts val="0"/>
              </a:spcAft>
              <a:buNone/>
            </a:pPr>
            <a:endParaRPr lang="he-IL" dirty="0" smtClean="0">
              <a:solidFill>
                <a:srgbClr val="FFFFFF"/>
              </a:solidFill>
            </a:endParaRPr>
          </a:p>
          <a:p>
            <a:pPr marL="0" marR="114300" lvl="0" indent="0" algn="r" rtl="1">
              <a:lnSpc>
                <a:spcPct val="115000"/>
              </a:lnSpc>
              <a:spcBef>
                <a:spcPts val="0"/>
              </a:spcBef>
              <a:spcAft>
                <a:spcPts val="0"/>
              </a:spcAft>
              <a:buNone/>
            </a:pPr>
            <a:r>
              <a:rPr lang="x-none" smtClean="0">
                <a:solidFill>
                  <a:srgbClr val="FFFFFF"/>
                </a:solidFill>
                <a:latin typeface="Times New Roman"/>
                <a:ea typeface="Times New Roman"/>
                <a:cs typeface="Times New Roman"/>
                <a:sym typeface="Times New Roman"/>
              </a:rPr>
              <a:t>  </a:t>
            </a:r>
            <a:endParaRPr b="1" dirty="0">
              <a:solidFill>
                <a:srgbClr val="FFFFFF"/>
              </a:solidFill>
            </a:endParaRPr>
          </a:p>
          <a:p>
            <a:pPr marL="0" marR="647700" lvl="0" indent="-165100" rtl="1">
              <a:lnSpc>
                <a:spcPct val="115000"/>
              </a:lnSpc>
              <a:spcBef>
                <a:spcPts val="0"/>
              </a:spcBef>
              <a:spcAft>
                <a:spcPts val="0"/>
              </a:spcAft>
              <a:buNone/>
            </a:pPr>
            <a:r>
              <a:rPr lang="x-none">
                <a:solidFill>
                  <a:srgbClr val="FFFFFF"/>
                </a:solidFill>
              </a:rPr>
              <a:t>         </a:t>
            </a:r>
            <a:endParaRPr dirty="0">
              <a:solidFill>
                <a:srgbClr val="FFFFFF"/>
              </a:solidFill>
            </a:endParaRPr>
          </a:p>
        </p:txBody>
      </p:sp>
      <p:pic>
        <p:nvPicPr>
          <p:cNvPr id="1989" name="Google Shape;1989;p210"/>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1990" name="Google Shape;1990;p210"/>
          <p:cNvPicPr preferRelativeResize="0"/>
          <p:nvPr/>
        </p:nvPicPr>
        <p:blipFill>
          <a:blip r:embed="rId4">
            <a:alphaModFix/>
          </a:blip>
          <a:stretch>
            <a:fillRect/>
          </a:stretch>
        </p:blipFill>
        <p:spPr>
          <a:xfrm>
            <a:off x="3087570" y="4008885"/>
            <a:ext cx="3259100" cy="757718"/>
          </a:xfrm>
          <a:prstGeom prst="rect">
            <a:avLst/>
          </a:prstGeom>
          <a:noFill/>
          <a:ln>
            <a:noFill/>
          </a:ln>
        </p:spPr>
      </p:pic>
      <p:pic>
        <p:nvPicPr>
          <p:cNvPr id="1991" name="Google Shape;1991;p210"/>
          <p:cNvPicPr preferRelativeResize="0"/>
          <p:nvPr/>
        </p:nvPicPr>
        <p:blipFill>
          <a:blip r:embed="rId5">
            <a:alphaModFix/>
          </a:blip>
          <a:stretch>
            <a:fillRect/>
          </a:stretch>
        </p:blipFill>
        <p:spPr>
          <a:xfrm>
            <a:off x="3019425" y="2168699"/>
            <a:ext cx="3409950" cy="828675"/>
          </a:xfrm>
          <a:prstGeom prst="rect">
            <a:avLst/>
          </a:prstGeom>
          <a:noFill/>
          <a:ln>
            <a:noFill/>
          </a:ln>
        </p:spPr>
      </p:pic>
      <p:sp>
        <p:nvSpPr>
          <p:cNvPr id="7" name="Rectangle 6"/>
          <p:cNvSpPr/>
          <p:nvPr/>
        </p:nvSpPr>
        <p:spPr>
          <a:xfrm>
            <a:off x="733778" y="1127106"/>
            <a:ext cx="7123289" cy="1815882"/>
          </a:xfrm>
          <a:prstGeom prst="rect">
            <a:avLst/>
          </a:prstGeom>
        </p:spPr>
        <p:txBody>
          <a:bodyPr wrap="square">
            <a:spAutoFit/>
          </a:bodyPr>
          <a:lstStyle/>
          <a:p>
            <a:pPr algn="r" rtl="1"/>
            <a:r>
              <a:rPr lang="he-IL" dirty="0" smtClean="0"/>
              <a:t> </a:t>
            </a:r>
            <a:r>
              <a:rPr lang="he-IL" b="1" dirty="0" smtClean="0">
                <a:solidFill>
                  <a:schemeClr val="bg1"/>
                </a:solidFill>
              </a:rPr>
              <a:t>התנועה הסימונטלית: </a:t>
            </a:r>
            <a:r>
              <a:rPr lang="he-IL" dirty="0" smtClean="0">
                <a:solidFill>
                  <a:schemeClr val="bg1"/>
                </a:solidFill>
              </a:rPr>
              <a:t>מתארת איך הקולות מתקדמים האחד ביחס לשני:</a:t>
            </a:r>
          </a:p>
          <a:p>
            <a:pPr algn="r"/>
            <a:r>
              <a:rPr lang="he-IL" dirty="0" smtClean="0">
                <a:solidFill>
                  <a:schemeClr val="bg1"/>
                </a:solidFill>
              </a:rPr>
              <a:t> תנועה זו יכולה להתבטא במרווח מלודי ל-שני קולות,  במרווח של אקורד משולש לשלושה/ארבעה</a:t>
            </a:r>
          </a:p>
          <a:p>
            <a:pPr algn="r"/>
            <a:r>
              <a:rPr lang="he-IL" dirty="0" smtClean="0">
                <a:solidFill>
                  <a:schemeClr val="bg1"/>
                </a:solidFill>
              </a:rPr>
              <a:t> קולות, או בשימוש בספט אקורד ל-ארבעה קולות   </a:t>
            </a:r>
          </a:p>
          <a:p>
            <a:pPr algn="r" rtl="1"/>
            <a:r>
              <a:rPr lang="he-IL" dirty="0" smtClean="0">
                <a:solidFill>
                  <a:schemeClr val="bg1"/>
                </a:solidFill>
              </a:rPr>
              <a:t> אפשרות ראשונה–  </a:t>
            </a:r>
            <a:r>
              <a:rPr lang="he-IL" dirty="0" smtClean="0">
                <a:solidFill>
                  <a:srgbClr val="FF0000"/>
                </a:solidFill>
              </a:rPr>
              <a:t>תנועה מקבילה </a:t>
            </a:r>
            <a:r>
              <a:rPr lang="he-IL" dirty="0" smtClean="0">
                <a:solidFill>
                  <a:schemeClr val="bg1"/>
                </a:solidFill>
              </a:rPr>
              <a:t>- שני קולות נעים באותו כיוון , שמירה על אותה הרמוניה. . </a:t>
            </a:r>
            <a:r>
              <a:rPr lang="he-IL" dirty="0" smtClean="0"/>
              <a:t> </a:t>
            </a:r>
          </a:p>
          <a:p>
            <a:r>
              <a:rPr lang="he-IL" dirty="0" smtClean="0"/>
              <a:t/>
            </a:r>
            <a:br>
              <a:rPr lang="he-IL" dirty="0" smtClean="0"/>
            </a:br>
            <a:endParaRPr lang="he-IL" dirty="0" smtClean="0"/>
          </a:p>
          <a:p>
            <a:r>
              <a:rPr lang="he-IL" dirty="0" smtClean="0"/>
              <a:t/>
            </a:r>
            <a:br>
              <a:rPr lang="he-IL" dirty="0" smtClean="0"/>
            </a:br>
            <a:endParaRPr lang="en-US" dirty="0"/>
          </a:p>
        </p:txBody>
      </p:sp>
      <p:sp>
        <p:nvSpPr>
          <p:cNvPr id="8" name="Rectangle 7"/>
          <p:cNvSpPr/>
          <p:nvPr/>
        </p:nvSpPr>
        <p:spPr>
          <a:xfrm>
            <a:off x="970844" y="2916888"/>
            <a:ext cx="6728178" cy="954107"/>
          </a:xfrm>
          <a:prstGeom prst="rect">
            <a:avLst/>
          </a:prstGeom>
        </p:spPr>
        <p:txBody>
          <a:bodyPr wrap="square">
            <a:spAutoFit/>
          </a:bodyPr>
          <a:lstStyle/>
          <a:p>
            <a:pPr algn="r" rtl="1"/>
            <a:endParaRPr lang="he-IL" dirty="0" smtClean="0">
              <a:solidFill>
                <a:schemeClr val="bg1"/>
              </a:solidFill>
            </a:endParaRPr>
          </a:p>
          <a:p>
            <a:pPr algn="r" rtl="1"/>
            <a:r>
              <a:rPr lang="he-IL" dirty="0" smtClean="0">
                <a:solidFill>
                  <a:schemeClr val="bg1"/>
                </a:solidFill>
              </a:rPr>
              <a:t>אפשרות שניה– </a:t>
            </a:r>
            <a:r>
              <a:rPr lang="he-IL" dirty="0" smtClean="0">
                <a:solidFill>
                  <a:srgbClr val="FF0000"/>
                </a:solidFill>
              </a:rPr>
              <a:t>תנועה דומה- </a:t>
            </a:r>
            <a:r>
              <a:rPr lang="he-IL" dirty="0" smtClean="0">
                <a:solidFill>
                  <a:schemeClr val="bg1"/>
                </a:solidFill>
              </a:rPr>
              <a:t>שני קולות נעים באותו כיוון אך במרווח שונה.</a:t>
            </a:r>
          </a:p>
          <a:p>
            <a:pPr algn="r"/>
            <a:r>
              <a:rPr lang="he-IL" dirty="0" smtClean="0">
                <a:solidFill>
                  <a:schemeClr val="bg1"/>
                </a:solidFill>
              </a:rPr>
              <a:t>תנועה זו יכולה להתבטא במרווח מלודי ל-שני קולות  במרווח של אקורד משולש שלושה/ארבעה</a:t>
            </a:r>
          </a:p>
          <a:p>
            <a:pPr algn="r"/>
            <a:r>
              <a:rPr lang="he-IL" dirty="0" smtClean="0">
                <a:solidFill>
                  <a:schemeClr val="bg1"/>
                </a:solidFill>
              </a:rPr>
              <a:t>   קולות, או בשימוש בספט אקורד ל-ארבעה קולות.  </a:t>
            </a:r>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11"/>
          <p:cNvSpPr txBox="1">
            <a:spLocks noGrp="1"/>
          </p:cNvSpPr>
          <p:nvPr>
            <p:ph type="ctrTitle"/>
          </p:nvPr>
        </p:nvSpPr>
        <p:spPr>
          <a:xfrm>
            <a:off x="1404256" y="340150"/>
            <a:ext cx="5517443"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התנועה הסימונטלית- המשך </a:t>
            </a:r>
            <a:endParaRPr sz="2400" b="1" dirty="0">
              <a:solidFill>
                <a:srgbClr val="FFFF00"/>
              </a:solidFill>
              <a:latin typeface="Arial" pitchFamily="34" charset="0"/>
              <a:ea typeface="Times New Roman"/>
              <a:cs typeface="Arial" pitchFamily="34" charset="0"/>
              <a:sym typeface="Times New Roman"/>
            </a:endParaRPr>
          </a:p>
        </p:txBody>
      </p:sp>
      <p:sp>
        <p:nvSpPr>
          <p:cNvPr id="1997" name="Google Shape;1997;p211"/>
          <p:cNvSpPr txBox="1"/>
          <p:nvPr/>
        </p:nvSpPr>
        <p:spPr>
          <a:xfrm>
            <a:off x="1009400" y="1160825"/>
            <a:ext cx="6923400" cy="36249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b="1">
                <a:solidFill>
                  <a:srgbClr val="FFFF00"/>
                </a:solidFill>
              </a:rPr>
              <a:t> התנועה הסימונטלית: </a:t>
            </a:r>
            <a:r>
              <a:rPr lang="x-none">
                <a:solidFill>
                  <a:srgbClr val="FFFFFF"/>
                </a:solidFill>
              </a:rPr>
              <a:t>מתארת איך הקולות מתקדמים האחד ביחס לשני:</a:t>
            </a:r>
            <a:endParaRPr dirty="0">
              <a:solidFill>
                <a:srgbClr val="FFFFFF"/>
              </a:solidFill>
            </a:endParaRPr>
          </a:p>
          <a:p>
            <a:pPr marL="0" lvl="0" indent="-393700" algn="r" rtl="0">
              <a:lnSpc>
                <a:spcPct val="115000"/>
              </a:lnSpc>
              <a:spcBef>
                <a:spcPts val="0"/>
              </a:spcBef>
              <a:spcAft>
                <a:spcPts val="0"/>
              </a:spcAft>
              <a:buNone/>
            </a:pPr>
            <a:r>
              <a:rPr lang="x-none">
                <a:solidFill>
                  <a:srgbClr val="FFFFFF"/>
                </a:solidFill>
              </a:rPr>
              <a:t>  	       תנועה זו יכולה להתבטא במרווח מלודי ל-שני קולות,  במרווח של אקורד משולש שלושה/ארבעה</a:t>
            </a:r>
            <a:endParaRPr dirty="0">
              <a:solidFill>
                <a:srgbClr val="FFFFFF"/>
              </a:solidFill>
            </a:endParaRPr>
          </a:p>
          <a:p>
            <a:pPr marL="0" lvl="0" indent="-393700" algn="r" rtl="0">
              <a:lnSpc>
                <a:spcPct val="115000"/>
              </a:lnSpc>
              <a:spcBef>
                <a:spcPts val="0"/>
              </a:spcBef>
              <a:spcAft>
                <a:spcPts val="0"/>
              </a:spcAft>
              <a:buNone/>
            </a:pPr>
            <a:r>
              <a:rPr lang="x-none">
                <a:solidFill>
                  <a:srgbClr val="FFFFFF"/>
                </a:solidFill>
              </a:rPr>
              <a:t>   	קולות, או בשימוש בספט אקורד ל-ארבעה קולות   </a:t>
            </a:r>
            <a:endParaRPr dirty="0">
              <a:solidFill>
                <a:srgbClr val="FFFFFF"/>
              </a:solidFill>
            </a:endParaRPr>
          </a:p>
          <a:p>
            <a:pPr marL="0" marR="406400" lvl="0" indent="0" algn="just" rtl="1">
              <a:lnSpc>
                <a:spcPct val="115000"/>
              </a:lnSpc>
              <a:spcBef>
                <a:spcPts val="0"/>
              </a:spcBef>
              <a:spcAft>
                <a:spcPts val="0"/>
              </a:spcAft>
              <a:buNone/>
            </a:pPr>
            <a:r>
              <a:rPr lang="x-none">
                <a:solidFill>
                  <a:srgbClr val="FFFFFF"/>
                </a:solidFill>
              </a:rPr>
              <a:t>אפשרות שלישית – </a:t>
            </a:r>
            <a:r>
              <a:rPr lang="x-none">
                <a:solidFill>
                  <a:srgbClr val="FF0000"/>
                </a:solidFill>
              </a:rPr>
              <a:t>תנועה אלכסונית</a:t>
            </a:r>
            <a:r>
              <a:rPr lang="x-none">
                <a:solidFill>
                  <a:srgbClr val="FFFFFF"/>
                </a:solidFill>
              </a:rPr>
              <a:t>- שני קולות:בקול הראשון גובה הצליל פעם משתנה   </a:t>
            </a:r>
            <a:endParaRPr dirty="0">
              <a:solidFill>
                <a:srgbClr val="FFFFFF"/>
              </a:solidFill>
            </a:endParaRPr>
          </a:p>
          <a:p>
            <a:pPr marL="0" marR="406400" lvl="0" indent="0" algn="just" rtl="1">
              <a:lnSpc>
                <a:spcPct val="115000"/>
              </a:lnSpc>
              <a:spcBef>
                <a:spcPts val="0"/>
              </a:spcBef>
              <a:spcAft>
                <a:spcPts val="0"/>
              </a:spcAft>
              <a:buNone/>
            </a:pPr>
            <a:r>
              <a:rPr lang="x-none">
                <a:solidFill>
                  <a:srgbClr val="FFFFFF"/>
                </a:solidFill>
              </a:rPr>
              <a:t>                             ופעם  לא, וובקול השני שני הצלילים משתנים . </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a:p>
            <a:pPr marL="0" marR="114300" lvl="0" indent="0" rtl="1">
              <a:lnSpc>
                <a:spcPct val="115000"/>
              </a:lnSpc>
              <a:spcBef>
                <a:spcPts val="0"/>
              </a:spcBef>
              <a:spcAft>
                <a:spcPts val="0"/>
              </a:spcAft>
              <a:buNone/>
            </a:pPr>
            <a:r>
              <a:rPr lang="x-none">
                <a:solidFill>
                  <a:srgbClr val="FFFFFF"/>
                </a:solidFill>
              </a:rPr>
              <a:t> </a:t>
            </a:r>
            <a:endParaRPr dirty="0">
              <a:solidFill>
                <a:srgbClr val="FFFFFF"/>
              </a:solidFill>
            </a:endParaRPr>
          </a:p>
          <a:p>
            <a:pPr marL="0" marR="406400" lvl="0" indent="0" algn="just" rtl="1">
              <a:lnSpc>
                <a:spcPct val="115000"/>
              </a:lnSpc>
              <a:spcBef>
                <a:spcPts val="0"/>
              </a:spcBef>
              <a:spcAft>
                <a:spcPts val="0"/>
              </a:spcAft>
              <a:buNone/>
            </a:pPr>
            <a:endParaRPr dirty="0">
              <a:solidFill>
                <a:srgbClr val="FFFFFF"/>
              </a:solidFill>
            </a:endParaRPr>
          </a:p>
          <a:p>
            <a:pPr marL="0" marR="406400" lvl="0" indent="0" algn="just" rtl="1">
              <a:lnSpc>
                <a:spcPct val="115000"/>
              </a:lnSpc>
              <a:spcBef>
                <a:spcPts val="0"/>
              </a:spcBef>
              <a:spcAft>
                <a:spcPts val="0"/>
              </a:spcAft>
              <a:buNone/>
            </a:pPr>
            <a:endParaRPr dirty="0">
              <a:solidFill>
                <a:srgbClr val="FFFFFF"/>
              </a:solidFill>
            </a:endParaRPr>
          </a:p>
          <a:p>
            <a:pPr marL="0" marR="406400" lvl="0" indent="0" algn="just" rtl="1">
              <a:lnSpc>
                <a:spcPct val="115000"/>
              </a:lnSpc>
              <a:spcBef>
                <a:spcPts val="0"/>
              </a:spcBef>
              <a:spcAft>
                <a:spcPts val="0"/>
              </a:spcAft>
              <a:buNone/>
            </a:pPr>
            <a:r>
              <a:rPr lang="x-none">
                <a:solidFill>
                  <a:srgbClr val="FFFFFF"/>
                </a:solidFill>
              </a:rPr>
              <a:t>אפשרות רביעית– </a:t>
            </a:r>
            <a:r>
              <a:rPr lang="x-none">
                <a:solidFill>
                  <a:srgbClr val="FF0000"/>
                </a:solidFill>
              </a:rPr>
              <a:t>תנועה מנוגדת- </a:t>
            </a:r>
            <a:r>
              <a:rPr lang="x-none">
                <a:solidFill>
                  <a:srgbClr val="FFFFFF"/>
                </a:solidFill>
              </a:rPr>
              <a:t>שני קולות שכל אחד מהם נע בעצמאות שונה. ללא חזרה</a:t>
            </a:r>
            <a:endParaRPr dirty="0">
              <a:solidFill>
                <a:srgbClr val="FFFFFF"/>
              </a:solidFill>
            </a:endParaRPr>
          </a:p>
          <a:p>
            <a:pPr marL="0" marR="406400" lvl="0" indent="0" algn="just" rtl="1">
              <a:lnSpc>
                <a:spcPct val="115000"/>
              </a:lnSpc>
              <a:spcBef>
                <a:spcPts val="0"/>
              </a:spcBef>
              <a:spcAft>
                <a:spcPts val="0"/>
              </a:spcAft>
              <a:buNone/>
            </a:pPr>
            <a:r>
              <a:rPr lang="x-none">
                <a:solidFill>
                  <a:srgbClr val="FFFFFF"/>
                </a:solidFill>
              </a:rPr>
              <a:t>                         על אותו מרווח או צליל.</a:t>
            </a:r>
            <a:r>
              <a:rPr lang="x-none" b="1">
                <a:solidFill>
                  <a:srgbClr val="FFFFFF"/>
                </a:solidFill>
              </a:rPr>
              <a:t> </a:t>
            </a:r>
            <a:r>
              <a:rPr lang="x-none">
                <a:solidFill>
                  <a:srgbClr val="FFFFFF"/>
                </a:solidFill>
              </a:rPr>
              <a:t>זו למעשה האפשרות המועדפת בכתיבת לחן. </a:t>
            </a:r>
            <a:endParaRPr dirty="0">
              <a:solidFill>
                <a:srgbClr val="FFFFFF"/>
              </a:solidFill>
            </a:endParaRPr>
          </a:p>
          <a:p>
            <a:pPr marL="0" marR="114300" lvl="0" indent="0" rtl="1">
              <a:lnSpc>
                <a:spcPct val="115000"/>
              </a:lnSpc>
              <a:spcBef>
                <a:spcPts val="0"/>
              </a:spcBef>
              <a:spcAft>
                <a:spcPts val="0"/>
              </a:spcAft>
              <a:buNone/>
            </a:pPr>
            <a:endParaRPr dirty="0">
              <a:solidFill>
                <a:srgbClr val="FFFFFF"/>
              </a:solidFill>
            </a:endParaRPr>
          </a:p>
          <a:p>
            <a:pPr marL="0" marR="406400" lvl="0" indent="0" algn="just" rtl="1">
              <a:lnSpc>
                <a:spcPct val="115000"/>
              </a:lnSpc>
              <a:spcBef>
                <a:spcPts val="0"/>
              </a:spcBef>
              <a:spcAft>
                <a:spcPts val="0"/>
              </a:spcAft>
              <a:buNone/>
            </a:pPr>
            <a:endParaRPr dirty="0">
              <a:solidFill>
                <a:srgbClr val="FFFFFF"/>
              </a:solidFill>
            </a:endParaRPr>
          </a:p>
        </p:txBody>
      </p:sp>
      <p:pic>
        <p:nvPicPr>
          <p:cNvPr id="1998" name="Google Shape;1998;p211"/>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1999" name="Google Shape;1999;p211"/>
          <p:cNvPicPr preferRelativeResize="0"/>
          <p:nvPr/>
        </p:nvPicPr>
        <p:blipFill>
          <a:blip r:embed="rId4">
            <a:alphaModFix/>
          </a:blip>
          <a:stretch>
            <a:fillRect/>
          </a:stretch>
        </p:blipFill>
        <p:spPr>
          <a:xfrm>
            <a:off x="2895600" y="2723975"/>
            <a:ext cx="3352800" cy="790575"/>
          </a:xfrm>
          <a:prstGeom prst="rect">
            <a:avLst/>
          </a:prstGeom>
          <a:noFill/>
          <a:ln>
            <a:noFill/>
          </a:ln>
        </p:spPr>
      </p:pic>
      <p:pic>
        <p:nvPicPr>
          <p:cNvPr id="2000" name="Google Shape;2000;p211"/>
          <p:cNvPicPr preferRelativeResize="0"/>
          <p:nvPr/>
        </p:nvPicPr>
        <p:blipFill>
          <a:blip r:embed="rId5">
            <a:alphaModFix/>
          </a:blip>
          <a:stretch>
            <a:fillRect/>
          </a:stretch>
        </p:blipFill>
        <p:spPr>
          <a:xfrm>
            <a:off x="3040575" y="4244789"/>
            <a:ext cx="3276600" cy="80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9"/>
                                        </p:tgtEl>
                                        <p:attrNameLst>
                                          <p:attrName>style.visibility</p:attrName>
                                        </p:attrNameLst>
                                      </p:cBhvr>
                                      <p:to>
                                        <p:strVal val="visible"/>
                                      </p:to>
                                    </p:set>
                                    <p:animEffect transition="in" filter="fade">
                                      <p:cBhvr>
                                        <p:cTn id="7" dur="1000"/>
                                        <p:tgtEl>
                                          <p:spTgt spid="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11"/>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Arial" pitchFamily="34" charset="0"/>
                <a:ea typeface="David"/>
                <a:cs typeface="Arial" pitchFamily="34" charset="0"/>
                <a:sym typeface="David"/>
              </a:rPr>
              <a:t>חוקי הירמון בין אקורדים</a:t>
            </a:r>
            <a:endParaRPr sz="2400" b="1" dirty="0">
              <a:solidFill>
                <a:srgbClr val="FFFF00"/>
              </a:solidFill>
              <a:latin typeface="Arial" pitchFamily="34" charset="0"/>
              <a:ea typeface="Times New Roman"/>
              <a:cs typeface="Arial" pitchFamily="34" charset="0"/>
              <a:sym typeface="Times New Roman"/>
            </a:endParaRPr>
          </a:p>
        </p:txBody>
      </p:sp>
      <p:sp>
        <p:nvSpPr>
          <p:cNvPr id="1997" name="Google Shape;1997;p211"/>
          <p:cNvSpPr txBox="1"/>
          <p:nvPr/>
        </p:nvSpPr>
        <p:spPr>
          <a:xfrm>
            <a:off x="1009400" y="438912"/>
            <a:ext cx="6923400" cy="2548128"/>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b="1">
                <a:solidFill>
                  <a:srgbClr val="FFFF00"/>
                </a:solidFill>
              </a:rPr>
              <a:t> </a:t>
            </a: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r>
              <a:rPr lang="he-IL" b="1" dirty="0" smtClean="0">
                <a:solidFill>
                  <a:srgbClr val="FFFF00"/>
                </a:solidFill>
              </a:rPr>
              <a:t>שלושה חוקים בהירמון בין אקורדים.  </a:t>
            </a:r>
            <a:r>
              <a:rPr lang="he-IL" sz="1100" b="1" dirty="0" smtClean="0">
                <a:solidFill>
                  <a:srgbClr val="FFFF00"/>
                </a:solidFill>
              </a:rPr>
              <a:t>בדוגמא – דרגות משותפות בסולם  </a:t>
            </a:r>
            <a:r>
              <a:rPr lang="en-US" sz="1100" b="1" dirty="0" smtClean="0">
                <a:solidFill>
                  <a:srgbClr val="FFFF00"/>
                </a:solidFill>
              </a:rPr>
              <a:t>C-Major</a:t>
            </a:r>
            <a:r>
              <a:rPr lang="he-IL" sz="1100" dirty="0" smtClean="0">
                <a:solidFill>
                  <a:srgbClr val="FF0000"/>
                </a:solidFill>
              </a:rPr>
              <a:t>  </a:t>
            </a:r>
            <a:endParaRPr lang="en-US" sz="1100" dirty="0" smtClean="0">
              <a:solidFill>
                <a:srgbClr val="FF0000"/>
              </a:solidFill>
            </a:endParaRPr>
          </a:p>
          <a:p>
            <a:pPr marL="342900" marR="114300" lvl="0" indent="-342900" algn="r" rtl="1">
              <a:lnSpc>
                <a:spcPct val="115000"/>
              </a:lnSpc>
              <a:spcBef>
                <a:spcPts val="0"/>
              </a:spcBef>
              <a:spcAft>
                <a:spcPts val="0"/>
              </a:spcAft>
            </a:pPr>
            <a:r>
              <a:rPr lang="he-IL" dirty="0" smtClean="0">
                <a:solidFill>
                  <a:srgbClr val="FF0000"/>
                </a:solidFill>
              </a:rPr>
              <a:t>       </a:t>
            </a:r>
            <a:r>
              <a:rPr lang="he-IL" b="1" dirty="0" smtClean="0">
                <a:solidFill>
                  <a:srgbClr val="FF0000"/>
                </a:solidFill>
              </a:rPr>
              <a:t>שני צלילים משותפים</a:t>
            </a:r>
            <a:r>
              <a:rPr lang="he-IL" dirty="0" smtClean="0">
                <a:solidFill>
                  <a:srgbClr val="FFFFFF"/>
                </a:solidFill>
              </a:rPr>
              <a:t>: </a:t>
            </a:r>
          </a:p>
          <a:p>
            <a:pPr marL="342900" marR="114300" lvl="0" indent="-342900" algn="r" rtl="1">
              <a:lnSpc>
                <a:spcPct val="115000"/>
              </a:lnSpc>
              <a:spcBef>
                <a:spcPts val="0"/>
              </a:spcBef>
              <a:spcAft>
                <a:spcPts val="0"/>
              </a:spcAft>
            </a:pPr>
            <a:r>
              <a:rPr lang="he-IL" dirty="0" smtClean="0">
                <a:solidFill>
                  <a:srgbClr val="FFFFFF"/>
                </a:solidFill>
              </a:rPr>
              <a:t>       כאשר בין שני אקורדים קיימים שני צללים משותפים, אזי משנים רק את הצליל החריג בסקונדה. במצב זה ישנם רק שתי אפשרויות בין 7 דרגות הסולם. </a:t>
            </a:r>
          </a:p>
          <a:p>
            <a:pPr marL="342900" marR="114300" lvl="0" indent="-342900" algn="r" rtl="1">
              <a:lnSpc>
                <a:spcPct val="115000"/>
              </a:lnSpc>
              <a:spcBef>
                <a:spcPts val="0"/>
              </a:spcBef>
              <a:spcAft>
                <a:spcPts val="0"/>
              </a:spcAft>
            </a:pPr>
            <a:r>
              <a:rPr lang="he-IL" dirty="0" smtClean="0">
                <a:solidFill>
                  <a:srgbClr val="FF0000"/>
                </a:solidFill>
              </a:rPr>
              <a:t>       </a:t>
            </a:r>
            <a:r>
              <a:rPr lang="he-IL" b="1" dirty="0" smtClean="0">
                <a:solidFill>
                  <a:srgbClr val="FF0000"/>
                </a:solidFill>
              </a:rPr>
              <a:t>צליל אחד משותף</a:t>
            </a:r>
            <a:r>
              <a:rPr lang="he-IL" dirty="0" smtClean="0">
                <a:solidFill>
                  <a:srgbClr val="FFFFFF"/>
                </a:solidFill>
              </a:rPr>
              <a:t>: </a:t>
            </a:r>
          </a:p>
          <a:p>
            <a:pPr marL="342900" marR="114300" lvl="0" indent="-342900" algn="r" rtl="1">
              <a:lnSpc>
                <a:spcPct val="115000"/>
              </a:lnSpc>
              <a:spcBef>
                <a:spcPts val="0"/>
              </a:spcBef>
              <a:spcAft>
                <a:spcPts val="0"/>
              </a:spcAft>
            </a:pPr>
            <a:r>
              <a:rPr lang="he-IL" dirty="0" smtClean="0">
                <a:solidFill>
                  <a:srgbClr val="FFFFFF"/>
                </a:solidFill>
              </a:rPr>
              <a:t>       כאשר בין שני האקורדים  קיים רק צליל משותף אחד, אזי משנים את שני הצלילים החריגים בסקונדה. במצב זה ישנם רק שתי אפשרויות בין 7 דרגות הסולם .</a:t>
            </a:r>
          </a:p>
          <a:p>
            <a:pPr marL="342900" marR="114300" lvl="0" indent="-342900" algn="r" rtl="1">
              <a:lnSpc>
                <a:spcPct val="115000"/>
              </a:lnSpc>
              <a:spcBef>
                <a:spcPts val="0"/>
              </a:spcBef>
              <a:spcAft>
                <a:spcPts val="0"/>
              </a:spcAft>
            </a:pPr>
            <a:r>
              <a:rPr lang="he-IL" dirty="0" smtClean="0">
                <a:solidFill>
                  <a:srgbClr val="FFFFFF"/>
                </a:solidFill>
              </a:rPr>
              <a:t>       </a:t>
            </a:r>
            <a:r>
              <a:rPr lang="he-IL" b="1" dirty="0" smtClean="0">
                <a:solidFill>
                  <a:srgbClr val="FF0000"/>
                </a:solidFill>
              </a:rPr>
              <a:t>אף צליל אינו משותף</a:t>
            </a:r>
            <a:r>
              <a:rPr lang="he-IL" dirty="0" smtClean="0">
                <a:solidFill>
                  <a:schemeClr val="bg1"/>
                </a:solidFill>
              </a:rPr>
              <a:t>:</a:t>
            </a:r>
          </a:p>
          <a:p>
            <a:pPr marL="342900" marR="114300" lvl="0" indent="-342900" algn="r" rtl="1">
              <a:lnSpc>
                <a:spcPct val="115000"/>
              </a:lnSpc>
              <a:spcBef>
                <a:spcPts val="0"/>
              </a:spcBef>
              <a:spcAft>
                <a:spcPts val="0"/>
              </a:spcAft>
            </a:pPr>
            <a:r>
              <a:rPr lang="he-IL" dirty="0" smtClean="0">
                <a:solidFill>
                  <a:schemeClr val="bg1"/>
                </a:solidFill>
              </a:rPr>
              <a:t>       כאשר בין שני האקורדים לא קיים שום צליל משותף, אזי ניתן לנוע  בין שני אקורדים אלו בחופשיות. במצב זה ישנם רק שתי אפשרויות בין 7 דרגות הסולם. </a:t>
            </a:r>
          </a:p>
          <a:p>
            <a:pPr marL="342900" marR="114300" lvl="0" indent="-342900" algn="r" rtl="1">
              <a:lnSpc>
                <a:spcPct val="115000"/>
              </a:lnSpc>
              <a:spcBef>
                <a:spcPts val="0"/>
              </a:spcBef>
              <a:spcAft>
                <a:spcPts val="0"/>
              </a:spcAft>
            </a:pPr>
            <a:endParaRPr dirty="0" smtClean="0">
              <a:solidFill>
                <a:schemeClr val="bg1"/>
              </a:solidFill>
            </a:endParaRPr>
          </a:p>
          <a:p>
            <a:pPr marL="0" marR="406400" lvl="0" indent="0" algn="just" rtl="1">
              <a:lnSpc>
                <a:spcPct val="115000"/>
              </a:lnSpc>
              <a:spcBef>
                <a:spcPts val="0"/>
              </a:spcBef>
              <a:spcAft>
                <a:spcPts val="0"/>
              </a:spcAft>
              <a:buNone/>
            </a:pPr>
            <a:endParaRPr dirty="0">
              <a:solidFill>
                <a:srgbClr val="FFFFFF"/>
              </a:solidFill>
            </a:endParaRPr>
          </a:p>
        </p:txBody>
      </p:sp>
      <p:pic>
        <p:nvPicPr>
          <p:cNvPr id="1998" name="Google Shape;1998;p211"/>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1027" name="Picture 3"/>
          <p:cNvPicPr>
            <a:picLocks noChangeAspect="1" noChangeArrowheads="1"/>
          </p:cNvPicPr>
          <p:nvPr/>
        </p:nvPicPr>
        <p:blipFill>
          <a:blip r:embed="rId4"/>
          <a:srcRect/>
          <a:stretch>
            <a:fillRect/>
          </a:stretch>
        </p:blipFill>
        <p:spPr bwMode="auto">
          <a:xfrm>
            <a:off x="1706880" y="3577590"/>
            <a:ext cx="50387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11"/>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Arial" pitchFamily="34" charset="0"/>
                <a:ea typeface="David"/>
                <a:cs typeface="Arial" pitchFamily="34" charset="0"/>
                <a:sym typeface="David"/>
              </a:rPr>
              <a:t>חוקי הירמון בן אקורדים-מסקנות</a:t>
            </a:r>
            <a:endParaRPr sz="2400" b="1" dirty="0">
              <a:solidFill>
                <a:srgbClr val="FFFF00"/>
              </a:solidFill>
              <a:latin typeface="Arial" pitchFamily="34" charset="0"/>
              <a:ea typeface="Times New Roman"/>
              <a:cs typeface="Arial" pitchFamily="34" charset="0"/>
              <a:sym typeface="Times New Roman"/>
            </a:endParaRPr>
          </a:p>
        </p:txBody>
      </p:sp>
      <p:sp>
        <p:nvSpPr>
          <p:cNvPr id="1997" name="Google Shape;1997;p211"/>
          <p:cNvSpPr txBox="1"/>
          <p:nvPr/>
        </p:nvSpPr>
        <p:spPr>
          <a:xfrm>
            <a:off x="1009400" y="438912"/>
            <a:ext cx="6923400" cy="30480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b="1">
                <a:solidFill>
                  <a:srgbClr val="FFFF00"/>
                </a:solidFill>
              </a:rPr>
              <a:t> </a:t>
            </a: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endParaRPr lang="he-IL" b="1" dirty="0" smtClean="0">
              <a:solidFill>
                <a:srgbClr val="FFFF00"/>
              </a:solidFill>
            </a:endParaRPr>
          </a:p>
          <a:p>
            <a:pPr marL="0" marR="114300" lvl="0" indent="0" algn="r" rtl="1">
              <a:lnSpc>
                <a:spcPct val="115000"/>
              </a:lnSpc>
              <a:spcBef>
                <a:spcPts val="0"/>
              </a:spcBef>
              <a:spcAft>
                <a:spcPts val="0"/>
              </a:spcAft>
              <a:buNone/>
            </a:pPr>
            <a:r>
              <a:rPr lang="he-IL" b="1" dirty="0" smtClean="0">
                <a:solidFill>
                  <a:srgbClr val="FFFF00"/>
                </a:solidFill>
              </a:rPr>
              <a:t>מסקנות:</a:t>
            </a:r>
          </a:p>
          <a:p>
            <a:pPr marL="0" marR="114300" lvl="0" indent="0" algn="r" rtl="1">
              <a:lnSpc>
                <a:spcPct val="115000"/>
              </a:lnSpc>
              <a:spcBef>
                <a:spcPts val="0"/>
              </a:spcBef>
              <a:spcAft>
                <a:spcPts val="0"/>
              </a:spcAft>
              <a:buNone/>
            </a:pPr>
            <a:r>
              <a:rPr lang="he-IL" sz="1100" b="1" dirty="0" smtClean="0">
                <a:solidFill>
                  <a:schemeClr val="bg1"/>
                </a:solidFill>
              </a:rPr>
              <a:t>בכל שבע הדרגות , לכל דרגה 2 מצבים: 0 משותף, 1 משותף , 2 משותף</a:t>
            </a:r>
            <a:r>
              <a:rPr lang="he-IL" sz="1100" b="1" dirty="0" smtClean="0">
                <a:solidFill>
                  <a:srgbClr val="FFFF00"/>
                </a:solidFill>
              </a:rPr>
              <a:t>.</a:t>
            </a:r>
          </a:p>
          <a:p>
            <a:pPr marL="0" marR="114300" lvl="0" indent="0" algn="r" rtl="1">
              <a:lnSpc>
                <a:spcPct val="115000"/>
              </a:lnSpc>
              <a:spcBef>
                <a:spcPts val="0"/>
              </a:spcBef>
              <a:spcAft>
                <a:spcPts val="0"/>
              </a:spcAft>
              <a:buNone/>
            </a:pPr>
            <a:r>
              <a:rPr lang="he-IL" sz="1100" b="1" dirty="0" smtClean="0">
                <a:solidFill>
                  <a:srgbClr val="FFFF00"/>
                </a:solidFill>
              </a:rPr>
              <a:t>0- משותף – </a:t>
            </a:r>
            <a:r>
              <a:rPr lang="he-IL" sz="1100" b="1" dirty="0" smtClean="0">
                <a:solidFill>
                  <a:schemeClr val="bg1"/>
                </a:solidFill>
              </a:rPr>
              <a:t>תמיד יהיה בין דרגה ראשונה לדרגות 2/7</a:t>
            </a:r>
          </a:p>
          <a:p>
            <a:pPr marR="114300" lvl="0" algn="r" rtl="1">
              <a:lnSpc>
                <a:spcPct val="115000"/>
              </a:lnSpc>
            </a:pPr>
            <a:r>
              <a:rPr lang="he-IL" sz="1100" b="1" dirty="0" smtClean="0">
                <a:solidFill>
                  <a:srgbClr val="FFFF00"/>
                </a:solidFill>
              </a:rPr>
              <a:t>1- משותף –</a:t>
            </a:r>
            <a:r>
              <a:rPr lang="he-IL" sz="1100" b="1" dirty="0" smtClean="0">
                <a:solidFill>
                  <a:schemeClr val="bg1"/>
                </a:solidFill>
              </a:rPr>
              <a:t>  תמיד יהיה בין דרגה ראשונה לדרגות 4/5</a:t>
            </a:r>
            <a:endParaRPr lang="en-US" sz="1100" dirty="0" smtClean="0">
              <a:solidFill>
                <a:schemeClr val="bg1"/>
              </a:solidFill>
            </a:endParaRPr>
          </a:p>
          <a:p>
            <a:pPr marL="342900" marR="114300" indent="-342900" algn="r" rtl="1">
              <a:lnSpc>
                <a:spcPct val="115000"/>
              </a:lnSpc>
            </a:pPr>
            <a:r>
              <a:rPr lang="he-IL" sz="1100" b="1" dirty="0" smtClean="0">
                <a:solidFill>
                  <a:srgbClr val="FFFF00"/>
                </a:solidFill>
              </a:rPr>
              <a:t>2- משותף –</a:t>
            </a:r>
            <a:r>
              <a:rPr lang="he-IL" sz="1100" b="1" dirty="0" smtClean="0">
                <a:solidFill>
                  <a:schemeClr val="bg1"/>
                </a:solidFill>
              </a:rPr>
              <a:t>  תמיד יהיה בין דרגה ראשונה לדרגות 3/6</a:t>
            </a:r>
          </a:p>
          <a:p>
            <a:pPr marL="342900" marR="114300" indent="-342900" algn="r" rtl="1">
              <a:lnSpc>
                <a:spcPct val="115000"/>
              </a:lnSpc>
            </a:pPr>
            <a:endParaRPr lang="he-IL" sz="1100" b="1" dirty="0" smtClean="0">
              <a:solidFill>
                <a:schemeClr val="bg1"/>
              </a:solidFill>
            </a:endParaRPr>
          </a:p>
          <a:p>
            <a:pPr marL="342900" marR="114300" indent="-342900" algn="r" rtl="1">
              <a:lnSpc>
                <a:spcPct val="115000"/>
              </a:lnSpc>
            </a:pPr>
            <a:r>
              <a:rPr lang="he-IL" sz="1100" b="1" dirty="0" smtClean="0">
                <a:solidFill>
                  <a:srgbClr val="FFFF00"/>
                </a:solidFill>
              </a:rPr>
              <a:t>צליל הבס- </a:t>
            </a:r>
            <a:r>
              <a:rPr lang="he-IL" sz="1100" b="1" dirty="0" smtClean="0">
                <a:solidFill>
                  <a:schemeClr val="bg1"/>
                </a:solidFill>
              </a:rPr>
              <a:t>של אקורד הבסיס  הופך להיות צליל האוקטבה בדרגה </a:t>
            </a:r>
            <a:r>
              <a:rPr lang="en-US" sz="1100" b="1" dirty="0" smtClean="0">
                <a:solidFill>
                  <a:schemeClr val="bg1"/>
                </a:solidFill>
              </a:rPr>
              <a:t>IV</a:t>
            </a:r>
            <a:endParaRPr lang="he-IL" sz="1100" b="1" dirty="0" smtClean="0">
              <a:solidFill>
                <a:schemeClr val="bg1"/>
              </a:solidFill>
            </a:endParaRPr>
          </a:p>
          <a:p>
            <a:pPr marL="342900" marR="114300" indent="-342900" algn="r" rtl="1">
              <a:lnSpc>
                <a:spcPct val="115000"/>
              </a:lnSpc>
            </a:pPr>
            <a:r>
              <a:rPr lang="he-IL" sz="1100" b="1" dirty="0" smtClean="0">
                <a:solidFill>
                  <a:srgbClr val="FFFF00"/>
                </a:solidFill>
              </a:rPr>
              <a:t>צליל הקוינטה- </a:t>
            </a:r>
            <a:r>
              <a:rPr lang="he-IL" sz="1100" b="1" dirty="0" smtClean="0">
                <a:solidFill>
                  <a:schemeClr val="bg1"/>
                </a:solidFill>
              </a:rPr>
              <a:t>של אקורד הבסיס הופך לצליל הבס בדרגה </a:t>
            </a:r>
            <a:r>
              <a:rPr lang="en-US" sz="1100" b="1" dirty="0" smtClean="0">
                <a:solidFill>
                  <a:schemeClr val="bg1"/>
                </a:solidFill>
              </a:rPr>
              <a:t>V</a:t>
            </a:r>
            <a:endParaRPr lang="he-IL" sz="1100" b="1" dirty="0" smtClean="0">
              <a:solidFill>
                <a:schemeClr val="bg1"/>
              </a:solidFill>
            </a:endParaRPr>
          </a:p>
          <a:p>
            <a:pPr marL="342900" marR="114300" indent="-342900" algn="r" rtl="1">
              <a:lnSpc>
                <a:spcPct val="115000"/>
              </a:lnSpc>
            </a:pPr>
            <a:r>
              <a:rPr lang="he-IL" sz="1100" b="1" dirty="0" smtClean="0">
                <a:solidFill>
                  <a:srgbClr val="FFFF00"/>
                </a:solidFill>
              </a:rPr>
              <a:t>צליל הטרצה -</a:t>
            </a:r>
            <a:r>
              <a:rPr lang="he-IL" sz="1100" b="1" dirty="0" smtClean="0">
                <a:solidFill>
                  <a:schemeClr val="bg1"/>
                </a:solidFill>
              </a:rPr>
              <a:t>של אקורד הבסיס אינו בא ליידי ביטוי בשום דרגה. כלומר בהלחנה, אסור לתת את הטרצה בכפילות.</a:t>
            </a:r>
          </a:p>
          <a:p>
            <a:pPr marL="342900" marR="114300" indent="-342900" algn="r" rtl="1">
              <a:lnSpc>
                <a:spcPct val="115000"/>
              </a:lnSpc>
            </a:pPr>
            <a:endParaRPr lang="he-IL" sz="1100" b="1" dirty="0" smtClean="0">
              <a:solidFill>
                <a:schemeClr val="bg1"/>
              </a:solidFill>
            </a:endParaRPr>
          </a:p>
          <a:p>
            <a:pPr marL="342900" marR="114300" indent="-342900" algn="r" rtl="1">
              <a:lnSpc>
                <a:spcPct val="115000"/>
              </a:lnSpc>
            </a:pPr>
            <a:endParaRPr lang="he-IL" sz="1100" b="1" dirty="0" smtClean="0">
              <a:solidFill>
                <a:schemeClr val="bg1"/>
              </a:solidFill>
            </a:endParaRPr>
          </a:p>
          <a:p>
            <a:pPr marL="342900" marR="114300" indent="-342900" algn="r" rtl="1">
              <a:lnSpc>
                <a:spcPct val="115000"/>
              </a:lnSpc>
            </a:pPr>
            <a:endParaRPr lang="en-US" sz="1100" dirty="0" smtClean="0">
              <a:solidFill>
                <a:schemeClr val="bg1"/>
              </a:solidFill>
            </a:endParaRPr>
          </a:p>
          <a:p>
            <a:pPr marL="342900" marR="114300" lvl="0" indent="-342900" algn="r" rtl="1">
              <a:lnSpc>
                <a:spcPct val="115000"/>
              </a:lnSpc>
              <a:spcBef>
                <a:spcPts val="0"/>
              </a:spcBef>
              <a:spcAft>
                <a:spcPts val="0"/>
              </a:spcAft>
            </a:pPr>
            <a:r>
              <a:rPr lang="he-IL" dirty="0" smtClean="0">
                <a:solidFill>
                  <a:schemeClr val="bg1"/>
                </a:solidFill>
              </a:rPr>
              <a:t> </a:t>
            </a:r>
          </a:p>
          <a:p>
            <a:pPr marL="342900" marR="114300" lvl="0" indent="-342900" algn="r" rtl="1">
              <a:lnSpc>
                <a:spcPct val="115000"/>
              </a:lnSpc>
              <a:spcBef>
                <a:spcPts val="0"/>
              </a:spcBef>
              <a:spcAft>
                <a:spcPts val="0"/>
              </a:spcAft>
            </a:pPr>
            <a:endParaRPr dirty="0" smtClean="0">
              <a:solidFill>
                <a:schemeClr val="bg1"/>
              </a:solidFill>
            </a:endParaRPr>
          </a:p>
          <a:p>
            <a:pPr marL="0" marR="406400" lvl="0" indent="0" algn="just" rtl="1">
              <a:lnSpc>
                <a:spcPct val="115000"/>
              </a:lnSpc>
              <a:spcBef>
                <a:spcPts val="0"/>
              </a:spcBef>
              <a:spcAft>
                <a:spcPts val="0"/>
              </a:spcAft>
              <a:buNone/>
            </a:pPr>
            <a:endParaRPr dirty="0">
              <a:solidFill>
                <a:srgbClr val="FFFFFF"/>
              </a:solidFill>
            </a:endParaRPr>
          </a:p>
        </p:txBody>
      </p:sp>
      <p:pic>
        <p:nvPicPr>
          <p:cNvPr id="1998" name="Google Shape;1998;p211"/>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1027" name="Picture 3"/>
          <p:cNvPicPr>
            <a:picLocks noChangeAspect="1" noChangeArrowheads="1"/>
          </p:cNvPicPr>
          <p:nvPr/>
        </p:nvPicPr>
        <p:blipFill>
          <a:blip r:embed="rId4"/>
          <a:srcRect/>
          <a:stretch>
            <a:fillRect/>
          </a:stretch>
        </p:blipFill>
        <p:spPr bwMode="auto">
          <a:xfrm>
            <a:off x="1706880" y="3528822"/>
            <a:ext cx="50387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587529"/>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2038919">
                <a:tc>
                  <a:txBody>
                    <a:bodyPr/>
                    <a:lstStyle/>
                    <a:p>
                      <a:pPr marL="0" lvl="0" indent="0" algn="r" rtl="1">
                        <a:spcBef>
                          <a:spcPts val="0"/>
                        </a:spcBef>
                        <a:spcAft>
                          <a:spcPts val="0"/>
                        </a:spcAft>
                        <a:buNone/>
                      </a:pPr>
                      <a:endParaRPr lang="he-IL" sz="1100" dirty="0" smtClean="0">
                        <a:solidFill>
                          <a:srgbClr val="FF0000"/>
                        </a:solidFill>
                      </a:endParaRPr>
                    </a:p>
                    <a:p>
                      <a:pPr marL="0" lvl="0" indent="0" algn="r" rtl="1">
                        <a:spcBef>
                          <a:spcPts val="0"/>
                        </a:spcBef>
                        <a:spcAft>
                          <a:spcPts val="0"/>
                        </a:spcAft>
                        <a:buNone/>
                      </a:pPr>
                      <a:endParaRPr dirty="0">
                        <a:solidFill>
                          <a:srgbClr val="FF0000"/>
                        </a:solidFill>
                      </a:endParaRPr>
                    </a:p>
                  </a:txBody>
                  <a:tcPr marL="91425" marR="91425" marT="91425" marB="91425"/>
                </a:tc>
                <a:tc>
                  <a:txBody>
                    <a:bodyPr/>
                    <a:lstStyle/>
                    <a:p>
                      <a:pPr algn="r" rtl="0"/>
                      <a:r>
                        <a:rPr lang="he-IL" sz="1200" b="0" i="0" u="none" strike="noStrike" cap="none" dirty="0" smtClean="0">
                          <a:solidFill>
                            <a:schemeClr val="bg1"/>
                          </a:solidFill>
                          <a:latin typeface="Arial"/>
                          <a:ea typeface="Arial"/>
                          <a:cs typeface="Arial"/>
                          <a:sym typeface="Arial"/>
                        </a:rPr>
                        <a:t>אסור מרווח שהוא מעל אוקטבה, בין שני קולות</a:t>
                      </a:r>
                    </a:p>
                    <a:p>
                      <a:pPr algn="r" rtl="1"/>
                      <a:r>
                        <a:rPr lang="he-IL" sz="1200" b="0" i="0" u="none" strike="noStrike" cap="none" dirty="0" smtClean="0">
                          <a:solidFill>
                            <a:schemeClr val="bg1"/>
                          </a:solidFill>
                          <a:latin typeface="Arial"/>
                          <a:ea typeface="Arial"/>
                          <a:cs typeface="Arial"/>
                          <a:sym typeface="Arial"/>
                        </a:rPr>
                        <a:t>שונים. או יותר.. למעט צליל הבס.</a:t>
                      </a:r>
                    </a:p>
                    <a:p>
                      <a:pPr algn="r" rtl="1"/>
                      <a:endParaRPr lang="he-IL" sz="1200" b="0" i="0" u="none" strike="noStrike" cap="none" dirty="0" smtClean="0">
                        <a:solidFill>
                          <a:schemeClr val="bg1"/>
                        </a:solidFill>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rgbClr val="FF0000"/>
                          </a:solidFill>
                          <a:latin typeface="Arial"/>
                          <a:ea typeface="Arial"/>
                          <a:cs typeface="Arial"/>
                          <a:sym typeface="Arial"/>
                        </a:rPr>
                        <a:t>שגוי- צליל הסופרן גבוה מאוקטבה מצליל האלט וגם מצליל הטנור. </a:t>
                      </a:r>
                      <a:endParaRPr lang="he-IL" sz="1200" dirty="0" smtClean="0">
                        <a:solidFill>
                          <a:srgbClr val="FF0000"/>
                        </a:solidFil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מרווחים אסורים בין שני קולות.</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a:t>
                      </a:r>
                      <a:endParaRPr sz="1200" dirty="0">
                        <a:solidFill>
                          <a:srgbClr val="FFFFFF"/>
                        </a:solidFill>
                      </a:endParaRPr>
                    </a:p>
                  </a:txBody>
                  <a:tcPr marL="91425" marR="91425" marT="91425" marB="91425"/>
                </a:tc>
              </a:tr>
            </a:tbl>
          </a:graphicData>
        </a:graphic>
      </p:graphicFrame>
      <p:pic>
        <p:nvPicPr>
          <p:cNvPr id="5122" name="Picture 2"/>
          <p:cNvPicPr>
            <a:picLocks noChangeAspect="1" noChangeArrowheads="1"/>
          </p:cNvPicPr>
          <p:nvPr/>
        </p:nvPicPr>
        <p:blipFill>
          <a:blip r:embed="rId4"/>
          <a:srcRect/>
          <a:stretch>
            <a:fillRect/>
          </a:stretch>
        </p:blipFill>
        <p:spPr bwMode="auto">
          <a:xfrm>
            <a:off x="697040" y="2251139"/>
            <a:ext cx="240982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אסור מרווח של אוקטבה מקבילה, קוינטה מקבילה או קוורטה מקבילה בין שני אקורדים. </a:t>
                      </a:r>
                      <a:endParaRPr lang="en-US" sz="1200" b="0" i="0" u="none" strike="noStrike" cap="none" dirty="0" smtClean="0">
                        <a:solidFill>
                          <a:schemeClr val="bg1"/>
                        </a:solidFill>
                        <a:latin typeface="Arial"/>
                        <a:ea typeface="Arial"/>
                        <a:cs typeface="Arial"/>
                        <a:sym typeface="Arial"/>
                      </a:endParaRPr>
                    </a:p>
                    <a:p>
                      <a:pPr algn="r"/>
                      <a:endParaRPr lang="he-IL" sz="1200" b="0" i="0" u="none" strike="noStrike" cap="none" dirty="0" smtClean="0">
                        <a:solidFill>
                          <a:srgbClr val="FF0000"/>
                        </a:solidFill>
                        <a:latin typeface="Arial"/>
                        <a:ea typeface="Arial"/>
                        <a:cs typeface="Arial"/>
                        <a:sym typeface="Arial"/>
                      </a:endParaRPr>
                    </a:p>
                    <a:p>
                      <a:pPr algn="r"/>
                      <a:r>
                        <a:rPr lang="he-IL" sz="1200" b="0" i="0" u="none" strike="noStrike" cap="none" dirty="0" smtClean="0">
                          <a:solidFill>
                            <a:srgbClr val="FF0000"/>
                          </a:solidFill>
                          <a:latin typeface="Arial"/>
                          <a:ea typeface="Arial"/>
                          <a:cs typeface="Arial"/>
                          <a:sym typeface="Arial"/>
                        </a:rPr>
                        <a:t>שגוי- קיימת אוקטבה וקוורטה וקוינטה מקבילה בין שני האקורדים. ( זוהי השיטה הכי קלה לפזר את האקורד אך כמובן שזה אסור.)</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מרווחים אסורים בין שני אקורדים</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a:t>
                      </a:r>
                      <a:endParaRPr sz="1200" dirty="0">
                        <a:solidFill>
                          <a:srgbClr val="FFFFFF"/>
                        </a:solidFill>
                      </a:endParaRPr>
                    </a:p>
                  </a:txBody>
                  <a:tcPr marL="91425" marR="91425" marT="91425" marB="91425"/>
                </a:tc>
              </a:tr>
            </a:tbl>
          </a:graphicData>
        </a:graphic>
      </p:graphicFrame>
      <p:pic>
        <p:nvPicPr>
          <p:cNvPr id="6146" name="Picture 2"/>
          <p:cNvPicPr>
            <a:picLocks noChangeAspect="1" noChangeArrowheads="1"/>
          </p:cNvPicPr>
          <p:nvPr/>
        </p:nvPicPr>
        <p:blipFill>
          <a:blip r:embed="rId4"/>
          <a:srcRect/>
          <a:stretch>
            <a:fillRect/>
          </a:stretch>
        </p:blipFill>
        <p:spPr bwMode="auto">
          <a:xfrm>
            <a:off x="1015556" y="1952625"/>
            <a:ext cx="172402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אסור שכל הצלילים יפנו כלפי למעלה או כלפי למטה. </a:t>
                      </a:r>
                      <a:endParaRPr lang="en-US" sz="1200" b="0" i="0" u="none" strike="noStrike" cap="none" dirty="0" smtClean="0">
                        <a:solidFill>
                          <a:schemeClr val="bg1"/>
                        </a:solidFill>
                        <a:latin typeface="Arial"/>
                        <a:ea typeface="Arial"/>
                        <a:cs typeface="Arial"/>
                        <a:sym typeface="Arial"/>
                      </a:endParaRPr>
                    </a:p>
                    <a:p>
                      <a:pPr algn="r"/>
                      <a:endParaRPr lang="he-IL" sz="1200" b="0" i="0" u="none" strike="noStrike" cap="none" dirty="0" smtClean="0">
                        <a:solidFill>
                          <a:srgbClr val="FF0000"/>
                        </a:solidFill>
                        <a:latin typeface="Arial"/>
                        <a:ea typeface="Arial"/>
                        <a:cs typeface="Arial"/>
                        <a:sym typeface="Arial"/>
                      </a:endParaRPr>
                    </a:p>
                    <a:p>
                      <a:pPr algn="r"/>
                      <a:r>
                        <a:rPr lang="he-IL" sz="1200" b="0" i="0" u="none" strike="noStrike" cap="none" dirty="0" smtClean="0">
                          <a:solidFill>
                            <a:srgbClr val="FF0000"/>
                          </a:solidFill>
                          <a:latin typeface="Arial"/>
                          <a:ea typeface="Arial"/>
                          <a:cs typeface="Arial"/>
                          <a:sym typeface="Arial"/>
                        </a:rPr>
                        <a:t>שגוי- כל הצלילים עולים.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כיוון הצלילים</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a:t>
                      </a:r>
                      <a:endParaRPr sz="1200" dirty="0">
                        <a:solidFill>
                          <a:srgbClr val="FFFFFF"/>
                        </a:solidFill>
                      </a:endParaRPr>
                    </a:p>
                  </a:txBody>
                  <a:tcPr marL="91425" marR="91425" marT="91425" marB="91425"/>
                </a:tc>
              </a:tr>
            </a:tbl>
          </a:graphicData>
        </a:graphic>
      </p:graphicFrame>
      <p:pic>
        <p:nvPicPr>
          <p:cNvPr id="7170" name="Picture 2"/>
          <p:cNvPicPr>
            <a:picLocks noChangeAspect="1" noChangeArrowheads="1"/>
          </p:cNvPicPr>
          <p:nvPr/>
        </p:nvPicPr>
        <p:blipFill>
          <a:blip r:embed="rId4"/>
          <a:srcRect/>
          <a:stretch>
            <a:fillRect/>
          </a:stretch>
        </p:blipFill>
        <p:spPr bwMode="auto">
          <a:xfrm>
            <a:off x="1090803" y="1937195"/>
            <a:ext cx="169545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654006"/>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2105396">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הכתיבה צריכה להתבצע בשיטה של אקורד אנכי סגור או פתוח, יש לבדוק תמיד שאכן הצלילים שצויינו שייכים לאקורד. </a:t>
                      </a:r>
                    </a:p>
                    <a:p>
                      <a:pPr algn="r" rtl="1"/>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הצליל פה אינו שייך לאקורד דו מי סול</a:t>
                      </a:r>
                      <a:endParaRPr lang="en-US" sz="1200" b="0" i="0" u="none" strike="noStrike" cap="none" dirty="0" smtClean="0">
                        <a:solidFill>
                          <a:srgbClr val="FF0000"/>
                        </a:solidFill>
                        <a:latin typeface="Arial"/>
                        <a:ea typeface="Arial"/>
                        <a:cs typeface="Arial"/>
                        <a:sym typeface="Arial"/>
                      </a:endParaRPr>
                    </a:p>
                    <a:p>
                      <a:pPr algn="r"/>
                      <a:r>
                        <a:rPr lang="he-IL" sz="1200" b="0" i="0" u="none" strike="noStrike" cap="none" dirty="0" smtClean="0">
                          <a:solidFill>
                            <a:srgbClr val="FF0000"/>
                          </a:solidFill>
                          <a:latin typeface="Arial"/>
                          <a:ea typeface="Arial"/>
                          <a:cs typeface="Arial"/>
                          <a:sym typeface="Arial"/>
                        </a:rPr>
                        <a:t>הצליל סול אינו שייך לאקורד: פה,לה,דו.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שיוך הצלילים לאקורד</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4</a:t>
                      </a:r>
                      <a:endParaRPr sz="1200" dirty="0">
                        <a:solidFill>
                          <a:srgbClr val="FFFFFF"/>
                        </a:solidFill>
                      </a:endParaRPr>
                    </a:p>
                  </a:txBody>
                  <a:tcPr marL="91425" marR="91425" marT="91425" marB="91425"/>
                </a:tc>
              </a:tr>
            </a:tbl>
          </a:graphicData>
        </a:graphic>
      </p:graphicFrame>
      <p:pic>
        <p:nvPicPr>
          <p:cNvPr id="8194" name="Picture 2"/>
          <p:cNvPicPr>
            <a:picLocks noChangeAspect="1" noChangeArrowheads="1"/>
          </p:cNvPicPr>
          <p:nvPr/>
        </p:nvPicPr>
        <p:blipFill>
          <a:blip r:embed="rId4"/>
          <a:srcRect/>
          <a:stretch>
            <a:fillRect/>
          </a:stretch>
        </p:blipFill>
        <p:spPr bwMode="auto">
          <a:xfrm>
            <a:off x="853059" y="1972818"/>
            <a:ext cx="2000250" cy="1905000"/>
          </a:xfrm>
          <a:prstGeom prst="rect">
            <a:avLst/>
          </a:prstGeom>
          <a:noFill/>
          <a:ln w="9525">
            <a:noFill/>
            <a:miter lim="800000"/>
            <a:headEnd/>
            <a:tailEnd/>
          </a:ln>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605238"/>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2056628">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היות ואקורד משולש מכיל רק 3 צלילים , וישנם 4 קולות (או יותר) הרי שנצטרך להשתמש באחד מצלילי האקורד בכפילות. </a:t>
                      </a:r>
                      <a:endParaRPr lang="en-US"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השתמשנו בצליל רה שאינו שייך לאקורד דו מז'ור</a:t>
                      </a:r>
                    </a:p>
                    <a:p>
                      <a:pPr algn="r" rtl="1"/>
                      <a:r>
                        <a:rPr lang="he-IL" sz="1200" b="0" i="0" u="none" strike="noStrike" cap="none" dirty="0" smtClean="0">
                          <a:solidFill>
                            <a:srgbClr val="FF0000"/>
                          </a:solidFill>
                          <a:latin typeface="Arial"/>
                          <a:ea typeface="Arial"/>
                          <a:cs typeface="Arial"/>
                          <a:sym typeface="Arial"/>
                        </a:rPr>
                        <a:t>שגוי- אין צליל משותף דו בין שתי הדרגות.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הכפלה של אחד מצלילי האקורד המשולש</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5</a:t>
                      </a:r>
                      <a:endParaRPr sz="1200" dirty="0">
                        <a:solidFill>
                          <a:srgbClr val="FFFFFF"/>
                        </a:solidFill>
                      </a:endParaRPr>
                    </a:p>
                  </a:txBody>
                  <a:tcPr marL="91425" marR="91425" marT="91425" marB="91425"/>
                </a:tc>
              </a:tr>
            </a:tbl>
          </a:graphicData>
        </a:graphic>
      </p:graphicFrame>
      <p:pic>
        <p:nvPicPr>
          <p:cNvPr id="9218" name="Picture 2"/>
          <p:cNvPicPr>
            <a:picLocks noChangeAspect="1" noChangeArrowheads="1"/>
          </p:cNvPicPr>
          <p:nvPr/>
        </p:nvPicPr>
        <p:blipFill>
          <a:blip r:embed="rId4"/>
          <a:srcRect/>
          <a:stretch>
            <a:fillRect/>
          </a:stretch>
        </p:blipFill>
        <p:spPr bwMode="auto">
          <a:xfrm>
            <a:off x="971169" y="2011490"/>
            <a:ext cx="1885950" cy="1876425"/>
          </a:xfrm>
          <a:prstGeom prst="rect">
            <a:avLst/>
          </a:prstGeom>
          <a:noFill/>
          <a:ln w="9525">
            <a:noFill/>
            <a:miter lim="800000"/>
            <a:headEnd/>
            <a:tailEnd/>
          </a:ln>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a:t>
            </a:r>
            <a:r>
              <a:rPr lang="x-none" sz="2400" b="1" smtClean="0">
                <a:solidFill>
                  <a:srgbClr val="FFFF00"/>
                </a:solidFill>
                <a:latin typeface="Arial" pitchFamily="34" charset="0"/>
                <a:ea typeface="David"/>
                <a:cs typeface="Arial" pitchFamily="34" charset="0"/>
                <a:sym typeface="David"/>
              </a:rPr>
              <a:t>הרמונית</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26682"/>
          <a:ext cx="8096475" cy="3022784"/>
        </p:xfrm>
        <a:graphic>
          <a:graphicData uri="http://schemas.openxmlformats.org/drawingml/2006/table">
            <a:tbl>
              <a:tblPr>
                <a:noFill/>
                <a:tableStyleId>{D223DBF9-E6C6-4AA8-B193-31598DDAF621}</a:tableStyleId>
              </a:tblPr>
              <a:tblGrid>
                <a:gridCol w="2824286"/>
                <a:gridCol w="2968064"/>
                <a:gridCol w="1731275"/>
                <a:gridCol w="572850"/>
              </a:tblGrid>
              <a:tr h="381000">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מספר</a:t>
                      </a:r>
                      <a:endParaRPr sz="1200" b="1" dirty="0">
                        <a:solidFill>
                          <a:srgbClr val="FFFF00"/>
                        </a:solidFill>
                      </a:endParaRPr>
                    </a:p>
                  </a:txBody>
                  <a:tcPr marL="91425" marR="91425" marT="91425" marB="91425"/>
                </a:tc>
              </a:tr>
              <a:tr h="2474174">
                <a:tc>
                  <a:txBody>
                    <a:bodyPr/>
                    <a:lstStyle/>
                    <a:p>
                      <a:pPr marL="0" lvl="0" indent="0" algn="r" rtl="1">
                        <a:spcBef>
                          <a:spcPts val="0"/>
                        </a:spcBef>
                        <a:spcAft>
                          <a:spcPts val="0"/>
                        </a:spcAft>
                        <a:buNone/>
                      </a:pPr>
                      <a:endParaRPr lang="he-IL" sz="1100" baseline="0" dirty="0" smtClean="0">
                        <a:solidFill>
                          <a:schemeClr val="bg1"/>
                        </a:solidFill>
                      </a:endParaRPr>
                    </a:p>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marL="0" lvl="0" indent="0" algn="r" rtl="1">
                        <a:spcBef>
                          <a:spcPts val="0"/>
                        </a:spcBef>
                        <a:spcAft>
                          <a:spcPts val="0"/>
                        </a:spcAft>
                        <a:buNone/>
                      </a:pPr>
                      <a:r>
                        <a:rPr lang="x-none" sz="1200">
                          <a:solidFill>
                            <a:schemeClr val="bg1"/>
                          </a:solidFill>
                        </a:rPr>
                        <a:t>אסור </a:t>
                      </a:r>
                      <a:r>
                        <a:rPr lang="x-none" sz="1200">
                          <a:solidFill>
                            <a:srgbClr val="FFFFFF"/>
                          </a:solidFill>
                        </a:rPr>
                        <a:t>להשתמש בצליל הטרצה לשני קולות </a:t>
                      </a:r>
                      <a:r>
                        <a:rPr lang="x-none" sz="1200" smtClean="0">
                          <a:solidFill>
                            <a:srgbClr val="FFFFFF"/>
                          </a:solidFill>
                        </a:rPr>
                        <a:t>שונים </a:t>
                      </a:r>
                      <a:r>
                        <a:rPr lang="he-IL" sz="1200" dirty="0" smtClean="0">
                          <a:solidFill>
                            <a:srgbClr val="FFFFFF"/>
                          </a:solidFill>
                        </a:rPr>
                        <a:t>או יותר </a:t>
                      </a:r>
                      <a:r>
                        <a:rPr lang="x-none" sz="1200" smtClean="0">
                          <a:solidFill>
                            <a:srgbClr val="FFFFFF"/>
                          </a:solidFill>
                        </a:rPr>
                        <a:t>באקורד משולש</a:t>
                      </a:r>
                      <a:r>
                        <a:rPr lang="he-IL" sz="1200" dirty="0" smtClean="0">
                          <a:solidFill>
                            <a:srgbClr val="FFFFFF"/>
                          </a:solidFill>
                        </a:rPr>
                        <a:t>.</a:t>
                      </a:r>
                    </a:p>
                    <a:p>
                      <a:pPr marL="0" lvl="0" indent="0" algn="r" rtl="1">
                        <a:spcBef>
                          <a:spcPts val="0"/>
                        </a:spcBef>
                        <a:spcAft>
                          <a:spcPts val="0"/>
                        </a:spcAft>
                        <a:buNone/>
                      </a:pPr>
                      <a:endParaRPr lang="he-IL" sz="1200" dirty="0" smtClean="0">
                        <a:solidFill>
                          <a:srgbClr val="FFFFFF"/>
                        </a:solidFill>
                      </a:endParaRPr>
                    </a:p>
                    <a:p>
                      <a:pPr marL="0" lvl="0" indent="0" algn="r" rtl="0">
                        <a:spcBef>
                          <a:spcPts val="0"/>
                        </a:spcBef>
                        <a:spcAft>
                          <a:spcPts val="0"/>
                        </a:spcAft>
                        <a:buNone/>
                      </a:pPr>
                      <a:r>
                        <a:rPr lang="he-IL" sz="1200" dirty="0" smtClean="0">
                          <a:solidFill>
                            <a:srgbClr val="FF0000"/>
                          </a:solidFill>
                        </a:rPr>
                        <a:t>שגוי אסור לתת באקורד</a:t>
                      </a:r>
                      <a:r>
                        <a:rPr lang="he-IL" sz="1200" baseline="0" dirty="0" smtClean="0">
                          <a:solidFill>
                            <a:srgbClr val="FF0000"/>
                          </a:solidFill>
                        </a:rPr>
                        <a:t> דו מז'ור את הצליל </a:t>
                      </a:r>
                    </a:p>
                    <a:p>
                      <a:pPr marL="0" lvl="0" indent="0" algn="r" rtl="1">
                        <a:spcBef>
                          <a:spcPts val="0"/>
                        </a:spcBef>
                        <a:spcAft>
                          <a:spcPts val="0"/>
                        </a:spcAft>
                        <a:buNone/>
                      </a:pPr>
                      <a:r>
                        <a:rPr lang="he-IL" sz="1200" baseline="0" dirty="0" smtClean="0">
                          <a:solidFill>
                            <a:srgbClr val="FF0000"/>
                          </a:solidFill>
                        </a:rPr>
                        <a:t>מי שהוא צליל הטרצה גם לטנור וגם לאלט. </a:t>
                      </a:r>
                    </a:p>
                    <a:p>
                      <a:pPr marL="0" lvl="0" indent="0" algn="r" rtl="1">
                        <a:spcBef>
                          <a:spcPts val="0"/>
                        </a:spcBef>
                        <a:spcAft>
                          <a:spcPts val="0"/>
                        </a:spcAft>
                        <a:buNone/>
                      </a:pPr>
                      <a:endParaRPr sz="1200" dirty="0">
                        <a:solidFill>
                          <a:srgbClr val="FFFFFF"/>
                        </a:solidFill>
                      </a:endParaRPr>
                    </a:p>
                  </a:txBody>
                  <a:tcPr marL="91425" marR="91425" marT="91425" marB="91425"/>
                </a:tc>
                <a:tc>
                  <a:txBody>
                    <a:bodyPr/>
                    <a:lstStyle/>
                    <a:p>
                      <a:pPr marL="0" lvl="0" indent="0" algn="r" rtl="1">
                        <a:spcBef>
                          <a:spcPts val="0"/>
                        </a:spcBef>
                        <a:spcAft>
                          <a:spcPts val="0"/>
                        </a:spcAft>
                        <a:buNone/>
                      </a:pPr>
                      <a:r>
                        <a:rPr lang="x-none" sz="1200">
                          <a:solidFill>
                            <a:srgbClr val="FFFFFF"/>
                          </a:solidFill>
                        </a:rPr>
                        <a:t>הכפלת הטרצה</a:t>
                      </a:r>
                      <a:endParaRPr sz="1200">
                        <a:solidFill>
                          <a:srgbClr val="FFFFFF"/>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6</a:t>
                      </a:r>
                      <a:endParaRPr sz="1200" dirty="0">
                        <a:solidFill>
                          <a:srgbClr val="FFFFFF"/>
                        </a:solidFill>
                      </a:endParaRPr>
                    </a:p>
                  </a:txBody>
                  <a:tcPr marL="91425" marR="91425" marT="91425" marB="91425"/>
                </a:tc>
              </a:tr>
            </a:tbl>
          </a:graphicData>
        </a:graphic>
      </p:graphicFrame>
      <p:pic>
        <p:nvPicPr>
          <p:cNvPr id="4098" name="Picture 2"/>
          <p:cNvPicPr>
            <a:picLocks noChangeAspect="1" noChangeArrowheads="1"/>
          </p:cNvPicPr>
          <p:nvPr/>
        </p:nvPicPr>
        <p:blipFill>
          <a:blip r:embed="rId4"/>
          <a:srcRect/>
          <a:stretch>
            <a:fillRect/>
          </a:stretch>
        </p:blipFill>
        <p:spPr bwMode="auto">
          <a:xfrm>
            <a:off x="966407" y="2056067"/>
            <a:ext cx="1895475" cy="1933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4"/>
          <p:cNvSpPr txBox="1">
            <a:spLocks noGrp="1"/>
          </p:cNvSpPr>
          <p:nvPr>
            <p:ph type="ctrTitle"/>
          </p:nvPr>
        </p:nvSpPr>
        <p:spPr>
          <a:xfrm>
            <a:off x="2201100" y="340150"/>
            <a:ext cx="63534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זוגי - שינוי המכנה</a:t>
            </a:r>
            <a:endParaRPr sz="2400" b="1" dirty="0">
              <a:solidFill>
                <a:srgbClr val="FFFF00"/>
              </a:solidFill>
              <a:latin typeface="Arial" pitchFamily="34" charset="0"/>
              <a:ea typeface="Times New Roman"/>
              <a:cs typeface="Arial" pitchFamily="34" charset="0"/>
              <a:sym typeface="Times New Roman"/>
            </a:endParaRPr>
          </a:p>
        </p:txBody>
      </p:sp>
      <p:sp>
        <p:nvSpPr>
          <p:cNvPr id="549" name="Google Shape;549;p64"/>
          <p:cNvSpPr txBox="1">
            <a:spLocks noGrp="1"/>
          </p:cNvSpPr>
          <p:nvPr>
            <p:ph type="subTitle" idx="1"/>
          </p:nvPr>
        </p:nvSpPr>
        <p:spPr>
          <a:xfrm>
            <a:off x="1092525" y="1243950"/>
            <a:ext cx="7386600" cy="2651100"/>
          </a:xfrm>
          <a:prstGeom prst="rect">
            <a:avLst/>
          </a:prstGeom>
        </p:spPr>
        <p:txBody>
          <a:bodyPr spcFirstLastPara="1" wrap="square" lIns="91425" tIns="91425" rIns="91425" bIns="91425" anchor="t" anchorCtr="0">
            <a:noAutofit/>
          </a:bodyPr>
          <a:lstStyle/>
          <a:p>
            <a:pPr marL="0" marR="114300" lvl="0" indent="0" rtl="1">
              <a:lnSpc>
                <a:spcPct val="115000"/>
              </a:lnSpc>
              <a:spcBef>
                <a:spcPts val="0"/>
              </a:spcBef>
              <a:spcAft>
                <a:spcPts val="0"/>
              </a:spcAft>
              <a:buNone/>
            </a:pPr>
            <a:r>
              <a:rPr lang="x-none" sz="1600">
                <a:solidFill>
                  <a:srgbClr val="FFFF00"/>
                </a:solidFill>
                <a:latin typeface="Arial"/>
                <a:ea typeface="Arial"/>
                <a:cs typeface="+mn-cs"/>
                <a:sym typeface="Arial"/>
              </a:rPr>
              <a:t>שינוי המכנה</a:t>
            </a:r>
            <a:r>
              <a:rPr lang="x-none" sz="1600">
                <a:solidFill>
                  <a:srgbClr val="FFFFFF"/>
                </a:solidFill>
                <a:latin typeface="Times New Roman"/>
                <a:ea typeface="Times New Roman"/>
                <a:cs typeface="+mn-cs"/>
                <a:sym typeface="Times New Roman"/>
              </a:rPr>
              <a:t> - בעצם השינוי במכנה של המשקל אנו יוצרים למעשה גודל פעמות שונות. </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pPr>
            <a:r>
              <a:rPr lang="he-IL" sz="1600" dirty="0" smtClean="0">
                <a:solidFill>
                  <a:srgbClr val="FFFFFF"/>
                </a:solidFill>
                <a:latin typeface="Times New Roman"/>
                <a:ea typeface="Times New Roman"/>
                <a:sym typeface="Times New Roman"/>
              </a:rPr>
              <a:t>                            </a:t>
            </a:r>
            <a:endParaRPr sz="1600" dirty="0">
              <a:solidFill>
                <a:srgbClr val="FFFFFF"/>
              </a:solidFill>
              <a:latin typeface="Times New Roman"/>
              <a:ea typeface="Times New Roman"/>
              <a:cs typeface="+mn-cs"/>
              <a:sym typeface="Times New Roman"/>
            </a:endParaRPr>
          </a:p>
          <a:p>
            <a:pPr marL="0" marR="0" lvl="0" indent="0"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בדוגמא –  </a:t>
            </a:r>
            <a:r>
              <a:rPr lang="x-none" sz="1600" smtClean="0">
                <a:solidFill>
                  <a:srgbClr val="FFFF00"/>
                </a:solidFill>
                <a:latin typeface="Times New Roman"/>
                <a:ea typeface="Times New Roman"/>
                <a:cs typeface="+mn-cs"/>
                <a:sym typeface="Times New Roman"/>
              </a:rPr>
              <a:t>משקל</a:t>
            </a:r>
            <a:r>
              <a:rPr lang="he-IL" sz="1600" dirty="0" smtClean="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 </a:t>
            </a:r>
            <a:r>
              <a:rPr lang="he-IL" sz="1600" dirty="0" smtClean="0">
                <a:solidFill>
                  <a:srgbClr val="FFFF00"/>
                </a:solidFill>
                <a:latin typeface="Times New Roman"/>
                <a:ea typeface="Times New Roman"/>
                <a:cs typeface="+mn-cs"/>
                <a:sym typeface="Times New Roman"/>
              </a:rPr>
              <a:t>4</a:t>
            </a:r>
            <a:r>
              <a:rPr lang="x-none" sz="1600" smtClean="0">
                <a:solidFill>
                  <a:srgbClr val="FFFF00"/>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לעומת    </a:t>
            </a:r>
            <a:r>
              <a:rPr lang="x-none" sz="1600">
                <a:solidFill>
                  <a:srgbClr val="FFFF00"/>
                </a:solidFill>
                <a:latin typeface="Times New Roman"/>
                <a:ea typeface="Times New Roman"/>
                <a:cs typeface="+mn-cs"/>
                <a:sym typeface="Times New Roman"/>
              </a:rPr>
              <a:t>משקל </a:t>
            </a:r>
            <a:r>
              <a:rPr lang="he-IL" sz="1600" dirty="0" smtClean="0">
                <a:solidFill>
                  <a:srgbClr val="FFFF00"/>
                </a:solidFill>
                <a:latin typeface="Times New Roman"/>
                <a:ea typeface="Times New Roman"/>
                <a:cs typeface="+mn-cs"/>
                <a:sym typeface="Times New Roman"/>
              </a:rPr>
              <a:t>4          </a:t>
            </a:r>
            <a:r>
              <a:rPr lang="x-none" sz="1600" smtClean="0">
                <a:solidFill>
                  <a:srgbClr val="FFFFFF"/>
                </a:solidFill>
                <a:latin typeface="Times New Roman"/>
                <a:ea typeface="Times New Roman"/>
                <a:cs typeface="+mn-cs"/>
                <a:sym typeface="Times New Roman"/>
              </a:rPr>
              <a:t>לעומת</a:t>
            </a:r>
            <a:r>
              <a:rPr lang="x-none" sz="1600" smtClean="0">
                <a:solidFill>
                  <a:srgbClr val="FFFF00"/>
                </a:solidFill>
                <a:latin typeface="Times New Roman"/>
                <a:ea typeface="Times New Roman"/>
                <a:cs typeface="+mn-cs"/>
                <a:sym typeface="Times New Roman"/>
              </a:rPr>
              <a:t>  </a:t>
            </a:r>
            <a:r>
              <a:rPr lang="x-none" sz="1600">
                <a:solidFill>
                  <a:srgbClr val="FFFF00"/>
                </a:solidFill>
                <a:latin typeface="Times New Roman"/>
                <a:ea typeface="Times New Roman"/>
                <a:cs typeface="+mn-cs"/>
                <a:sym typeface="Times New Roman"/>
              </a:rPr>
              <a:t>משקל </a:t>
            </a:r>
            <a:r>
              <a:rPr lang="x-none" sz="1600" smtClean="0">
                <a:solidFill>
                  <a:srgbClr val="FFFF00"/>
                </a:solidFill>
                <a:latin typeface="Times New Roman"/>
                <a:ea typeface="Times New Roman"/>
                <a:cs typeface="+mn-cs"/>
                <a:sym typeface="Times New Roman"/>
              </a:rPr>
              <a:t>4</a:t>
            </a:r>
            <a:endParaRPr lang="he-IL" sz="1600" dirty="0" smtClean="0">
              <a:solidFill>
                <a:srgbClr val="FFFF00"/>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he-IL" sz="1600" dirty="0" smtClean="0">
                <a:solidFill>
                  <a:srgbClr val="FFFF00"/>
                </a:solidFill>
                <a:latin typeface="Times New Roman"/>
                <a:ea typeface="Times New Roman"/>
                <a:cs typeface="+mn-cs"/>
                <a:sym typeface="Times New Roman"/>
              </a:rPr>
              <a:t>                                2                              4                             8</a:t>
            </a:r>
            <a:endParaRPr sz="1600" dirty="0">
              <a:solidFill>
                <a:srgbClr val="FFFF00"/>
              </a:solidFill>
              <a:latin typeface="Times New Roman"/>
              <a:ea typeface="Times New Roman"/>
              <a:cs typeface="+mn-cs"/>
              <a:sym typeface="Times New Roman"/>
            </a:endParaRPr>
          </a:p>
        </p:txBody>
      </p:sp>
      <p:sp>
        <p:nvSpPr>
          <p:cNvPr id="550" name="Google Shape;550;p6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51" name="Google Shape;551;p64"/>
          <p:cNvPicPr preferRelativeResize="0"/>
          <p:nvPr/>
        </p:nvPicPr>
        <p:blipFill>
          <a:blip r:embed="rId6">
            <a:alphaModFix/>
          </a:blip>
          <a:stretch>
            <a:fillRect/>
          </a:stretch>
        </p:blipFill>
        <p:spPr>
          <a:xfrm>
            <a:off x="7101200" y="0"/>
            <a:ext cx="2042800" cy="895300"/>
          </a:xfrm>
          <a:prstGeom prst="rect">
            <a:avLst/>
          </a:prstGeom>
          <a:noFill/>
          <a:ln>
            <a:noFill/>
          </a:ln>
        </p:spPr>
      </p:pic>
      <p:pic>
        <p:nvPicPr>
          <p:cNvPr id="552" name="Google Shape;552;p64"/>
          <p:cNvPicPr preferRelativeResize="0"/>
          <p:nvPr/>
        </p:nvPicPr>
        <p:blipFill>
          <a:blip r:embed="rId7">
            <a:alphaModFix/>
          </a:blip>
          <a:stretch>
            <a:fillRect/>
          </a:stretch>
        </p:blipFill>
        <p:spPr>
          <a:xfrm>
            <a:off x="4046525" y="2851313"/>
            <a:ext cx="1638300" cy="647700"/>
          </a:xfrm>
          <a:prstGeom prst="rect">
            <a:avLst/>
          </a:prstGeom>
          <a:noFill/>
          <a:ln>
            <a:noFill/>
          </a:ln>
        </p:spPr>
      </p:pic>
      <p:pic>
        <p:nvPicPr>
          <p:cNvPr id="553" name="Google Shape;553;p64"/>
          <p:cNvPicPr preferRelativeResize="0"/>
          <p:nvPr/>
        </p:nvPicPr>
        <p:blipFill>
          <a:blip r:embed="rId8">
            <a:alphaModFix/>
          </a:blip>
          <a:stretch>
            <a:fillRect/>
          </a:stretch>
        </p:blipFill>
        <p:spPr>
          <a:xfrm>
            <a:off x="6092928" y="2889425"/>
            <a:ext cx="1628775" cy="571500"/>
          </a:xfrm>
          <a:prstGeom prst="rect">
            <a:avLst/>
          </a:prstGeom>
          <a:noFill/>
          <a:ln>
            <a:noFill/>
          </a:ln>
        </p:spPr>
      </p:pic>
      <p:pic>
        <p:nvPicPr>
          <p:cNvPr id="554" name="Google Shape;554;p64"/>
          <p:cNvPicPr preferRelativeResize="0"/>
          <p:nvPr/>
        </p:nvPicPr>
        <p:blipFill>
          <a:blip r:embed="rId9">
            <a:alphaModFix/>
          </a:blip>
          <a:stretch>
            <a:fillRect/>
          </a:stretch>
        </p:blipFill>
        <p:spPr>
          <a:xfrm>
            <a:off x="2035146" y="2894175"/>
            <a:ext cx="1609725" cy="561975"/>
          </a:xfrm>
          <a:prstGeom prst="rect">
            <a:avLst/>
          </a:prstGeom>
          <a:noFill/>
          <a:ln>
            <a:noFill/>
          </a:ln>
        </p:spPr>
      </p:pic>
      <p:pic>
        <p:nvPicPr>
          <p:cNvPr id="12" name="משקל 4-8.mid">
            <a:hlinkClick r:id="" action="ppaction://media"/>
          </p:cNvPr>
          <p:cNvPicPr>
            <a:picLocks noRot="1" noChangeAspect="1"/>
          </p:cNvPicPr>
          <p:nvPr>
            <a:audioFile r:link="rId1"/>
          </p:nvPr>
        </p:nvPicPr>
        <p:blipFill>
          <a:blip r:embed="rId10"/>
          <a:stretch>
            <a:fillRect/>
          </a:stretch>
        </p:blipFill>
        <p:spPr>
          <a:xfrm>
            <a:off x="1627632" y="3028950"/>
            <a:ext cx="304800" cy="304800"/>
          </a:xfrm>
          <a:prstGeom prst="rect">
            <a:avLst/>
          </a:prstGeom>
        </p:spPr>
      </p:pic>
      <p:pic>
        <p:nvPicPr>
          <p:cNvPr id="13" name="משקל זוגי.mid">
            <a:hlinkClick r:id="" action="ppaction://media"/>
          </p:cNvPr>
          <p:cNvPicPr>
            <a:picLocks noRot="1" noChangeAspect="1"/>
          </p:cNvPicPr>
          <p:nvPr>
            <a:audioFile r:link="rId2"/>
          </p:nvPr>
        </p:nvPicPr>
        <p:blipFill>
          <a:blip r:embed="rId11"/>
          <a:stretch>
            <a:fillRect/>
          </a:stretch>
        </p:blipFill>
        <p:spPr>
          <a:xfrm>
            <a:off x="3688080" y="3028950"/>
            <a:ext cx="304800" cy="304800"/>
          </a:xfrm>
          <a:prstGeom prst="rect">
            <a:avLst/>
          </a:prstGeom>
        </p:spPr>
      </p:pic>
      <p:pic>
        <p:nvPicPr>
          <p:cNvPr id="14" name="משקל 4-2.mid">
            <a:hlinkClick r:id="" action="ppaction://media"/>
          </p:cNvPr>
          <p:cNvPicPr>
            <a:picLocks noRot="1" noChangeAspect="1"/>
          </p:cNvPicPr>
          <p:nvPr>
            <a:audioFile r:link="rId3"/>
          </p:nvPr>
        </p:nvPicPr>
        <p:blipFill>
          <a:blip r:embed="rId12"/>
          <a:stretch>
            <a:fillRect/>
          </a:stretch>
        </p:blipFill>
        <p:spPr>
          <a:xfrm>
            <a:off x="5711952" y="30289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6"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66" fill="hold"/>
                                        <p:tgtEl>
                                          <p:spTgt spid="13"/>
                                        </p:tgtEl>
                                      </p:cBhvr>
                                    </p:cmd>
                                  </p:childTnLst>
                                </p:cTn>
                              </p:par>
                            </p:childTnLst>
                          </p:cTn>
                        </p:par>
                      </p:childTnLst>
                    </p:cTn>
                  </p:par>
                </p:childTnLst>
              </p:cTn>
              <p:nextCondLst>
                <p:cond evt="onClick" delay="0">
                  <p:tgtEl>
                    <p:spTgt spid="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66" fill="hold"/>
                                        <p:tgtEl>
                                          <p:spTgt spid="14"/>
                                        </p:tgtEl>
                                      </p:cBhvr>
                                    </p:cmd>
                                  </p:childTnLst>
                                </p:cTn>
                              </p:par>
                            </p:childTnLst>
                          </p:cTn>
                        </p:par>
                      </p:childTnLst>
                    </p:cTn>
                  </p:par>
                </p:childTnLst>
              </p:cTn>
              <p:nextCondLst>
                <p:cond evt="onClick" delay="0">
                  <p:tgtEl>
                    <p:spTgt spid="14"/>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532086"/>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983476">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יש לשים לב שלא לחרוג מהמנעד הקולי:  סופרן, אלט, טנור, ובס.</a:t>
                      </a:r>
                    </a:p>
                    <a:p>
                      <a:pPr algn="r" rtl="1"/>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המנעד של האלט הנו מ-לה ועד מי ולכן הצליל סול נמוך לאלט.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מנעד קולי</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7</a:t>
                      </a:r>
                      <a:endParaRPr sz="1200" dirty="0">
                        <a:solidFill>
                          <a:srgbClr val="FFFFFF"/>
                        </a:solidFill>
                      </a:endParaRPr>
                    </a:p>
                  </a:txBody>
                  <a:tcPr marL="91425" marR="91425" marT="91425" marB="91425"/>
                </a:tc>
              </a:tr>
            </a:tbl>
          </a:graphicData>
        </a:graphic>
      </p:graphicFrame>
      <p:pic>
        <p:nvPicPr>
          <p:cNvPr id="10242" name="Picture 2"/>
          <p:cNvPicPr>
            <a:picLocks noChangeAspect="1" noChangeArrowheads="1"/>
          </p:cNvPicPr>
          <p:nvPr/>
        </p:nvPicPr>
        <p:blipFill>
          <a:blip r:embed="rId4"/>
          <a:srcRect/>
          <a:stretch>
            <a:fillRect/>
          </a:stretch>
        </p:blipFill>
        <p:spPr bwMode="auto">
          <a:xfrm>
            <a:off x="935736" y="1919288"/>
            <a:ext cx="1981200" cy="1914525"/>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727158"/>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2178548">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אסור מרווח הגדול מאוקטבה בין שני קולות .</a:t>
                      </a:r>
                    </a:p>
                    <a:p>
                      <a:pPr algn="r" rtl="1"/>
                      <a:r>
                        <a:rPr lang="he-IL" sz="1200" b="0" i="0" u="none" strike="noStrike" cap="none" dirty="0" smtClean="0">
                          <a:solidFill>
                            <a:schemeClr val="bg1"/>
                          </a:solidFill>
                          <a:latin typeface="Arial"/>
                          <a:ea typeface="Arial"/>
                          <a:cs typeface="Arial"/>
                          <a:sym typeface="Arial"/>
                        </a:rPr>
                        <a:t>למעט אקורד פתוח.</a:t>
                      </a:r>
                      <a:endParaRPr lang="en-US"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אוקטבה בין אלט לסופרן. </a:t>
                      </a:r>
                      <a:endParaRPr lang="en-US" sz="1200" b="0" i="0" u="none" strike="noStrike" cap="none" dirty="0" smtClean="0">
                        <a:solidFill>
                          <a:srgbClr val="FF0000"/>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מרווח חריג בין שני קולות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8</a:t>
                      </a:r>
                      <a:endParaRPr sz="1200" dirty="0">
                        <a:solidFill>
                          <a:srgbClr val="FFFFFF"/>
                        </a:solidFill>
                      </a:endParaRPr>
                    </a:p>
                  </a:txBody>
                  <a:tcPr marL="91425" marR="91425" marT="91425" marB="91425"/>
                </a:tc>
              </a:tr>
            </a:tbl>
          </a:graphicData>
        </a:graphic>
      </p:graphicFrame>
      <p:pic>
        <p:nvPicPr>
          <p:cNvPr id="11266" name="Picture 2"/>
          <p:cNvPicPr>
            <a:picLocks noChangeAspect="1" noChangeArrowheads="1"/>
          </p:cNvPicPr>
          <p:nvPr/>
        </p:nvPicPr>
        <p:blipFill>
          <a:blip r:embed="rId4"/>
          <a:srcRect/>
          <a:stretch>
            <a:fillRect/>
          </a:stretch>
        </p:blipFill>
        <p:spPr bwMode="auto">
          <a:xfrm>
            <a:off x="870966" y="2062925"/>
            <a:ext cx="1866900" cy="1895475"/>
          </a:xfrm>
          <a:prstGeom prst="rect">
            <a:avLst/>
          </a:prstGeom>
          <a:noFill/>
          <a:ln w="9525">
            <a:noFill/>
            <a:miter lim="800000"/>
            <a:headEnd/>
            <a:tailEnd/>
          </a:ln>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a:t>
            </a:r>
            <a:r>
              <a:rPr lang="x-none" sz="2400" b="1" smtClean="0">
                <a:solidFill>
                  <a:srgbClr val="FFFF00"/>
                </a:solidFill>
                <a:latin typeface="Arial" pitchFamily="34" charset="0"/>
                <a:ea typeface="David"/>
                <a:cs typeface="Arial" pitchFamily="34" charset="0"/>
                <a:sym typeface="David"/>
              </a:rPr>
              <a:t>הרמונית</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556470"/>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r>
                        <a:rPr lang="he-IL" sz="1200" b="1" baseline="0" dirty="0" smtClean="0">
                          <a:solidFill>
                            <a:srgbClr val="FFFF00"/>
                          </a:solidFill>
                        </a:rPr>
                        <a:t> </a:t>
                      </a:r>
                      <a:r>
                        <a:rPr lang="x-none" sz="1200" b="1" smtClean="0">
                          <a:solidFill>
                            <a:srgbClr val="FFFF00"/>
                          </a:solidFill>
                        </a:rPr>
                        <a:t>מספר </a:t>
                      </a:r>
                      <a:endParaRPr sz="1200" b="1" dirty="0">
                        <a:solidFill>
                          <a:srgbClr val="FFFF00"/>
                        </a:solidFill>
                      </a:endParaRPr>
                    </a:p>
                  </a:txBody>
                  <a:tcPr marL="91425" marR="91425" marT="91425" marB="91425"/>
                </a:tc>
              </a:tr>
              <a:tr h="2007860">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יש לשים לב שלא כל הקולות פונים לכיוון אחד..  </a:t>
                      </a:r>
                    </a:p>
                    <a:p>
                      <a:pPr algn="r" rtl="1"/>
                      <a:endParaRPr lang="he-IL"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כל 4 הקולות יורדים  </a:t>
                      </a:r>
                      <a:endParaRPr lang="en-US" sz="1200" b="0" i="0" u="none" strike="noStrike" cap="none" dirty="0" smtClean="0">
                        <a:solidFill>
                          <a:srgbClr val="FF0000"/>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כיוון כתיבת הקולות</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9</a:t>
                      </a:r>
                      <a:endParaRPr sz="1200" dirty="0">
                        <a:solidFill>
                          <a:srgbClr val="FFFFFF"/>
                        </a:solidFill>
                      </a:endParaRPr>
                    </a:p>
                  </a:txBody>
                  <a:tcPr marL="91425" marR="91425" marT="91425" marB="91425"/>
                </a:tc>
              </a:tr>
            </a:tbl>
          </a:graphicData>
        </a:graphic>
      </p:graphicFrame>
      <p:pic>
        <p:nvPicPr>
          <p:cNvPr id="12290" name="Picture 2"/>
          <p:cNvPicPr>
            <a:picLocks noChangeAspect="1" noChangeArrowheads="1"/>
          </p:cNvPicPr>
          <p:nvPr/>
        </p:nvPicPr>
        <p:blipFill>
          <a:blip r:embed="rId4"/>
          <a:srcRect/>
          <a:stretch>
            <a:fillRect/>
          </a:stretch>
        </p:blipFill>
        <p:spPr bwMode="auto">
          <a:xfrm>
            <a:off x="939927" y="1911858"/>
            <a:ext cx="1924050" cy="1905000"/>
          </a:xfrm>
          <a:prstGeom prst="rect">
            <a:avLst/>
          </a:prstGeom>
          <a:noFill/>
          <a:ln w="9525">
            <a:noFill/>
            <a:miter lim="800000"/>
            <a:headEnd/>
            <a:tailEnd/>
          </a:ln>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באם חרגנו בעליה יש צורך לפצות בירידה. וההיפך. החריגה מוגבלת עד סקסטה .</a:t>
                      </a:r>
                      <a:endParaRPr lang="en-US"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היות וחרגנו באוקטבה</a:t>
                      </a:r>
                      <a:r>
                        <a:rPr lang="he-IL" sz="1200" b="0" i="0" u="none" strike="noStrike" cap="none" baseline="0" dirty="0" smtClean="0">
                          <a:solidFill>
                            <a:srgbClr val="FF0000"/>
                          </a:solidFill>
                          <a:latin typeface="Arial"/>
                          <a:ea typeface="Arial"/>
                          <a:cs typeface="Arial"/>
                          <a:sym typeface="Arial"/>
                        </a:rPr>
                        <a:t> לקול הסופרן נפצה בירידה לסול.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חריגה במרווח בין שלושה אקורדים לאותו קול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10</a:t>
                      </a:r>
                      <a:endParaRPr sz="1200" dirty="0">
                        <a:solidFill>
                          <a:srgbClr val="FFFFFF"/>
                        </a:solidFill>
                      </a:endParaRPr>
                    </a:p>
                  </a:txBody>
                  <a:tcPr marL="91425" marR="91425" marT="91425" marB="91425"/>
                </a:tc>
              </a:tr>
            </a:tbl>
          </a:graphicData>
        </a:graphic>
      </p:graphicFrame>
      <p:pic>
        <p:nvPicPr>
          <p:cNvPr id="13314" name="Picture 2"/>
          <p:cNvPicPr>
            <a:picLocks noChangeAspect="1" noChangeArrowheads="1"/>
          </p:cNvPicPr>
          <p:nvPr/>
        </p:nvPicPr>
        <p:blipFill>
          <a:blip r:embed="rId4"/>
          <a:srcRect/>
          <a:stretch>
            <a:fillRect/>
          </a:stretch>
        </p:blipFill>
        <p:spPr bwMode="auto">
          <a:xfrm>
            <a:off x="941451" y="1977200"/>
            <a:ext cx="1847850" cy="1457325"/>
          </a:xfrm>
          <a:prstGeom prst="rect">
            <a:avLst/>
          </a:prstGeom>
          <a:noFill/>
          <a:ln w="9525">
            <a:noFill/>
            <a:miter lim="800000"/>
            <a:headEnd/>
            <a:tailEnd/>
          </a:ln>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391241" y="1546138"/>
          <a:ext cx="8096475" cy="2197385"/>
        </p:xfrm>
        <a:graphic>
          <a:graphicData uri="http://schemas.openxmlformats.org/drawingml/2006/table">
            <a:tbl>
              <a:tblPr>
                <a:noFill/>
                <a:tableStyleId>{D223DBF9-E6C6-4AA8-B193-31598DDAF621}</a:tableStyleId>
              </a:tblPr>
              <a:tblGrid>
                <a:gridCol w="3022519"/>
                <a:gridCol w="2769831"/>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he-IL" sz="1200" b="1" dirty="0" smtClean="0">
                          <a:solidFill>
                            <a:srgbClr val="FFFF00"/>
                          </a:solidFill>
                        </a:rPr>
                        <a:t>מספר</a:t>
                      </a:r>
                      <a:r>
                        <a:rPr lang="x-none" sz="1200" b="1" smtClean="0">
                          <a:solidFill>
                            <a:srgbClr val="FFFF00"/>
                          </a:solidFill>
                        </a:rPr>
                        <a:t>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יש לשים לב בסולם מינור הרמוני לתקן בהתאם את הטון המוביל. </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יש לשים לב שההרמוניה נכתבת ברובה בסולם מינור הרמוני .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סולם מינור הרמוני</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11</a:t>
                      </a:r>
                      <a:endParaRPr sz="1200" dirty="0">
                        <a:solidFill>
                          <a:srgbClr val="FFFFFF"/>
                        </a:solidFill>
                      </a:endParaRPr>
                    </a:p>
                  </a:txBody>
                  <a:tcPr marL="91425" marR="91425" marT="91425" marB="91425"/>
                </a:tc>
              </a:tr>
            </a:tbl>
          </a:graphicData>
        </a:graphic>
      </p:graphicFrame>
      <p:pic>
        <p:nvPicPr>
          <p:cNvPr id="14338" name="Picture 2"/>
          <p:cNvPicPr>
            <a:picLocks noChangeAspect="1" noChangeArrowheads="1"/>
          </p:cNvPicPr>
          <p:nvPr/>
        </p:nvPicPr>
        <p:blipFill>
          <a:blip r:embed="rId4"/>
          <a:srcRect/>
          <a:stretch>
            <a:fillRect/>
          </a:stretch>
        </p:blipFill>
        <p:spPr bwMode="auto">
          <a:xfrm>
            <a:off x="485394" y="2085975"/>
            <a:ext cx="2857500" cy="1581150"/>
          </a:xfrm>
          <a:prstGeom prst="rect">
            <a:avLst/>
          </a:prstGeom>
          <a:noFill/>
          <a:ln w="9525">
            <a:noFill/>
            <a:miter lim="800000"/>
            <a:headEnd/>
            <a:tailEnd/>
          </a:ln>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כאשר אנו עוברים בין שני אקורדים, נצטרך לבדוק שאכן קבענו את הצליל המשותף על פי גובה התדר הצלילי</a:t>
                      </a:r>
                      <a:r>
                        <a:rPr lang="en-US" sz="1200" b="0" i="0" u="none" strike="noStrike" cap="none" dirty="0" smtClean="0">
                          <a:solidFill>
                            <a:schemeClr val="bg1"/>
                          </a:solidFill>
                          <a:latin typeface="Arial"/>
                          <a:ea typeface="Arial"/>
                          <a:cs typeface="Arial"/>
                          <a:sym typeface="Arial"/>
                        </a:rPr>
                        <a:t> </a:t>
                      </a:r>
                      <a:r>
                        <a:rPr lang="he-IL" sz="1200" b="0" i="0" u="none" strike="noStrike" cap="none" dirty="0" smtClean="0">
                          <a:solidFill>
                            <a:schemeClr val="bg1"/>
                          </a:solidFill>
                          <a:latin typeface="Arial"/>
                          <a:ea typeface="Arial"/>
                          <a:cs typeface="Arial"/>
                          <a:sym typeface="Arial"/>
                        </a:rPr>
                        <a:t>המשותף לשני האקורדים.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צלילים משותפים</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12</a:t>
                      </a:r>
                      <a:endParaRPr sz="1200" dirty="0">
                        <a:solidFill>
                          <a:srgbClr val="FFFFFF"/>
                        </a:solidFill>
                      </a:endParaRPr>
                    </a:p>
                  </a:txBody>
                  <a:tcPr marL="91425" marR="91425" marT="91425" marB="91425"/>
                </a:tc>
              </a:tr>
            </a:tbl>
          </a:graphicData>
        </a:graphic>
      </p:graphicFrame>
      <p:pic>
        <p:nvPicPr>
          <p:cNvPr id="15362" name="Picture 2"/>
          <p:cNvPicPr>
            <a:picLocks noChangeAspect="1" noChangeArrowheads="1"/>
          </p:cNvPicPr>
          <p:nvPr/>
        </p:nvPicPr>
        <p:blipFill>
          <a:blip r:embed="rId4"/>
          <a:srcRect/>
          <a:stretch>
            <a:fillRect/>
          </a:stretch>
        </p:blipFill>
        <p:spPr bwMode="auto">
          <a:xfrm>
            <a:off x="625602" y="2052828"/>
            <a:ext cx="2552700" cy="1257300"/>
          </a:xfrm>
          <a:prstGeom prst="rect">
            <a:avLst/>
          </a:prstGeom>
          <a:noFill/>
          <a:ln w="9525">
            <a:noFill/>
            <a:miter lim="800000"/>
            <a:headEnd/>
            <a:tailEnd/>
          </a:ln>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a:t>
                      </a: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צלילים שאינם משותפים  בין שני אקורדים (למעט צליל הבס) יתבטאו בהעלאה או בירידה של סקונדה לעומת האקורד הבא.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צלילים שאינם משותפים</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13</a:t>
                      </a:r>
                      <a:endParaRPr sz="1200" dirty="0">
                        <a:solidFill>
                          <a:srgbClr val="FFFFFF"/>
                        </a:solidFill>
                      </a:endParaRPr>
                    </a:p>
                  </a:txBody>
                  <a:tcPr marL="91425" marR="91425" marT="91425" marB="91425"/>
                </a:tc>
              </a:tr>
            </a:tbl>
          </a:graphicData>
        </a:graphic>
      </p:graphicFrame>
      <p:pic>
        <p:nvPicPr>
          <p:cNvPr id="16386" name="Picture 2"/>
          <p:cNvPicPr>
            <a:picLocks noChangeAspect="1" noChangeArrowheads="1"/>
          </p:cNvPicPr>
          <p:nvPr/>
        </p:nvPicPr>
        <p:blipFill>
          <a:blip r:embed="rId4"/>
          <a:srcRect/>
          <a:stretch>
            <a:fillRect/>
          </a:stretch>
        </p:blipFill>
        <p:spPr bwMode="auto">
          <a:xfrm>
            <a:off x="641414" y="2079689"/>
            <a:ext cx="2447925" cy="1057275"/>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556470"/>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a:t>
                      </a:r>
                      <a:r>
                        <a:rPr lang="x-none" sz="1200" b="1" smtClean="0">
                          <a:solidFill>
                            <a:srgbClr val="FFFF00"/>
                          </a:solidFill>
                        </a:rPr>
                        <a:t>מספר </a:t>
                      </a:r>
                      <a:endParaRPr sz="1200" b="1" dirty="0">
                        <a:solidFill>
                          <a:srgbClr val="FFFF00"/>
                        </a:solidFill>
                      </a:endParaRPr>
                    </a:p>
                  </a:txBody>
                  <a:tcPr marL="91425" marR="91425" marT="91425" marB="91425"/>
                </a:tc>
              </a:tr>
              <a:tr h="2007860">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צליל הבסיס הנו צליל הבס של האקורד ולא צליל הבס של קול הבס, יש לשים לב לנקודה זו.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כלומר, צליל הבסיס של אקורד דו מז'ור דרגה ראשונה הנו תמיד דו. לעומת זאת ניתן לתת לבס כל אחד מתוך שלושת צלילי האקורד: דו, מי,או סול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צליל הבסיס</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14</a:t>
                      </a:r>
                      <a:endParaRPr sz="1200" dirty="0">
                        <a:solidFill>
                          <a:srgbClr val="FFFFFF"/>
                        </a:solidFill>
                      </a:endParaRPr>
                    </a:p>
                  </a:txBody>
                  <a:tcPr marL="91425" marR="91425" marT="91425" marB="91425"/>
                </a:tc>
              </a:tr>
            </a:tbl>
          </a:graphicData>
        </a:graphic>
      </p:graphicFrame>
      <p:pic>
        <p:nvPicPr>
          <p:cNvPr id="17410" name="Picture 2"/>
          <p:cNvPicPr>
            <a:picLocks noChangeAspect="1" noChangeArrowheads="1"/>
          </p:cNvPicPr>
          <p:nvPr/>
        </p:nvPicPr>
        <p:blipFill>
          <a:blip r:embed="rId4"/>
          <a:srcRect/>
          <a:stretch>
            <a:fillRect/>
          </a:stretch>
        </p:blipFill>
        <p:spPr bwMode="auto">
          <a:xfrm>
            <a:off x="602742" y="1994916"/>
            <a:ext cx="2476500" cy="1714500"/>
          </a:xfrm>
          <a:prstGeom prst="rect">
            <a:avLst/>
          </a:prstGeom>
          <a:noFill/>
          <a:ln w="9525">
            <a:noFill/>
            <a:miter lim="800000"/>
            <a:headEnd/>
            <a:tailEnd/>
          </a:ln>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507702"/>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959092">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היות ובשלב זה אנו לומדים הירמון רק לדרגות:  </a:t>
                      </a:r>
                    </a:p>
                    <a:p>
                      <a:pPr algn="r" rtl="1"/>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I  IV  V  I </a:t>
                      </a:r>
                      <a:r>
                        <a:rPr lang="he-IL" sz="1200" b="0" i="0" u="none" strike="noStrike" cap="none" dirty="0" smtClean="0">
                          <a:solidFill>
                            <a:schemeClr val="bg1"/>
                          </a:solidFill>
                          <a:latin typeface="Arial"/>
                          <a:ea typeface="Arial"/>
                          <a:cs typeface="Arial"/>
                          <a:sym typeface="Arial"/>
                        </a:rPr>
                        <a:t>   הרי שדרגות </a:t>
                      </a:r>
                      <a:r>
                        <a:rPr lang="en-US" sz="1200" b="0" i="0" u="none" strike="noStrike" cap="none" dirty="0" smtClean="0">
                          <a:solidFill>
                            <a:schemeClr val="bg1"/>
                          </a:solidFill>
                          <a:latin typeface="Arial"/>
                          <a:ea typeface="Arial"/>
                          <a:cs typeface="Arial"/>
                          <a:sym typeface="Arial"/>
                        </a:rPr>
                        <a:t>II</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III</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 VI</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VII</a:t>
                      </a:r>
                      <a:r>
                        <a:rPr lang="he-IL" sz="1200" b="0" i="0" u="none" strike="noStrike" cap="none" dirty="0" smtClean="0">
                          <a:solidFill>
                            <a:schemeClr val="bg1"/>
                          </a:solidFill>
                          <a:latin typeface="Arial"/>
                          <a:ea typeface="Arial"/>
                          <a:cs typeface="Arial"/>
                          <a:sym typeface="Arial"/>
                        </a:rPr>
                        <a:t>  לא יבואו לידי ביטוי. (נלמד בשלב מאוחר יותר).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I</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CEG</a:t>
                      </a:r>
                    </a:p>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IV</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GBD</a:t>
                      </a:r>
                    </a:p>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FAC</a:t>
                      </a: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דרגות אקורד</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משתתפות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15</a:t>
                      </a:r>
                      <a:endParaRPr sz="1200" dirty="0">
                        <a:solidFill>
                          <a:srgbClr val="FFFFFF"/>
                        </a:solidFill>
                      </a:endParaRPr>
                    </a:p>
                  </a:txBody>
                  <a:tcPr marL="91425" marR="91425" marT="91425" marB="91425"/>
                </a:tc>
              </a:tr>
            </a:tbl>
          </a:graphicData>
        </a:graphic>
      </p:graphicFrame>
      <p:pic>
        <p:nvPicPr>
          <p:cNvPr id="18434" name="Picture 2"/>
          <p:cNvPicPr>
            <a:picLocks noChangeAspect="1" noChangeArrowheads="1"/>
          </p:cNvPicPr>
          <p:nvPr/>
        </p:nvPicPr>
        <p:blipFill>
          <a:blip r:embed="rId4"/>
          <a:srcRect/>
          <a:stretch>
            <a:fillRect/>
          </a:stretch>
        </p:blipFill>
        <p:spPr bwMode="auto">
          <a:xfrm>
            <a:off x="503301" y="1945577"/>
            <a:ext cx="2724150" cy="1666875"/>
          </a:xfrm>
          <a:prstGeom prst="rect">
            <a:avLst/>
          </a:prstGeom>
          <a:noFill/>
          <a:ln w="9525">
            <a:noFill/>
            <a:miter lim="800000"/>
            <a:headEnd/>
            <a:tailEnd/>
          </a:ln>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דרגת הדומיננטה של האקורד </a:t>
                      </a:r>
                      <a:r>
                        <a:rPr lang="en-US" sz="1200" b="0" i="0" u="none" strike="noStrike" cap="none" dirty="0" smtClean="0">
                          <a:solidFill>
                            <a:schemeClr val="bg1"/>
                          </a:solidFill>
                          <a:latin typeface="Arial"/>
                          <a:ea typeface="Arial"/>
                          <a:cs typeface="Arial"/>
                          <a:sym typeface="Arial"/>
                        </a:rPr>
                        <a:t>V</a:t>
                      </a:r>
                      <a:r>
                        <a:rPr lang="he-IL" sz="1200" b="0" i="0" u="none" strike="noStrike" cap="none" dirty="0" smtClean="0">
                          <a:solidFill>
                            <a:schemeClr val="bg1"/>
                          </a:solidFill>
                          <a:latin typeface="Arial"/>
                          <a:ea typeface="Arial"/>
                          <a:cs typeface="Arial"/>
                          <a:sym typeface="Arial"/>
                        </a:rPr>
                        <a:t>  יכולה להתבטא גם כדומיננט ספט אקורד דרגה 7</a:t>
                      </a:r>
                      <a:r>
                        <a:rPr lang="en-US" sz="1200" b="0" i="0" u="none" strike="noStrike" cap="none" dirty="0" smtClean="0">
                          <a:solidFill>
                            <a:schemeClr val="bg1"/>
                          </a:solidFill>
                          <a:latin typeface="Arial"/>
                          <a:ea typeface="Arial"/>
                          <a:cs typeface="Arial"/>
                          <a:sym typeface="Arial"/>
                        </a:rPr>
                        <a:t>V</a:t>
                      </a: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דרגת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הדומיננטה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16</a:t>
                      </a:r>
                      <a:endParaRPr sz="1200" dirty="0">
                        <a:solidFill>
                          <a:srgbClr val="FFFFFF"/>
                        </a:solidFill>
                      </a:endParaRPr>
                    </a:p>
                  </a:txBody>
                  <a:tcPr marL="91425" marR="91425" marT="91425" marB="91425"/>
                </a:tc>
              </a:tr>
            </a:tbl>
          </a:graphicData>
        </a:graphic>
      </p:graphicFrame>
      <p:pic>
        <p:nvPicPr>
          <p:cNvPr id="19458" name="Picture 2"/>
          <p:cNvPicPr>
            <a:picLocks noChangeAspect="1" noChangeArrowheads="1"/>
          </p:cNvPicPr>
          <p:nvPr/>
        </p:nvPicPr>
        <p:blipFill>
          <a:blip r:embed="rId4"/>
          <a:srcRect/>
          <a:stretch>
            <a:fillRect/>
          </a:stretch>
        </p:blipFill>
        <p:spPr bwMode="auto">
          <a:xfrm>
            <a:off x="502730" y="2125980"/>
            <a:ext cx="2676525" cy="1257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5"/>
          <p:cNvSpPr txBox="1">
            <a:spLocks noGrp="1"/>
          </p:cNvSpPr>
          <p:nvPr>
            <p:ph type="ctrTitle"/>
          </p:nvPr>
        </p:nvSpPr>
        <p:spPr>
          <a:xfrm>
            <a:off x="2201100" y="340150"/>
            <a:ext cx="63534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משולש - שינוי המכנה</a:t>
            </a:r>
            <a:endParaRPr sz="2400" b="1" dirty="0">
              <a:solidFill>
                <a:srgbClr val="FFFF00"/>
              </a:solidFill>
              <a:latin typeface="Arial" pitchFamily="34" charset="0"/>
              <a:ea typeface="Times New Roman"/>
              <a:cs typeface="Arial" pitchFamily="34" charset="0"/>
              <a:sym typeface="Times New Roman"/>
            </a:endParaRPr>
          </a:p>
        </p:txBody>
      </p:sp>
      <p:sp>
        <p:nvSpPr>
          <p:cNvPr id="560" name="Google Shape;560;p65"/>
          <p:cNvSpPr txBox="1">
            <a:spLocks noGrp="1"/>
          </p:cNvSpPr>
          <p:nvPr>
            <p:ph type="subTitle" idx="1"/>
          </p:nvPr>
        </p:nvSpPr>
        <p:spPr>
          <a:xfrm>
            <a:off x="1092525" y="1243950"/>
            <a:ext cx="7386600" cy="2651100"/>
          </a:xfrm>
          <a:prstGeom prst="rect">
            <a:avLst/>
          </a:prstGeom>
        </p:spPr>
        <p:txBody>
          <a:bodyPr spcFirstLastPara="1" wrap="square" lIns="91425" tIns="91425" rIns="91425" bIns="91425" anchor="t" anchorCtr="0">
            <a:noAutofit/>
          </a:bodyPr>
          <a:lstStyle/>
          <a:p>
            <a:pPr marL="0" marR="114300" lvl="0" indent="0" rtl="1">
              <a:lnSpc>
                <a:spcPct val="115000"/>
              </a:lnSpc>
              <a:spcBef>
                <a:spcPts val="0"/>
              </a:spcBef>
              <a:spcAft>
                <a:spcPts val="0"/>
              </a:spcAft>
              <a:buNone/>
            </a:pPr>
            <a:r>
              <a:rPr lang="x-none" sz="1600">
                <a:solidFill>
                  <a:srgbClr val="FFFF00"/>
                </a:solidFill>
                <a:latin typeface="Arial"/>
                <a:ea typeface="Arial"/>
                <a:cs typeface="+mn-cs"/>
                <a:sym typeface="Arial"/>
              </a:rPr>
              <a:t>שינוי המכנה</a:t>
            </a:r>
            <a:r>
              <a:rPr lang="x-none" sz="1600">
                <a:solidFill>
                  <a:srgbClr val="FFFFFF"/>
                </a:solidFill>
                <a:latin typeface="Times New Roman"/>
                <a:ea typeface="Times New Roman"/>
                <a:cs typeface="+mn-cs"/>
                <a:sym typeface="Times New Roman"/>
              </a:rPr>
              <a:t> - בעצם השינוי במכנה של המשקל אנו יוצרים למעשה גודל פעמות שונות. </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pPr>
            <a:r>
              <a:rPr lang="he-IL" sz="1600" dirty="0" smtClean="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בדוגמא </a:t>
            </a:r>
            <a:r>
              <a:rPr lang="he-IL" sz="1600" dirty="0" smtClean="0">
                <a:solidFill>
                  <a:srgbClr val="FFFFFF"/>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משקל 3 </a:t>
            </a:r>
            <a:r>
              <a:rPr lang="he-IL" sz="1600" dirty="0" smtClean="0">
                <a:solidFill>
                  <a:srgbClr val="FFFFFF"/>
                </a:solidFill>
                <a:latin typeface="Times New Roman"/>
                <a:ea typeface="Times New Roman"/>
                <a:cs typeface="+mn-cs"/>
                <a:sym typeface="Times New Roman"/>
              </a:rPr>
              <a:t>             ל</a:t>
            </a:r>
            <a:r>
              <a:rPr lang="x-none" sz="1600" smtClean="0">
                <a:solidFill>
                  <a:srgbClr val="FFFFFF"/>
                </a:solidFill>
                <a:latin typeface="Times New Roman"/>
                <a:ea typeface="Times New Roman"/>
                <a:cs typeface="+mn-cs"/>
                <a:sym typeface="Times New Roman"/>
              </a:rPr>
              <a:t>עומת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משקל3  </a:t>
            </a:r>
            <a:r>
              <a:rPr lang="he-IL" sz="1600" dirty="0" smtClean="0">
                <a:solidFill>
                  <a:srgbClr val="FFFF00"/>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לעומת</a:t>
            </a:r>
            <a:r>
              <a:rPr lang="x-none" sz="1600" smtClean="0">
                <a:solidFill>
                  <a:srgbClr val="FFFF00"/>
                </a:solidFill>
                <a:latin typeface="Times New Roman"/>
                <a:ea typeface="Times New Roman"/>
                <a:cs typeface="+mn-cs"/>
                <a:sym typeface="Times New Roman"/>
              </a:rPr>
              <a:t>   </a:t>
            </a:r>
            <a:r>
              <a:rPr lang="he-IL" sz="1600" dirty="0" smtClean="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משקל </a:t>
            </a:r>
            <a:r>
              <a:rPr lang="he-IL" sz="1600" dirty="0" smtClean="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3</a:t>
            </a:r>
            <a:endParaRPr lang="he-IL" sz="1600" dirty="0" smtClean="0">
              <a:solidFill>
                <a:srgbClr val="FFFF00"/>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he-IL" sz="1600" dirty="0" smtClean="0">
                <a:solidFill>
                  <a:srgbClr val="FFFF00"/>
                </a:solidFill>
                <a:latin typeface="Times New Roman"/>
                <a:ea typeface="Times New Roman"/>
                <a:cs typeface="+mn-cs"/>
                <a:sym typeface="Times New Roman"/>
              </a:rPr>
              <a:t>                              2                                      4                                      8</a:t>
            </a:r>
            <a:endParaRPr sz="1600" dirty="0">
              <a:solidFill>
                <a:srgbClr val="FFFF00"/>
              </a:solidFill>
              <a:latin typeface="Times New Roman"/>
              <a:ea typeface="Times New Roman"/>
              <a:cs typeface="+mn-cs"/>
              <a:sym typeface="Times New Roman"/>
            </a:endParaRPr>
          </a:p>
        </p:txBody>
      </p:sp>
      <p:sp>
        <p:nvSpPr>
          <p:cNvPr id="561" name="Google Shape;561;p6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62" name="Google Shape;562;p65"/>
          <p:cNvPicPr preferRelativeResize="0"/>
          <p:nvPr/>
        </p:nvPicPr>
        <p:blipFill>
          <a:blip r:embed="rId6">
            <a:alphaModFix/>
          </a:blip>
          <a:stretch>
            <a:fillRect/>
          </a:stretch>
        </p:blipFill>
        <p:spPr>
          <a:xfrm>
            <a:off x="7101200" y="0"/>
            <a:ext cx="2042800" cy="895300"/>
          </a:xfrm>
          <a:prstGeom prst="rect">
            <a:avLst/>
          </a:prstGeom>
          <a:noFill/>
          <a:ln>
            <a:noFill/>
          </a:ln>
        </p:spPr>
      </p:pic>
      <p:pic>
        <p:nvPicPr>
          <p:cNvPr id="563" name="Google Shape;563;p65"/>
          <p:cNvPicPr preferRelativeResize="0"/>
          <p:nvPr/>
        </p:nvPicPr>
        <p:blipFill>
          <a:blip r:embed="rId7">
            <a:alphaModFix/>
          </a:blip>
          <a:stretch>
            <a:fillRect/>
          </a:stretch>
        </p:blipFill>
        <p:spPr>
          <a:xfrm>
            <a:off x="1482450" y="2760950"/>
            <a:ext cx="1628775" cy="542925"/>
          </a:xfrm>
          <a:prstGeom prst="rect">
            <a:avLst/>
          </a:prstGeom>
          <a:noFill/>
          <a:ln>
            <a:noFill/>
          </a:ln>
        </p:spPr>
      </p:pic>
      <p:pic>
        <p:nvPicPr>
          <p:cNvPr id="564" name="Google Shape;564;p65"/>
          <p:cNvPicPr preferRelativeResize="0"/>
          <p:nvPr/>
        </p:nvPicPr>
        <p:blipFill>
          <a:blip r:embed="rId8">
            <a:alphaModFix/>
          </a:blip>
          <a:stretch>
            <a:fillRect/>
          </a:stretch>
        </p:blipFill>
        <p:spPr>
          <a:xfrm>
            <a:off x="3643750" y="2751425"/>
            <a:ext cx="1647825" cy="561975"/>
          </a:xfrm>
          <a:prstGeom prst="rect">
            <a:avLst/>
          </a:prstGeom>
          <a:noFill/>
          <a:ln>
            <a:noFill/>
          </a:ln>
        </p:spPr>
      </p:pic>
      <p:pic>
        <p:nvPicPr>
          <p:cNvPr id="565" name="Google Shape;565;p65"/>
          <p:cNvPicPr preferRelativeResize="0"/>
          <p:nvPr/>
        </p:nvPicPr>
        <p:blipFill>
          <a:blip r:embed="rId9">
            <a:alphaModFix/>
          </a:blip>
          <a:stretch>
            <a:fillRect/>
          </a:stretch>
        </p:blipFill>
        <p:spPr>
          <a:xfrm>
            <a:off x="5900075" y="2746663"/>
            <a:ext cx="1619250" cy="571500"/>
          </a:xfrm>
          <a:prstGeom prst="rect">
            <a:avLst/>
          </a:prstGeom>
          <a:noFill/>
          <a:ln>
            <a:noFill/>
          </a:ln>
        </p:spPr>
      </p:pic>
      <p:pic>
        <p:nvPicPr>
          <p:cNvPr id="12" name="משקל 3-8.mid">
            <a:hlinkClick r:id="" action="ppaction://media"/>
          </p:cNvPr>
          <p:cNvPicPr>
            <a:picLocks noRot="1" noChangeAspect="1"/>
          </p:cNvPicPr>
          <p:nvPr>
            <a:audioFile r:link="rId1"/>
          </p:nvPr>
        </p:nvPicPr>
        <p:blipFill>
          <a:blip r:embed="rId10"/>
          <a:stretch>
            <a:fillRect/>
          </a:stretch>
        </p:blipFill>
        <p:spPr>
          <a:xfrm>
            <a:off x="1127760" y="2870454"/>
            <a:ext cx="304800" cy="304800"/>
          </a:xfrm>
          <a:prstGeom prst="rect">
            <a:avLst/>
          </a:prstGeom>
        </p:spPr>
      </p:pic>
      <p:pic>
        <p:nvPicPr>
          <p:cNvPr id="13" name="משקל משולש.mid">
            <a:hlinkClick r:id="" action="ppaction://media"/>
          </p:cNvPr>
          <p:cNvPicPr>
            <a:picLocks noRot="1" noChangeAspect="1"/>
          </p:cNvPicPr>
          <p:nvPr>
            <a:audioFile r:link="rId2"/>
          </p:nvPr>
        </p:nvPicPr>
        <p:blipFill>
          <a:blip r:embed="rId11"/>
          <a:stretch>
            <a:fillRect/>
          </a:stretch>
        </p:blipFill>
        <p:spPr>
          <a:xfrm>
            <a:off x="3297936" y="2919222"/>
            <a:ext cx="304800" cy="304800"/>
          </a:xfrm>
          <a:prstGeom prst="rect">
            <a:avLst/>
          </a:prstGeom>
        </p:spPr>
      </p:pic>
      <p:pic>
        <p:nvPicPr>
          <p:cNvPr id="14" name="משקל 3-2.mid">
            <a:hlinkClick r:id="" action="ppaction://media"/>
          </p:cNvPr>
          <p:cNvPicPr>
            <a:picLocks noRot="1" noChangeAspect="1"/>
          </p:cNvPicPr>
          <p:nvPr>
            <a:audioFile r:link="rId3"/>
          </p:nvPr>
        </p:nvPicPr>
        <p:blipFill>
          <a:blip r:embed="rId12"/>
          <a:stretch>
            <a:fillRect/>
          </a:stretch>
        </p:blipFill>
        <p:spPr>
          <a:xfrm>
            <a:off x="5516880" y="291922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6"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66" fill="hold"/>
                                        <p:tgtEl>
                                          <p:spTgt spid="13"/>
                                        </p:tgtEl>
                                      </p:cBhvr>
                                    </p:cmd>
                                  </p:childTnLst>
                                </p:cTn>
                              </p:par>
                            </p:childTnLst>
                          </p:cTn>
                        </p:par>
                      </p:childTnLst>
                    </p:cTn>
                  </p:par>
                </p:childTnLst>
              </p:cTn>
              <p:nextCondLst>
                <p:cond evt="onClick" delay="0">
                  <p:tgtEl>
                    <p:spTgt spid="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66" fill="hold"/>
                                        <p:tgtEl>
                                          <p:spTgt spid="14"/>
                                        </p:tgtEl>
                                      </p:cBhvr>
                                    </p:cmd>
                                  </p:childTnLst>
                                </p:cTn>
                              </p:par>
                            </p:childTnLst>
                          </p:cTn>
                        </p:par>
                      </p:childTnLst>
                    </p:cTn>
                  </p:par>
                </p:childTnLst>
              </p:cTn>
              <p:nextCondLst>
                <p:cond evt="onClick" delay="0">
                  <p:tgtEl>
                    <p:spTgt spid="14"/>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he-IL" sz="1200" b="1" dirty="0" smtClean="0">
                          <a:solidFill>
                            <a:srgbClr val="FFFF00"/>
                          </a:solidFill>
                        </a:rPr>
                        <a:t>מספר</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כדי להעשיר את ההירמון ניתן להשתמש באקורד משולש 3/5 בהיפוך ראשון 3/6 וכן בהיפוך שני 4/6</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היפוך ראשון ושני של אקורד משולש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17</a:t>
                      </a:r>
                      <a:endParaRPr sz="1200" dirty="0">
                        <a:solidFill>
                          <a:srgbClr val="FFFFFF"/>
                        </a:solidFill>
                      </a:endParaRPr>
                    </a:p>
                  </a:txBody>
                  <a:tcPr marL="91425" marR="91425" marT="91425" marB="91425"/>
                </a:tc>
              </a:tr>
            </a:tbl>
          </a:graphicData>
        </a:graphic>
      </p:graphicFrame>
      <p:pic>
        <p:nvPicPr>
          <p:cNvPr id="20482" name="Picture 2"/>
          <p:cNvPicPr>
            <a:picLocks noChangeAspect="1" noChangeArrowheads="1"/>
          </p:cNvPicPr>
          <p:nvPr/>
        </p:nvPicPr>
        <p:blipFill>
          <a:blip r:embed="rId4"/>
          <a:srcRect/>
          <a:stretch>
            <a:fillRect/>
          </a:stretch>
        </p:blipFill>
        <p:spPr bwMode="auto">
          <a:xfrm>
            <a:off x="486347" y="2030730"/>
            <a:ext cx="2733675" cy="1447800"/>
          </a:xfrm>
          <a:prstGeom prst="rect">
            <a:avLst/>
          </a:prstGeom>
          <a:noFill/>
          <a:ln w="9525">
            <a:noFill/>
            <a:miter lim="800000"/>
            <a:headEnd/>
            <a:tailEnd/>
          </a:ln>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458934"/>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מספר</a:t>
                      </a:r>
                      <a:endParaRPr sz="1200" b="1" dirty="0">
                        <a:solidFill>
                          <a:srgbClr val="FFFF00"/>
                        </a:solidFill>
                      </a:endParaRPr>
                    </a:p>
                  </a:txBody>
                  <a:tcPr marL="91425" marR="91425" marT="91425" marB="91425"/>
                </a:tc>
              </a:tr>
              <a:tr h="1910324">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בדומיננט ספט אקורד  7</a:t>
                      </a:r>
                      <a:r>
                        <a:rPr lang="en-US" sz="1200" b="0" i="0" u="none" strike="noStrike" cap="none" dirty="0" smtClean="0">
                          <a:solidFill>
                            <a:schemeClr val="bg1"/>
                          </a:solidFill>
                          <a:latin typeface="Arial"/>
                          <a:ea typeface="Arial"/>
                          <a:cs typeface="Arial"/>
                          <a:sym typeface="Arial"/>
                        </a:rPr>
                        <a:t>V</a:t>
                      </a:r>
                      <a:r>
                        <a:rPr lang="he-IL" sz="1200" b="0" i="0" u="none" strike="noStrike" cap="none" dirty="0" smtClean="0">
                          <a:solidFill>
                            <a:schemeClr val="bg1"/>
                          </a:solidFill>
                          <a:latin typeface="Arial"/>
                          <a:ea typeface="Arial"/>
                          <a:cs typeface="Arial"/>
                          <a:sym typeface="Arial"/>
                        </a:rPr>
                        <a:t>  חייבים להשתמש בכל 4 הצלילים לכל 4 הקולות. </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שימוש כפול בצליל סול .</a:t>
                      </a:r>
                    </a:p>
                    <a:p>
                      <a:pPr algn="r" rtl="1"/>
                      <a:r>
                        <a:rPr lang="he-IL" sz="1200" b="0" i="0" u="none" strike="noStrike" cap="none" dirty="0" smtClean="0">
                          <a:solidFill>
                            <a:srgbClr val="FF0000"/>
                          </a:solidFill>
                          <a:latin typeface="Arial"/>
                          <a:ea typeface="Arial"/>
                          <a:cs typeface="Arial"/>
                          <a:sym typeface="Arial"/>
                        </a:rPr>
                        <a:t>שגוי- לא השתמשנו בצליל פה.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דומיננט ספט אקורד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18</a:t>
                      </a:r>
                      <a:endParaRPr sz="1200" dirty="0">
                        <a:solidFill>
                          <a:srgbClr val="FFFFFF"/>
                        </a:solidFill>
                      </a:endParaRPr>
                    </a:p>
                  </a:txBody>
                  <a:tcPr marL="91425" marR="91425" marT="91425" marB="91425"/>
                </a:tc>
              </a:tr>
            </a:tbl>
          </a:graphicData>
        </a:graphic>
      </p:graphicFrame>
      <p:pic>
        <p:nvPicPr>
          <p:cNvPr id="21506" name="Picture 2"/>
          <p:cNvPicPr>
            <a:picLocks noChangeAspect="1" noChangeArrowheads="1"/>
          </p:cNvPicPr>
          <p:nvPr/>
        </p:nvPicPr>
        <p:blipFill>
          <a:blip r:embed="rId4"/>
          <a:srcRect/>
          <a:stretch>
            <a:fillRect/>
          </a:stretch>
        </p:blipFill>
        <p:spPr bwMode="auto">
          <a:xfrm>
            <a:off x="471488" y="2049399"/>
            <a:ext cx="2714625" cy="1581150"/>
          </a:xfrm>
          <a:prstGeom prst="rect">
            <a:avLst/>
          </a:prstGeom>
          <a:noFill/>
          <a:ln w="9525">
            <a:noFill/>
            <a:miter lim="800000"/>
            <a:headEnd/>
            <a:tailEnd/>
          </a:ln>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52201" y="1509562"/>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בין 3 הקולות העליונים אסור שיהיה מרווח שהוא מעל אוקטבה. לבס מותר.</a:t>
                      </a:r>
                      <a:endParaRPr lang="en-US"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בין הקול של האלט לבין הקול של הסופרן המרווח גדול מאוקטבה.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מרווח הגדול מאוקטבה</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19</a:t>
                      </a:r>
                      <a:endParaRPr sz="1200" dirty="0">
                        <a:solidFill>
                          <a:srgbClr val="FFFFFF"/>
                        </a:solidFill>
                      </a:endParaRPr>
                    </a:p>
                  </a:txBody>
                  <a:tcPr marL="91425" marR="91425" marT="91425" marB="91425"/>
                </a:tc>
              </a:tr>
            </a:tbl>
          </a:graphicData>
        </a:graphic>
      </p:graphicFrame>
      <p:pic>
        <p:nvPicPr>
          <p:cNvPr id="22530" name="Picture 2"/>
          <p:cNvPicPr>
            <a:picLocks noChangeAspect="1" noChangeArrowheads="1"/>
          </p:cNvPicPr>
          <p:nvPr/>
        </p:nvPicPr>
        <p:blipFill>
          <a:blip r:embed="rId4"/>
          <a:srcRect/>
          <a:stretch>
            <a:fillRect/>
          </a:stretch>
        </p:blipFill>
        <p:spPr bwMode="auto">
          <a:xfrm>
            <a:off x="497967" y="2058924"/>
            <a:ext cx="2686050" cy="1562100"/>
          </a:xfrm>
          <a:prstGeom prst="rect">
            <a:avLst/>
          </a:prstGeom>
          <a:noFill/>
          <a:ln w="9525">
            <a:noFill/>
            <a:miter lim="800000"/>
            <a:headEnd/>
            <a:tailEnd/>
          </a:ln>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446742"/>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898132">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אסור להשתמש בכפילות בצליל הטרצה של אקורד 3/5 אך ניתן להשתמש בכפילות בטרצה של היפוכי האקורד. 3/6  ו-  4/6</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צליל</a:t>
                      </a:r>
                      <a:r>
                        <a:rPr lang="he-IL" sz="1200" b="0" i="0" u="none" strike="noStrike" cap="none" baseline="0" dirty="0" smtClean="0">
                          <a:solidFill>
                            <a:srgbClr val="FF0000"/>
                          </a:solidFill>
                          <a:latin typeface="Arial"/>
                          <a:ea typeface="Arial"/>
                          <a:cs typeface="Arial"/>
                          <a:sym typeface="Arial"/>
                        </a:rPr>
                        <a:t> הטרצה מי ניתן בכפילות פעם ראשונה לטנור ופעם שניה לאלט.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בהיפוכי אקורד אין מיגבלה של שימוש כפול בצליל הטרצה</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20</a:t>
                      </a:r>
                      <a:endParaRPr sz="1200" dirty="0">
                        <a:solidFill>
                          <a:srgbClr val="FFFFFF"/>
                        </a:solidFill>
                      </a:endParaRPr>
                    </a:p>
                  </a:txBody>
                  <a:tcPr marL="91425" marR="91425" marT="91425" marB="91425"/>
                </a:tc>
              </a:tr>
            </a:tbl>
          </a:graphicData>
        </a:graphic>
      </p:graphicFrame>
      <p:pic>
        <p:nvPicPr>
          <p:cNvPr id="23554" name="Picture 2"/>
          <p:cNvPicPr>
            <a:picLocks noChangeAspect="1" noChangeArrowheads="1"/>
          </p:cNvPicPr>
          <p:nvPr/>
        </p:nvPicPr>
        <p:blipFill>
          <a:blip r:embed="rId4"/>
          <a:srcRect/>
          <a:stretch>
            <a:fillRect/>
          </a:stretch>
        </p:blipFill>
        <p:spPr bwMode="auto">
          <a:xfrm>
            <a:off x="497967" y="2026730"/>
            <a:ext cx="2686050" cy="1724025"/>
          </a:xfrm>
          <a:prstGeom prst="rect">
            <a:avLst/>
          </a:prstGeom>
          <a:noFill/>
          <a:ln w="9525">
            <a:noFill/>
            <a:miter lim="800000"/>
            <a:headEnd/>
            <a:tailEnd/>
          </a:ln>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434550"/>
        </p:xfrm>
        <a:graphic>
          <a:graphicData uri="http://schemas.openxmlformats.org/drawingml/2006/table">
            <a:tbl>
              <a:tblPr>
                <a:noFill/>
                <a:tableStyleId>{D223DBF9-E6C6-4AA8-B193-31598DDAF621}</a:tableStyleId>
              </a:tblPr>
              <a:tblGrid>
                <a:gridCol w="3046903"/>
                <a:gridCol w="2745447"/>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885940">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0"/>
                      <a:r>
                        <a:rPr lang="he-IL" sz="1200" b="0" i="0" u="none" strike="noStrike" cap="none" dirty="0" smtClean="0">
                          <a:solidFill>
                            <a:schemeClr val="bg1"/>
                          </a:solidFill>
                          <a:latin typeface="Arial"/>
                          <a:ea typeface="Arial"/>
                          <a:cs typeface="Arial"/>
                          <a:sym typeface="Arial"/>
                        </a:rPr>
                        <a:t>יש לדאוג שכל אחד מהקולות יקבל מלודיה שאותה אפשר לשיר.</a:t>
                      </a:r>
                      <a:endParaRPr lang="en-US" sz="1200" b="0" i="0" u="none" strike="noStrike" cap="none" dirty="0" smtClean="0">
                        <a:solidFill>
                          <a:schemeClr val="bg1"/>
                        </a:solidFill>
                        <a:latin typeface="Arial"/>
                        <a:ea typeface="Arial"/>
                        <a:cs typeface="Arial"/>
                        <a:sym typeface="Arial"/>
                      </a:endParaRPr>
                    </a:p>
                    <a:p>
                      <a:pPr algn="r" rtl="0"/>
                      <a:r>
                        <a:rPr lang="he-IL" sz="1200" b="0" i="0" u="none" strike="noStrike" cap="none" dirty="0" smtClean="0">
                          <a:solidFill>
                            <a:schemeClr val="bg1"/>
                          </a:solidFill>
                          <a:latin typeface="Arial"/>
                          <a:ea typeface="Arial"/>
                          <a:cs typeface="Arial"/>
                          <a:sym typeface="Arial"/>
                        </a:rPr>
                        <a:t>הכוונה - 4 מלודיות המתחברות לאקורד .</a:t>
                      </a:r>
                      <a:r>
                        <a:rPr lang="en-US" sz="1200" b="0" i="0" u="none" strike="noStrike" cap="none" dirty="0" smtClean="0">
                          <a:solidFill>
                            <a:schemeClr val="bg1"/>
                          </a:solidFill>
                          <a:latin typeface="Arial"/>
                          <a:ea typeface="Arial"/>
                          <a:cs typeface="Arial"/>
                          <a:sym typeface="Arial"/>
                        </a:rPr>
                        <a:t> </a:t>
                      </a:r>
                    </a:p>
                    <a:p>
                      <a:pPr algn="r" rtl="0"/>
                      <a:endParaRPr lang="he-IL" sz="1200" b="0" i="0" u="none" strike="noStrike" cap="none" dirty="0" smtClean="0">
                        <a:solidFill>
                          <a:schemeClr val="bg1"/>
                        </a:solidFill>
                        <a:latin typeface="Arial"/>
                        <a:ea typeface="Arial"/>
                        <a:cs typeface="Arial"/>
                        <a:sym typeface="Arial"/>
                      </a:endParaRPr>
                    </a:p>
                    <a:p>
                      <a:pPr algn="r" rtl="0"/>
                      <a:r>
                        <a:rPr lang="he-IL" sz="1200" b="0" i="0" u="none" strike="noStrike" cap="none" dirty="0" smtClean="0">
                          <a:solidFill>
                            <a:schemeClr val="bg1"/>
                          </a:solidFill>
                          <a:latin typeface="Arial"/>
                          <a:ea typeface="Arial"/>
                          <a:cs typeface="Arial"/>
                          <a:sym typeface="Arial"/>
                        </a:rPr>
                        <a:t>זוהי כל החוכמה בכתיבה</a:t>
                      </a:r>
                      <a:r>
                        <a:rPr lang="he-IL" sz="1200" b="0" i="0" u="none" strike="noStrike" cap="none" baseline="0" dirty="0" smtClean="0">
                          <a:solidFill>
                            <a:schemeClr val="bg1"/>
                          </a:solidFill>
                          <a:latin typeface="Arial"/>
                          <a:ea typeface="Arial"/>
                          <a:cs typeface="Arial"/>
                          <a:sym typeface="Arial"/>
                        </a:rPr>
                        <a:t> של עיבוד למקהלה , לכתוב 4 מלודיות שכולן נעימות לשירה וגם להאזנהן. </a:t>
                      </a:r>
                      <a:r>
                        <a:rPr lang="en-US" sz="1200" b="0" i="0" u="none" strike="noStrike" cap="none" dirty="0" smtClean="0">
                          <a:solidFill>
                            <a:schemeClr val="bg1"/>
                          </a:solidFill>
                          <a:latin typeface="Arial"/>
                          <a:ea typeface="Arial"/>
                          <a:cs typeface="Arial"/>
                          <a:sym typeface="Arial"/>
                        </a:rPr>
                        <a:t> </a:t>
                      </a:r>
                    </a:p>
                    <a:p>
                      <a:pPr algn="r" rtl="0"/>
                      <a:endParaRPr lang="he-IL" sz="1200" b="0" i="0" u="none" strike="noStrike" cap="none" dirty="0" smtClean="0">
                        <a:solidFill>
                          <a:schemeClr val="bg1"/>
                        </a:solidFill>
                        <a:latin typeface="Arial"/>
                        <a:ea typeface="Arial"/>
                        <a:cs typeface="Arial"/>
                        <a:sym typeface="Arial"/>
                      </a:endParaRPr>
                    </a:p>
                    <a:p>
                      <a:pPr algn="r" rtl="0"/>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0">
                        <a:spcBef>
                          <a:spcPts val="0"/>
                        </a:spcBef>
                        <a:spcAft>
                          <a:spcPts val="0"/>
                        </a:spcAft>
                        <a:buNone/>
                      </a:pPr>
                      <a:r>
                        <a:rPr lang="he-IL" sz="1200" b="0" i="0" u="none" strike="noStrike" cap="none" dirty="0" smtClean="0">
                          <a:solidFill>
                            <a:schemeClr val="bg1"/>
                          </a:solidFill>
                          <a:latin typeface="Arial"/>
                          <a:ea typeface="Arial"/>
                          <a:cs typeface="Arial"/>
                          <a:sym typeface="Arial"/>
                        </a:rPr>
                        <a:t>אקורד המבטא מלודיה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21</a:t>
                      </a:r>
                      <a:endParaRPr sz="1200" dirty="0">
                        <a:solidFill>
                          <a:srgbClr val="FFFFFF"/>
                        </a:solidFill>
                      </a:endParaRPr>
                    </a:p>
                  </a:txBody>
                  <a:tcPr marL="91425" marR="91425" marT="91425" marB="91425"/>
                </a:tc>
              </a:tr>
            </a:tbl>
          </a:graphicData>
        </a:graphic>
      </p:graphicFrame>
      <p:pic>
        <p:nvPicPr>
          <p:cNvPr id="24578" name="Picture 2"/>
          <p:cNvPicPr>
            <a:picLocks noChangeAspect="1" noChangeArrowheads="1"/>
          </p:cNvPicPr>
          <p:nvPr/>
        </p:nvPicPr>
        <p:blipFill>
          <a:blip r:embed="rId4"/>
          <a:srcRect/>
          <a:stretch>
            <a:fillRect/>
          </a:stretch>
        </p:blipFill>
        <p:spPr bwMode="auto">
          <a:xfrm>
            <a:off x="495491" y="1956626"/>
            <a:ext cx="2886075" cy="1571625"/>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מ</a:t>
                      </a:r>
                      <a:r>
                        <a:rPr lang="x-none" sz="1200" b="1" smtClean="0">
                          <a:solidFill>
                            <a:srgbClr val="FFFF00"/>
                          </a:solidFill>
                        </a:rPr>
                        <a:t>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שני צלילים שאינם בעלי אותו גובה המחוברים בקשת יקבלו את אותה דרגה בסולם.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חובה שאחד משני הצלילים המחוברים בקשת יהיה שייך לאקורד של הסולם.</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הצליל לה במול אינו שייך  לדרגות הסולם בדו מז'ור.</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smtClean="0">
                          <a:solidFill>
                            <a:schemeClr val="bg1"/>
                          </a:solidFill>
                          <a:latin typeface="Arial"/>
                          <a:ea typeface="Arial"/>
                          <a:cs typeface="Arial"/>
                          <a:sym typeface="Arial"/>
                        </a:rPr>
                        <a:t>שני צלילים המחוברים בקשת</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22</a:t>
                      </a:r>
                      <a:endParaRPr sz="1200" dirty="0">
                        <a:solidFill>
                          <a:srgbClr val="FFFFFF"/>
                        </a:solidFill>
                      </a:endParaRPr>
                    </a:p>
                  </a:txBody>
                  <a:tcPr marL="91425" marR="91425" marT="91425" marB="91425"/>
                </a:tc>
              </a:tr>
            </a:tbl>
          </a:graphicData>
        </a:graphic>
      </p:graphicFrame>
      <p:pic>
        <p:nvPicPr>
          <p:cNvPr id="6" name="Picture 2"/>
          <p:cNvPicPr>
            <a:picLocks noChangeAspect="1" noChangeArrowheads="1"/>
          </p:cNvPicPr>
          <p:nvPr/>
        </p:nvPicPr>
        <p:blipFill>
          <a:blip r:embed="rId4"/>
          <a:srcRect/>
          <a:stretch>
            <a:fillRect/>
          </a:stretch>
        </p:blipFill>
        <p:spPr bwMode="auto">
          <a:xfrm>
            <a:off x="1113092" y="2093595"/>
            <a:ext cx="1724025" cy="590550"/>
          </a:xfrm>
          <a:prstGeom prst="rect">
            <a:avLst/>
          </a:prstGeom>
          <a:noFill/>
          <a:ln w="9525">
            <a:noFill/>
            <a:miter lim="800000"/>
            <a:headEnd/>
            <a:tailEnd/>
          </a:ln>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495510"/>
        </p:xfrm>
        <a:graphic>
          <a:graphicData uri="http://schemas.openxmlformats.org/drawingml/2006/table">
            <a:tbl>
              <a:tblPr>
                <a:noFill/>
                <a:tableStyleId>{D223DBF9-E6C6-4AA8-B193-31598DDAF621}</a:tableStyleId>
              </a:tblPr>
              <a:tblGrid>
                <a:gridCol w="3083479"/>
                <a:gridCol w="2708871"/>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946900">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בדוגמא זו – ניתנה מלודיה לסופרן כולל הדרגות שרק איתם ניתן להשתמש בסולם לה מז'ור . נתבקשנו להמשיך ולהרמן את כל הקולות. </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בדוגמא זו המלודיה אצל הסופרן ולכן הסופרן הופך להיות צליל הבס של  7 דרגות הסולם לה</a:t>
                      </a:r>
                      <a:r>
                        <a:rPr lang="he-IL" sz="1200" b="0" i="0" u="none" strike="noStrike" cap="none" baseline="0" dirty="0" smtClean="0">
                          <a:solidFill>
                            <a:schemeClr val="bg1"/>
                          </a:solidFill>
                          <a:latin typeface="Arial"/>
                          <a:ea typeface="Arial"/>
                          <a:cs typeface="Arial"/>
                          <a:sym typeface="Arial"/>
                        </a:rPr>
                        <a:t> מז'ור.</a:t>
                      </a:r>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עיבוד כאשר המלודיה בקול מסויים.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23</a:t>
                      </a:r>
                      <a:endParaRPr sz="1200" dirty="0">
                        <a:solidFill>
                          <a:srgbClr val="FFFFFF"/>
                        </a:solidFill>
                      </a:endParaRPr>
                    </a:p>
                  </a:txBody>
                  <a:tcPr marL="91425" marR="91425" marT="91425" marB="91425"/>
                </a:tc>
              </a:tr>
            </a:tbl>
          </a:graphicData>
        </a:graphic>
      </p:graphicFrame>
      <p:pic>
        <p:nvPicPr>
          <p:cNvPr id="26626" name="Picture 2"/>
          <p:cNvPicPr>
            <a:picLocks noChangeAspect="1" noChangeArrowheads="1"/>
          </p:cNvPicPr>
          <p:nvPr/>
        </p:nvPicPr>
        <p:blipFill>
          <a:blip r:embed="rId4"/>
          <a:srcRect/>
          <a:stretch>
            <a:fillRect/>
          </a:stretch>
        </p:blipFill>
        <p:spPr bwMode="auto">
          <a:xfrm>
            <a:off x="498158" y="1964246"/>
            <a:ext cx="2905125" cy="1800225"/>
          </a:xfrm>
          <a:prstGeom prst="rect">
            <a:avLst/>
          </a:prstGeom>
          <a:noFill/>
          <a:ln w="9525">
            <a:noFill/>
            <a:miter lim="800000"/>
            <a:headEnd/>
            <a:tailEnd/>
          </a:ln>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377380"/>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מספר</a:t>
                      </a:r>
                      <a:endParaRPr sz="1200" b="1" dirty="0">
                        <a:solidFill>
                          <a:srgbClr val="FFFF00"/>
                        </a:solidFill>
                      </a:endParaRPr>
                    </a:p>
                  </a:txBody>
                  <a:tcPr marL="91425" marR="91425" marT="91425" marB="91425"/>
                </a:tc>
              </a:tr>
              <a:tr h="1495796">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כאשר פותרים דרגה דומיננט 7 לדרגה ראשונה :   </a:t>
                      </a:r>
                      <a:r>
                        <a:rPr lang="en-US" sz="1200" b="0" i="0" u="none" strike="noStrike" cap="none" dirty="0" smtClean="0">
                          <a:solidFill>
                            <a:schemeClr val="bg1"/>
                          </a:solidFill>
                          <a:latin typeface="Arial"/>
                          <a:ea typeface="Arial"/>
                          <a:cs typeface="Arial"/>
                          <a:sym typeface="Arial"/>
                        </a:rPr>
                        <a:t>I</a:t>
                      </a:r>
                      <a:r>
                        <a:rPr lang="he-IL" sz="1200" b="0" i="0" u="none" strike="noStrike" cap="none" dirty="0" smtClean="0">
                          <a:solidFill>
                            <a:schemeClr val="bg1"/>
                          </a:solidFill>
                          <a:latin typeface="Arial"/>
                          <a:ea typeface="Arial"/>
                          <a:cs typeface="Arial"/>
                          <a:sym typeface="Arial"/>
                        </a:rPr>
                        <a:t>&lt;7</a:t>
                      </a:r>
                      <a:r>
                        <a:rPr lang="en-US" sz="1200" b="0" i="0" u="none" strike="noStrike" cap="none" dirty="0" smtClean="0">
                          <a:solidFill>
                            <a:schemeClr val="bg1"/>
                          </a:solidFill>
                          <a:latin typeface="Arial"/>
                          <a:ea typeface="Arial"/>
                          <a:cs typeface="Arial"/>
                          <a:sym typeface="Arial"/>
                        </a:rPr>
                        <a:t>V</a:t>
                      </a:r>
                      <a:r>
                        <a:rPr lang="he-IL" sz="1200" b="0" i="0" u="none" strike="noStrike" cap="none" dirty="0" smtClean="0">
                          <a:solidFill>
                            <a:schemeClr val="bg1"/>
                          </a:solidFill>
                          <a:latin typeface="Arial"/>
                          <a:ea typeface="Arial"/>
                          <a:cs typeface="Arial"/>
                          <a:sym typeface="Arial"/>
                        </a:rPr>
                        <a:t> :הדרגה הרביעית  של הסולם תפתר לדרגה שלישית של הסולם ודרגה שביעית  של הסולם תפתר לדרגה שמינית של הסולם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3&lt;4 </a:t>
                      </a:r>
                      <a:r>
                        <a:rPr lang="en-US" sz="1200" b="0" i="0" u="none" strike="noStrike" cap="none" dirty="0" smtClean="0">
                          <a:solidFill>
                            <a:schemeClr val="bg1"/>
                          </a:solidFill>
                          <a:latin typeface="Arial"/>
                          <a:ea typeface="Arial"/>
                          <a:cs typeface="Arial"/>
                          <a:sym typeface="Arial"/>
                        </a:rPr>
                        <a:t>   </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IV&gt;III</a:t>
                      </a:r>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8&lt;7 </a:t>
                      </a:r>
                      <a:r>
                        <a:rPr lang="en-US" sz="1200" b="0" i="0" u="none" strike="noStrike" cap="none" dirty="0" smtClean="0">
                          <a:solidFill>
                            <a:schemeClr val="bg1"/>
                          </a:solidFill>
                          <a:latin typeface="Arial"/>
                          <a:ea typeface="Arial"/>
                          <a:cs typeface="Arial"/>
                          <a:sym typeface="Arial"/>
                        </a:rPr>
                        <a:t>    </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VIII</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VII</a:t>
                      </a:r>
                      <a:endParaRPr lang="he-IL" sz="1200" b="0" i="0" u="none" strike="noStrike" cap="none" dirty="0" smtClean="0">
                        <a:solidFill>
                          <a:schemeClr val="bg1"/>
                        </a:solidFill>
                        <a:latin typeface="Arial"/>
                        <a:ea typeface="Arial"/>
                        <a:cs typeface="Arial"/>
                        <a:sym typeface="Arial"/>
                      </a:endParaRP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הצליל השביעי פה צריך להיפתר לצליל מי ונפתר בטעות לצליל דו.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דרגה 7 </a:t>
                      </a:r>
                      <a:r>
                        <a:rPr lang="en-US" sz="1200" b="0" i="0" u="none" strike="noStrike" cap="none" dirty="0" smtClean="0">
                          <a:solidFill>
                            <a:schemeClr val="bg1"/>
                          </a:solidFill>
                          <a:latin typeface="Arial"/>
                          <a:ea typeface="Arial"/>
                          <a:cs typeface="Arial"/>
                          <a:sym typeface="Arial"/>
                        </a:rPr>
                        <a:t>V</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24</a:t>
                      </a:r>
                      <a:endParaRPr sz="1200" dirty="0">
                        <a:solidFill>
                          <a:srgbClr val="FFFFFF"/>
                        </a:solidFill>
                      </a:endParaRPr>
                    </a:p>
                  </a:txBody>
                  <a:tcPr marL="91425" marR="91425" marT="91425" marB="91425"/>
                </a:tc>
              </a:tr>
            </a:tbl>
          </a:graphicData>
        </a:graphic>
      </p:graphicFrame>
      <p:pic>
        <p:nvPicPr>
          <p:cNvPr id="27650" name="Picture 2"/>
          <p:cNvPicPr>
            <a:picLocks noChangeAspect="1" noChangeArrowheads="1"/>
          </p:cNvPicPr>
          <p:nvPr/>
        </p:nvPicPr>
        <p:blipFill>
          <a:blip r:embed="rId4"/>
          <a:srcRect/>
          <a:stretch>
            <a:fillRect/>
          </a:stretch>
        </p:blipFill>
        <p:spPr bwMode="auto">
          <a:xfrm>
            <a:off x="945261" y="2268284"/>
            <a:ext cx="1962150" cy="923925"/>
          </a:xfrm>
          <a:prstGeom prst="rect">
            <a:avLst/>
          </a:prstGeom>
          <a:noFill/>
          <a:ln w="9525">
            <a:noFill/>
            <a:miter lim="800000"/>
            <a:headEnd/>
            <a:tailEnd/>
          </a:ln>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במהלך </a:t>
                      </a:r>
                      <a:r>
                        <a:rPr lang="en-US" sz="1200" b="0" i="0" u="none" strike="noStrike" cap="none" dirty="0" smtClean="0">
                          <a:solidFill>
                            <a:schemeClr val="bg1"/>
                          </a:solidFill>
                          <a:latin typeface="Arial"/>
                          <a:ea typeface="Arial"/>
                          <a:cs typeface="Arial"/>
                          <a:sym typeface="Arial"/>
                        </a:rPr>
                        <a:t>I6 </a:t>
                      </a:r>
                      <a:r>
                        <a:rPr lang="he-IL" sz="1200" b="0" i="0" u="none" strike="noStrike" cap="none" dirty="0" smtClean="0">
                          <a:solidFill>
                            <a:schemeClr val="bg1"/>
                          </a:solidFill>
                          <a:latin typeface="Arial"/>
                          <a:ea typeface="Arial"/>
                          <a:cs typeface="Arial"/>
                          <a:sym typeface="Arial"/>
                        </a:rPr>
                        <a:t> או </a:t>
                      </a:r>
                      <a:r>
                        <a:rPr lang="en-US" sz="1200" b="0" i="0" u="none" strike="noStrike" cap="none" dirty="0" smtClean="0">
                          <a:solidFill>
                            <a:schemeClr val="bg1"/>
                          </a:solidFill>
                          <a:latin typeface="Arial"/>
                          <a:ea typeface="Arial"/>
                          <a:cs typeface="Arial"/>
                          <a:sym typeface="Arial"/>
                        </a:rPr>
                        <a:t>V6 </a:t>
                      </a:r>
                      <a:r>
                        <a:rPr lang="he-IL" sz="1200" b="0" i="0" u="none" strike="noStrike" cap="none" dirty="0" smtClean="0">
                          <a:solidFill>
                            <a:schemeClr val="bg1"/>
                          </a:solidFill>
                          <a:latin typeface="Arial"/>
                          <a:ea typeface="Arial"/>
                          <a:cs typeface="Arial"/>
                          <a:sym typeface="Arial"/>
                        </a:rPr>
                        <a:t>מכפילים את הקוינטה של אקורד הבסיס.</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לדוגמא אקורד דו מי סול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בהיפוך מי סול דו  מכפילים את הסול פעמיים.</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במקום להכפיל את הצליל סול פעמיים הוכפל בטעות הצליל מי פעמיים וזו שגיאה.</a:t>
                      </a:r>
                      <a:r>
                        <a:rPr lang="he-IL" sz="1200" b="0" i="0" u="none" strike="noStrike" cap="none" baseline="0" dirty="0" smtClean="0">
                          <a:solidFill>
                            <a:srgbClr val="FF0000"/>
                          </a:solidFill>
                          <a:latin typeface="Arial"/>
                          <a:ea typeface="Arial"/>
                          <a:cs typeface="Arial"/>
                          <a:sym typeface="Arial"/>
                        </a:rPr>
                        <a:t>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מהלך </a:t>
                      </a:r>
                      <a:r>
                        <a:rPr lang="en-US" sz="1200" b="0" i="0" u="none" strike="noStrike" cap="none" dirty="0" smtClean="0">
                          <a:solidFill>
                            <a:schemeClr val="bg1"/>
                          </a:solidFill>
                          <a:latin typeface="Arial"/>
                          <a:ea typeface="Arial"/>
                          <a:cs typeface="Arial"/>
                          <a:sym typeface="Arial"/>
                        </a:rPr>
                        <a:t>I6 </a:t>
                      </a:r>
                      <a:r>
                        <a:rPr lang="he-IL" sz="1200" b="0" i="0" u="none" strike="noStrike" cap="none" dirty="0" smtClean="0">
                          <a:solidFill>
                            <a:schemeClr val="bg1"/>
                          </a:solidFill>
                          <a:latin typeface="Arial"/>
                          <a:ea typeface="Arial"/>
                          <a:cs typeface="Arial"/>
                          <a:sym typeface="Arial"/>
                        </a:rPr>
                        <a:t> או </a:t>
                      </a:r>
                      <a:r>
                        <a:rPr lang="en-US" sz="1200" b="0" i="0" u="none" strike="noStrike" cap="none" dirty="0" smtClean="0">
                          <a:solidFill>
                            <a:schemeClr val="bg1"/>
                          </a:solidFill>
                          <a:latin typeface="Arial"/>
                          <a:ea typeface="Arial"/>
                          <a:cs typeface="Arial"/>
                          <a:sym typeface="Arial"/>
                        </a:rPr>
                        <a:t>V6</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25</a:t>
                      </a:r>
                      <a:endParaRPr sz="1200" dirty="0">
                        <a:solidFill>
                          <a:srgbClr val="FFFFFF"/>
                        </a:solidFill>
                      </a:endParaRPr>
                    </a:p>
                  </a:txBody>
                  <a:tcPr marL="91425" marR="91425" marT="91425" marB="91425"/>
                </a:tc>
              </a:tr>
            </a:tbl>
          </a:graphicData>
        </a:graphic>
      </p:graphicFrame>
      <p:pic>
        <p:nvPicPr>
          <p:cNvPr id="28674" name="Picture 2"/>
          <p:cNvPicPr>
            <a:picLocks noChangeAspect="1" noChangeArrowheads="1"/>
          </p:cNvPicPr>
          <p:nvPr/>
        </p:nvPicPr>
        <p:blipFill>
          <a:blip r:embed="rId4"/>
          <a:srcRect/>
          <a:stretch>
            <a:fillRect/>
          </a:stretch>
        </p:blipFill>
        <p:spPr bwMode="auto">
          <a:xfrm>
            <a:off x="738759" y="2042351"/>
            <a:ext cx="2228850" cy="1400175"/>
          </a:xfrm>
          <a:prstGeom prst="rect">
            <a:avLst/>
          </a:prstGeom>
          <a:noFill/>
          <a:ln w="9525">
            <a:noFill/>
            <a:miter lim="800000"/>
            <a:headEnd/>
            <a:tailEnd/>
          </a:ln>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 </a:t>
                      </a: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בין 4 הקולות אסור שצליל הניתן לאחד מהקולות יהיה גבוה מהצליל הקודם. </a:t>
                      </a:r>
                      <a:endParaRPr lang="en-US" sz="1200" b="0" i="0" u="none" strike="noStrike" cap="none" dirty="0" smtClean="0">
                        <a:solidFill>
                          <a:schemeClr val="bg1"/>
                        </a:solidFill>
                        <a:latin typeface="Arial"/>
                        <a:ea typeface="Arial"/>
                        <a:cs typeface="Arial"/>
                        <a:sym typeface="Arial"/>
                      </a:endParaRPr>
                    </a:p>
                    <a:p>
                      <a:pPr algn="r"/>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אסור לתת את הצליל דו לטנור באם באקורד הקודם נתתי את הצליל סי לאלט. </a:t>
                      </a:r>
                    </a:p>
                    <a:p>
                      <a:pPr algn="r" rtl="1"/>
                      <a:endParaRPr lang="he-IL" sz="1200" b="0" i="0" u="none" strike="noStrike" cap="none" dirty="0" smtClean="0">
                        <a:solidFill>
                          <a:srgbClr val="FF0000"/>
                        </a:solidFill>
                        <a:latin typeface="Arial"/>
                        <a:ea typeface="Arial"/>
                        <a:cs typeface="Arial"/>
                        <a:sym typeface="Arial"/>
                      </a:endParaRPr>
                    </a:p>
                    <a:p>
                      <a:pPr algn="r" rtl="1"/>
                      <a:r>
                        <a:rPr lang="he-IL" sz="1200" b="0" i="0" u="none" strike="noStrike" cap="none" dirty="0" smtClean="0">
                          <a:solidFill>
                            <a:srgbClr val="FF0000"/>
                          </a:solidFill>
                          <a:latin typeface="Arial"/>
                          <a:ea typeface="Arial"/>
                          <a:cs typeface="Arial"/>
                          <a:sym typeface="Arial"/>
                        </a:rPr>
                        <a:t>שגוי- צליל הטנור דו גבוה מצליל הקודם סי של האלט </a:t>
                      </a:r>
                      <a:endParaRPr lang="en-US" sz="1200" b="0" i="0" u="none" strike="noStrike" cap="none" dirty="0" smtClean="0">
                        <a:solidFill>
                          <a:srgbClr val="FF0000"/>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איסור חפיפת קולות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26</a:t>
                      </a:r>
                      <a:endParaRPr sz="1200" dirty="0">
                        <a:solidFill>
                          <a:srgbClr val="FFFFFF"/>
                        </a:solidFill>
                      </a:endParaRPr>
                    </a:p>
                  </a:txBody>
                  <a:tcPr marL="91425" marR="91425" marT="91425" marB="91425"/>
                </a:tc>
              </a:tr>
            </a:tbl>
          </a:graphicData>
        </a:graphic>
      </p:graphicFrame>
      <p:pic>
        <p:nvPicPr>
          <p:cNvPr id="29698" name="Picture 2"/>
          <p:cNvPicPr>
            <a:picLocks noChangeAspect="1" noChangeArrowheads="1"/>
          </p:cNvPicPr>
          <p:nvPr/>
        </p:nvPicPr>
        <p:blipFill>
          <a:blip r:embed="rId4"/>
          <a:srcRect/>
          <a:stretch>
            <a:fillRect/>
          </a:stretch>
        </p:blipFill>
        <p:spPr bwMode="auto">
          <a:xfrm>
            <a:off x="727139" y="2017395"/>
            <a:ext cx="2276475" cy="1352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6"/>
          <p:cNvSpPr txBox="1">
            <a:spLocks noGrp="1"/>
          </p:cNvSpPr>
          <p:nvPr>
            <p:ph type="ctrTitle"/>
          </p:nvPr>
        </p:nvSpPr>
        <p:spPr>
          <a:xfrm>
            <a:off x="2201100" y="340150"/>
            <a:ext cx="63534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מעורב - שינוי במכנה</a:t>
            </a:r>
            <a:endParaRPr sz="2400" b="1" dirty="0">
              <a:solidFill>
                <a:srgbClr val="FFFF00"/>
              </a:solidFill>
              <a:latin typeface="Arial" pitchFamily="34" charset="0"/>
              <a:ea typeface="Times New Roman"/>
              <a:cs typeface="Arial" pitchFamily="34" charset="0"/>
              <a:sym typeface="Times New Roman"/>
            </a:endParaRPr>
          </a:p>
        </p:txBody>
      </p:sp>
      <p:sp>
        <p:nvSpPr>
          <p:cNvPr id="571" name="Google Shape;571;p66"/>
          <p:cNvSpPr txBox="1">
            <a:spLocks noGrp="1"/>
          </p:cNvSpPr>
          <p:nvPr>
            <p:ph type="subTitle" idx="1"/>
          </p:nvPr>
        </p:nvSpPr>
        <p:spPr>
          <a:xfrm>
            <a:off x="1092525" y="1243950"/>
            <a:ext cx="7386600" cy="2651100"/>
          </a:xfrm>
          <a:prstGeom prst="rect">
            <a:avLst/>
          </a:prstGeom>
        </p:spPr>
        <p:txBody>
          <a:bodyPr spcFirstLastPara="1" wrap="square" lIns="91425" tIns="91425" rIns="91425" bIns="91425" anchor="t" anchorCtr="0">
            <a:noAutofit/>
          </a:bodyPr>
          <a:lstStyle/>
          <a:p>
            <a:pPr marL="0" marR="114300" lvl="0" indent="0" rtl="1">
              <a:lnSpc>
                <a:spcPct val="115000"/>
              </a:lnSpc>
              <a:spcBef>
                <a:spcPts val="0"/>
              </a:spcBef>
              <a:spcAft>
                <a:spcPts val="0"/>
              </a:spcAft>
              <a:buNone/>
            </a:pPr>
            <a:r>
              <a:rPr lang="x-none" sz="1600">
                <a:solidFill>
                  <a:srgbClr val="FFFF00"/>
                </a:solidFill>
                <a:latin typeface="Arial"/>
                <a:ea typeface="Arial"/>
                <a:cs typeface="+mn-cs"/>
                <a:sym typeface="Arial"/>
              </a:rPr>
              <a:t>שינוי במכנה</a:t>
            </a:r>
            <a:r>
              <a:rPr lang="x-none" sz="1600">
                <a:solidFill>
                  <a:srgbClr val="FFFFFF"/>
                </a:solidFill>
                <a:latin typeface="Times New Roman"/>
                <a:ea typeface="Times New Roman"/>
                <a:cs typeface="+mn-cs"/>
                <a:sym typeface="Times New Roman"/>
              </a:rPr>
              <a:t> - בעצם השינוי במכנה של המשקל אנו יוצרים למעשה גודל פעמות שונות. </a:t>
            </a:r>
            <a:endParaRPr lang="he-IL" sz="1600" dirty="0" smtClean="0">
              <a:solidFill>
                <a:srgbClr val="FFFFFF"/>
              </a:solidFill>
              <a:latin typeface="Times New Roman"/>
              <a:ea typeface="Times New Roman"/>
              <a:cs typeface="+mn-cs"/>
              <a:sym typeface="Times New Roman"/>
            </a:endParaRPr>
          </a:p>
          <a:p>
            <a:pPr marL="0" marR="11430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     	</a:t>
            </a:r>
            <a:endParaRPr sz="1600" dirty="0">
              <a:solidFill>
                <a:srgbClr val="FFFFFF"/>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בדוגמא</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 </a:t>
            </a:r>
            <a:r>
              <a:rPr lang="x-none" sz="1600" smtClean="0">
                <a:solidFill>
                  <a:schemeClr val="bg1"/>
                </a:solidFill>
                <a:latin typeface="Times New Roman"/>
                <a:ea typeface="Times New Roman"/>
                <a:cs typeface="+mn-cs"/>
                <a:sym typeface="Times New Roman"/>
              </a:rPr>
              <a:t>משקל</a:t>
            </a:r>
            <a:r>
              <a:rPr lang="he-IL" sz="1600" dirty="0" smtClean="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5 </a:t>
            </a:r>
            <a:r>
              <a:rPr lang="he-IL" sz="1600" dirty="0" smtClean="0">
                <a:solidFill>
                  <a:srgbClr val="FFFFFF"/>
                </a:solidFill>
                <a:latin typeface="Times New Roman"/>
                <a:ea typeface="Times New Roman"/>
                <a:cs typeface="+mn-cs"/>
                <a:sym typeface="Times New Roman"/>
              </a:rPr>
              <a:t>           לע</a:t>
            </a:r>
            <a:r>
              <a:rPr lang="x-none" sz="1600" smtClean="0">
                <a:solidFill>
                  <a:srgbClr val="FFFFFF"/>
                </a:solidFill>
                <a:latin typeface="Times New Roman"/>
                <a:ea typeface="Times New Roman"/>
                <a:cs typeface="+mn-cs"/>
                <a:sym typeface="Times New Roman"/>
              </a:rPr>
              <a:t>ומת </a:t>
            </a:r>
            <a:r>
              <a:rPr lang="he-IL" sz="1600" dirty="0" smtClean="0">
                <a:solidFill>
                  <a:schemeClr val="bg1"/>
                </a:solidFill>
                <a:latin typeface="Times New Roman"/>
                <a:ea typeface="Times New Roman"/>
                <a:cs typeface="+mn-cs"/>
                <a:sym typeface="Times New Roman"/>
              </a:rPr>
              <a:t>מ</a:t>
            </a:r>
            <a:r>
              <a:rPr lang="x-none" sz="1600" smtClean="0">
                <a:solidFill>
                  <a:schemeClr val="bg1"/>
                </a:solidFill>
                <a:latin typeface="Times New Roman"/>
                <a:ea typeface="Times New Roman"/>
                <a:cs typeface="+mn-cs"/>
                <a:sym typeface="Times New Roman"/>
              </a:rPr>
              <a:t>שקל </a:t>
            </a:r>
            <a:r>
              <a:rPr lang="x-none" sz="1600">
                <a:solidFill>
                  <a:srgbClr val="FFFF00"/>
                </a:solidFill>
                <a:latin typeface="Times New Roman"/>
                <a:ea typeface="Times New Roman"/>
                <a:cs typeface="+mn-cs"/>
                <a:sym typeface="Times New Roman"/>
              </a:rPr>
              <a:t>5   </a:t>
            </a:r>
            <a:r>
              <a:rPr lang="he-IL" sz="1600" dirty="0" smtClean="0">
                <a:solidFill>
                  <a:srgbClr val="FFFF00"/>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לעומת</a:t>
            </a:r>
            <a:r>
              <a:rPr lang="x-none" sz="1600" smtClean="0">
                <a:solidFill>
                  <a:srgbClr val="FFFF00"/>
                </a:solidFill>
                <a:latin typeface="Times New Roman"/>
                <a:ea typeface="Times New Roman"/>
                <a:cs typeface="+mn-cs"/>
                <a:sym typeface="Times New Roman"/>
              </a:rPr>
              <a:t> </a:t>
            </a:r>
            <a:r>
              <a:rPr lang="x-none" sz="1600">
                <a:solidFill>
                  <a:schemeClr val="bg1"/>
                </a:solidFill>
                <a:latin typeface="Times New Roman"/>
                <a:ea typeface="Times New Roman"/>
                <a:cs typeface="+mn-cs"/>
                <a:sym typeface="Times New Roman"/>
              </a:rPr>
              <a:t>משקל</a:t>
            </a:r>
            <a:r>
              <a:rPr lang="x-none" sz="1600">
                <a:solidFill>
                  <a:srgbClr val="FFFF00"/>
                </a:solidFill>
                <a:latin typeface="Times New Roman"/>
                <a:ea typeface="Times New Roman"/>
                <a:cs typeface="+mn-cs"/>
                <a:sym typeface="Times New Roman"/>
              </a:rPr>
              <a:t>  </a:t>
            </a:r>
            <a:r>
              <a:rPr lang="x-none" sz="1600" smtClean="0">
                <a:solidFill>
                  <a:srgbClr val="FFFF00"/>
                </a:solidFill>
                <a:latin typeface="Times New Roman"/>
                <a:ea typeface="Times New Roman"/>
                <a:cs typeface="+mn-cs"/>
                <a:sym typeface="Times New Roman"/>
              </a:rPr>
              <a:t>5</a:t>
            </a:r>
            <a:endParaRPr lang="he-IL" sz="1600" dirty="0" smtClean="0">
              <a:solidFill>
                <a:srgbClr val="FFFF00"/>
              </a:solidFill>
              <a:latin typeface="Times New Roman"/>
              <a:ea typeface="Times New Roman"/>
              <a:cs typeface="+mn-cs"/>
              <a:sym typeface="Times New Roman"/>
            </a:endParaRPr>
          </a:p>
          <a:p>
            <a:pPr marL="0" marR="0" lvl="0" indent="0" algn="r" rtl="1">
              <a:lnSpc>
                <a:spcPct val="115000"/>
              </a:lnSpc>
              <a:spcBef>
                <a:spcPts val="0"/>
              </a:spcBef>
              <a:spcAft>
                <a:spcPts val="0"/>
              </a:spcAft>
              <a:buNone/>
            </a:pPr>
            <a:r>
              <a:rPr lang="he-IL" sz="1600" dirty="0" smtClean="0">
                <a:solidFill>
                  <a:srgbClr val="FFFF00"/>
                </a:solidFill>
                <a:latin typeface="Times New Roman"/>
                <a:ea typeface="Times New Roman"/>
                <a:cs typeface="+mn-cs"/>
                <a:sym typeface="Times New Roman"/>
              </a:rPr>
              <a:t>                                 2                                4                                  8</a:t>
            </a:r>
            <a:endParaRPr sz="1600" dirty="0">
              <a:solidFill>
                <a:srgbClr val="FFFF00"/>
              </a:solidFill>
              <a:latin typeface="Times New Roman"/>
              <a:ea typeface="Times New Roman"/>
              <a:cs typeface="+mn-cs"/>
              <a:sym typeface="Times New Roman"/>
            </a:endParaRPr>
          </a:p>
        </p:txBody>
      </p:sp>
      <p:sp>
        <p:nvSpPr>
          <p:cNvPr id="572" name="Google Shape;572;p6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73" name="Google Shape;573;p66"/>
          <p:cNvPicPr preferRelativeResize="0"/>
          <p:nvPr/>
        </p:nvPicPr>
        <p:blipFill>
          <a:blip r:embed="rId6">
            <a:alphaModFix/>
          </a:blip>
          <a:stretch>
            <a:fillRect/>
          </a:stretch>
        </p:blipFill>
        <p:spPr>
          <a:xfrm>
            <a:off x="7101200" y="0"/>
            <a:ext cx="2042800" cy="895300"/>
          </a:xfrm>
          <a:prstGeom prst="rect">
            <a:avLst/>
          </a:prstGeom>
          <a:noFill/>
          <a:ln>
            <a:noFill/>
          </a:ln>
        </p:spPr>
      </p:pic>
      <p:pic>
        <p:nvPicPr>
          <p:cNvPr id="574" name="Google Shape;574;p66"/>
          <p:cNvPicPr preferRelativeResize="0"/>
          <p:nvPr/>
        </p:nvPicPr>
        <p:blipFill>
          <a:blip r:embed="rId7">
            <a:alphaModFix/>
          </a:blip>
          <a:stretch>
            <a:fillRect/>
          </a:stretch>
        </p:blipFill>
        <p:spPr>
          <a:xfrm>
            <a:off x="5828825" y="2884650"/>
            <a:ext cx="1543050" cy="495300"/>
          </a:xfrm>
          <a:prstGeom prst="rect">
            <a:avLst/>
          </a:prstGeom>
          <a:noFill/>
          <a:ln>
            <a:noFill/>
          </a:ln>
        </p:spPr>
      </p:pic>
      <p:pic>
        <p:nvPicPr>
          <p:cNvPr id="575" name="Google Shape;575;p66"/>
          <p:cNvPicPr preferRelativeResize="0"/>
          <p:nvPr/>
        </p:nvPicPr>
        <p:blipFill>
          <a:blip r:embed="rId8">
            <a:alphaModFix/>
          </a:blip>
          <a:stretch>
            <a:fillRect/>
          </a:stretch>
        </p:blipFill>
        <p:spPr>
          <a:xfrm>
            <a:off x="3771900" y="2856075"/>
            <a:ext cx="1600200" cy="552450"/>
          </a:xfrm>
          <a:prstGeom prst="rect">
            <a:avLst/>
          </a:prstGeom>
          <a:noFill/>
          <a:ln>
            <a:noFill/>
          </a:ln>
        </p:spPr>
      </p:pic>
      <p:pic>
        <p:nvPicPr>
          <p:cNvPr id="576" name="Google Shape;576;p66"/>
          <p:cNvPicPr preferRelativeResize="0"/>
          <p:nvPr/>
        </p:nvPicPr>
        <p:blipFill>
          <a:blip r:embed="rId9">
            <a:alphaModFix/>
          </a:blip>
          <a:stretch>
            <a:fillRect/>
          </a:stretch>
        </p:blipFill>
        <p:spPr>
          <a:xfrm>
            <a:off x="1589325" y="2870363"/>
            <a:ext cx="1571625" cy="523875"/>
          </a:xfrm>
          <a:prstGeom prst="rect">
            <a:avLst/>
          </a:prstGeom>
          <a:noFill/>
          <a:ln>
            <a:noFill/>
          </a:ln>
        </p:spPr>
      </p:pic>
      <p:pic>
        <p:nvPicPr>
          <p:cNvPr id="16" name="משקל 5-8.mid">
            <a:hlinkClick r:id="" action="ppaction://media"/>
          </p:cNvPr>
          <p:cNvPicPr>
            <a:picLocks noRot="1" noChangeAspect="1"/>
          </p:cNvPicPr>
          <p:nvPr>
            <a:audioFile r:link="rId1"/>
          </p:nvPr>
        </p:nvPicPr>
        <p:blipFill>
          <a:blip r:embed="rId10"/>
          <a:stretch>
            <a:fillRect/>
          </a:stretch>
        </p:blipFill>
        <p:spPr>
          <a:xfrm>
            <a:off x="1213104" y="3004566"/>
            <a:ext cx="304800" cy="304800"/>
          </a:xfrm>
          <a:prstGeom prst="rect">
            <a:avLst/>
          </a:prstGeom>
        </p:spPr>
      </p:pic>
      <p:pic>
        <p:nvPicPr>
          <p:cNvPr id="17" name="משקל מעורב.mid">
            <a:hlinkClick r:id="" action="ppaction://media"/>
          </p:cNvPr>
          <p:cNvPicPr>
            <a:picLocks noRot="1" noChangeAspect="1"/>
          </p:cNvPicPr>
          <p:nvPr>
            <a:audioFile r:link="rId2"/>
          </p:nvPr>
        </p:nvPicPr>
        <p:blipFill>
          <a:blip r:embed="rId11"/>
          <a:stretch>
            <a:fillRect/>
          </a:stretch>
        </p:blipFill>
        <p:spPr>
          <a:xfrm>
            <a:off x="3395472" y="3016758"/>
            <a:ext cx="304800" cy="304800"/>
          </a:xfrm>
          <a:prstGeom prst="rect">
            <a:avLst/>
          </a:prstGeom>
        </p:spPr>
      </p:pic>
      <p:pic>
        <p:nvPicPr>
          <p:cNvPr id="18" name="משקל 5-2.mid">
            <a:hlinkClick r:id="" action="ppaction://media"/>
          </p:cNvPr>
          <p:cNvPicPr>
            <a:picLocks noRot="1" noChangeAspect="1"/>
          </p:cNvPicPr>
          <p:nvPr>
            <a:audioFile r:link="rId3"/>
          </p:nvPr>
        </p:nvPicPr>
        <p:blipFill>
          <a:blip r:embed="rId12"/>
          <a:stretch>
            <a:fillRect/>
          </a:stretch>
        </p:blipFill>
        <p:spPr>
          <a:xfrm>
            <a:off x="5492496" y="301675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6" fill="hold"/>
                                        <p:tgtEl>
                                          <p:spTgt spid="16"/>
                                        </p:tgtEl>
                                      </p:cBhvr>
                                    </p:cmd>
                                  </p:childTnLst>
                                </p:cTn>
                              </p:par>
                            </p:childTnLst>
                          </p:cTn>
                        </p:par>
                      </p:childTnLst>
                    </p:cTn>
                  </p:par>
                </p:childTnLst>
              </p:cTn>
              <p:nextCondLst>
                <p:cond evt="onClick" delay="0">
                  <p:tgtEl>
                    <p:spTgt spid="1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66" fill="hold"/>
                                        <p:tgtEl>
                                          <p:spTgt spid="17"/>
                                        </p:tgtEl>
                                      </p:cBhvr>
                                    </p:cmd>
                                  </p:childTnLst>
                                </p:cTn>
                              </p:par>
                            </p:childTnLst>
                          </p:cTn>
                        </p:par>
                      </p:childTnLst>
                    </p:cTn>
                  </p:par>
                </p:childTnLst>
              </p:cTn>
              <p:nextCondLst>
                <p:cond evt="onClick" delay="0">
                  <p:tgtEl>
                    <p:spTgt spid="1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66"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זוהי הקדנצה הנכונה </a:t>
                      </a:r>
                      <a:r>
                        <a:rPr lang="en-US" sz="1200" b="0" i="0" u="none" strike="noStrike" cap="none" dirty="0" smtClean="0">
                          <a:solidFill>
                            <a:schemeClr val="bg1"/>
                          </a:solidFill>
                          <a:latin typeface="Arial"/>
                          <a:ea typeface="Arial"/>
                          <a:cs typeface="Arial"/>
                          <a:sym typeface="Arial"/>
                        </a:rPr>
                        <a:t>-</a:t>
                      </a:r>
                      <a:r>
                        <a:rPr lang="he-IL" sz="1200" b="0" i="0" u="none" strike="noStrike" cap="none" dirty="0" smtClean="0">
                          <a:solidFill>
                            <a:schemeClr val="bg1"/>
                          </a:solidFill>
                          <a:latin typeface="Arial"/>
                          <a:ea typeface="Arial"/>
                          <a:cs typeface="Arial"/>
                          <a:sym typeface="Arial"/>
                        </a:rPr>
                        <a:t>זהו הסיום הנכון של יצירה או פרק ביצירה שבו דרגת הדומיננטה מסתיימת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לתוך דרגת הטוניקה</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קדנצה אוטנטית </a:t>
                      </a:r>
                      <a:endParaRPr lang="en-US" sz="1200" b="0" i="0" u="none" strike="noStrike" cap="none" dirty="0" smtClean="0">
                        <a:solidFill>
                          <a:schemeClr val="bg1"/>
                        </a:solidFill>
                        <a:latin typeface="Arial"/>
                        <a:ea typeface="Arial"/>
                        <a:cs typeface="Arial"/>
                        <a:sym typeface="Arial"/>
                      </a:endParaRPr>
                    </a:p>
                    <a:p>
                      <a:pPr algn="r" rtl="1"/>
                      <a:r>
                        <a:rPr lang="en-US" sz="1200" b="0" i="0" u="none" strike="noStrike" cap="none" dirty="0" smtClean="0">
                          <a:solidFill>
                            <a:schemeClr val="bg1"/>
                          </a:solidFill>
                          <a:latin typeface="Arial"/>
                          <a:ea typeface="Arial"/>
                          <a:cs typeface="Arial"/>
                          <a:sym typeface="Arial"/>
                        </a:rPr>
                        <a:t>Cadence-authentic</a:t>
                      </a:r>
                    </a:p>
                    <a:p>
                      <a:pPr algn="r"/>
                      <a:r>
                        <a:rPr lang="en-US" sz="1200" b="0" i="0" u="none" strike="noStrike" cap="none" dirty="0" smtClean="0">
                          <a:solidFill>
                            <a:schemeClr val="bg1"/>
                          </a:solidFill>
                          <a:latin typeface="Arial"/>
                          <a:ea typeface="Arial"/>
                          <a:cs typeface="Arial"/>
                          <a:sym typeface="Arial"/>
                        </a:rPr>
                        <a:t>V &gt; I</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27</a:t>
                      </a:r>
                      <a:endParaRPr sz="1200" dirty="0">
                        <a:solidFill>
                          <a:srgbClr val="FFFFFF"/>
                        </a:solidFill>
                      </a:endParaRPr>
                    </a:p>
                  </a:txBody>
                  <a:tcPr marL="91425" marR="91425" marT="91425" marB="91425"/>
                </a:tc>
              </a:tr>
            </a:tbl>
          </a:graphicData>
        </a:graphic>
      </p:graphicFrame>
      <p:pic>
        <p:nvPicPr>
          <p:cNvPr id="30722" name="Picture 2"/>
          <p:cNvPicPr>
            <a:picLocks noChangeAspect="1" noChangeArrowheads="1"/>
          </p:cNvPicPr>
          <p:nvPr/>
        </p:nvPicPr>
        <p:blipFill>
          <a:blip r:embed="rId4"/>
          <a:srcRect/>
          <a:stretch>
            <a:fillRect/>
          </a:stretch>
        </p:blipFill>
        <p:spPr bwMode="auto">
          <a:xfrm>
            <a:off x="761048" y="2069211"/>
            <a:ext cx="2257425" cy="1200150"/>
          </a:xfrm>
          <a:prstGeom prst="rect">
            <a:avLst/>
          </a:prstGeom>
          <a:noFill/>
          <a:ln w="9525">
            <a:noFill/>
            <a:miter lim="800000"/>
            <a:headEnd/>
            <a:tailEnd/>
          </a:ln>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זוהי קדנצה מדומה – סיום היצירה או פרק ביצירה במקום על אקורד הטוניקה היצירה מסתיימת מאקורד הטוניקה לאקורד הדומיננטה.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קדנצה מדומה</a:t>
                      </a:r>
                      <a:endParaRPr lang="en-US" sz="1200" b="0" i="0" u="none" strike="noStrike" cap="none" dirty="0" smtClean="0">
                        <a:solidFill>
                          <a:schemeClr val="bg1"/>
                        </a:solidFill>
                        <a:latin typeface="Arial"/>
                        <a:ea typeface="Arial"/>
                        <a:cs typeface="Arial"/>
                        <a:sym typeface="Arial"/>
                      </a:endParaRPr>
                    </a:p>
                    <a:p>
                      <a:pPr algn="r" rtl="1"/>
                      <a:r>
                        <a:rPr lang="en-US" sz="1200" b="0" i="0" u="none" strike="noStrike" cap="none" dirty="0" smtClean="0">
                          <a:solidFill>
                            <a:schemeClr val="bg1"/>
                          </a:solidFill>
                          <a:latin typeface="Arial"/>
                          <a:ea typeface="Arial"/>
                          <a:cs typeface="Arial"/>
                          <a:sym typeface="Arial"/>
                        </a:rPr>
                        <a:t>Cadence-Semi</a:t>
                      </a:r>
                    </a:p>
                    <a:p>
                      <a:pPr algn="r"/>
                      <a:r>
                        <a:rPr lang="en-US" sz="1200" b="0" i="0" u="none" strike="noStrike" cap="none" dirty="0" smtClean="0">
                          <a:solidFill>
                            <a:schemeClr val="bg1"/>
                          </a:solidFill>
                          <a:latin typeface="Arial"/>
                          <a:ea typeface="Arial"/>
                          <a:cs typeface="Arial"/>
                          <a:sym typeface="Arial"/>
                        </a:rPr>
                        <a:t>I &gt; V</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28</a:t>
                      </a:r>
                      <a:endParaRPr sz="1200" dirty="0">
                        <a:solidFill>
                          <a:srgbClr val="FFFFFF"/>
                        </a:solidFill>
                      </a:endParaRPr>
                    </a:p>
                  </a:txBody>
                  <a:tcPr marL="91425" marR="91425" marT="91425" marB="91425"/>
                </a:tc>
              </a:tr>
            </a:tbl>
          </a:graphicData>
        </a:graphic>
      </p:graphicFrame>
      <p:pic>
        <p:nvPicPr>
          <p:cNvPr id="31746" name="Picture 2"/>
          <p:cNvPicPr>
            <a:picLocks noChangeAspect="1" noChangeArrowheads="1"/>
          </p:cNvPicPr>
          <p:nvPr/>
        </p:nvPicPr>
        <p:blipFill>
          <a:blip r:embed="rId4"/>
          <a:srcRect/>
          <a:stretch>
            <a:fillRect/>
          </a:stretch>
        </p:blipFill>
        <p:spPr bwMode="auto">
          <a:xfrm>
            <a:off x="783717" y="2096262"/>
            <a:ext cx="2114550" cy="1219200"/>
          </a:xfrm>
          <a:prstGeom prst="rect">
            <a:avLst/>
          </a:prstGeom>
          <a:noFill/>
          <a:ln w="9525">
            <a:noFill/>
            <a:miter lim="800000"/>
            <a:headEnd/>
            <a:tailEnd/>
          </a:ln>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זהו מהלך של </a:t>
                      </a:r>
                      <a:r>
                        <a:rPr lang="en-US" sz="1200" b="0" i="0" u="none" strike="noStrike" cap="none" dirty="0" smtClean="0">
                          <a:solidFill>
                            <a:schemeClr val="bg1"/>
                          </a:solidFill>
                          <a:latin typeface="Arial"/>
                          <a:ea typeface="Arial"/>
                          <a:cs typeface="Arial"/>
                          <a:sym typeface="Arial"/>
                        </a:rPr>
                        <a:t>I &gt; IV  </a:t>
                      </a:r>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en-US" sz="1200" b="0" i="0" u="none" strike="noStrike" cap="none" dirty="0" smtClean="0">
                          <a:solidFill>
                            <a:schemeClr val="bg1"/>
                          </a:solidFill>
                          <a:latin typeface="Arial"/>
                          <a:ea typeface="Arial"/>
                          <a:cs typeface="Arial"/>
                          <a:sym typeface="Arial"/>
                        </a:rPr>
                        <a:t>C_E_G  &gt;  F_A_C</a:t>
                      </a: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או מהלך של     </a:t>
                      </a:r>
                      <a:r>
                        <a:rPr lang="en-US" sz="1200" b="0" i="0" u="none" strike="noStrike" cap="none" dirty="0" smtClean="0">
                          <a:solidFill>
                            <a:schemeClr val="bg1"/>
                          </a:solidFill>
                          <a:latin typeface="Arial"/>
                          <a:ea typeface="Arial"/>
                          <a:cs typeface="Arial"/>
                          <a:sym typeface="Arial"/>
                        </a:rPr>
                        <a:t>I &gt; V</a:t>
                      </a:r>
                    </a:p>
                    <a:p>
                      <a:pPr algn="r" rtl="1"/>
                      <a:r>
                        <a:rPr lang="en-US" sz="1200" b="0" i="0" u="none" strike="noStrike" cap="none" dirty="0" smtClean="0">
                          <a:solidFill>
                            <a:schemeClr val="bg1"/>
                          </a:solidFill>
                          <a:latin typeface="Arial"/>
                          <a:ea typeface="Arial"/>
                          <a:cs typeface="Arial"/>
                          <a:sym typeface="Arial"/>
                        </a:rPr>
                        <a:t>C_E_G  &gt;  G_B_D</a:t>
                      </a: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במהלכים אלו יש להקפיד שהצלילים המשותפים יהיו באותו גובה צליל.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rtl="1">
                        <a:spcBef>
                          <a:spcPts val="0"/>
                        </a:spcBef>
                        <a:spcAft>
                          <a:spcPts val="0"/>
                        </a:spcAft>
                        <a:buNone/>
                      </a:pPr>
                      <a:r>
                        <a:rPr lang="he-IL" sz="1200" b="0" i="0" u="none" strike="noStrike" cap="none" dirty="0" smtClean="0">
                          <a:solidFill>
                            <a:schemeClr val="bg1"/>
                          </a:solidFill>
                          <a:latin typeface="Arial"/>
                          <a:ea typeface="Arial"/>
                          <a:cs typeface="Arial"/>
                          <a:sym typeface="Arial"/>
                        </a:rPr>
                        <a:t>צליל משותף אחד</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29</a:t>
                      </a:r>
                      <a:endParaRPr sz="1200" dirty="0">
                        <a:solidFill>
                          <a:srgbClr val="FFFFFF"/>
                        </a:solidFill>
                      </a:endParaRPr>
                    </a:p>
                  </a:txBody>
                  <a:tcPr marL="91425" marR="91425" marT="91425" marB="91425"/>
                </a:tc>
              </a:tr>
            </a:tbl>
          </a:graphicData>
        </a:graphic>
      </p:graphicFrame>
      <p:pic>
        <p:nvPicPr>
          <p:cNvPr id="32770" name="Picture 2"/>
          <p:cNvPicPr>
            <a:picLocks noChangeAspect="1" noChangeArrowheads="1"/>
          </p:cNvPicPr>
          <p:nvPr/>
        </p:nvPicPr>
        <p:blipFill>
          <a:blip r:embed="rId4"/>
          <a:srcRect/>
          <a:stretch>
            <a:fillRect/>
          </a:stretch>
        </p:blipFill>
        <p:spPr bwMode="auto">
          <a:xfrm>
            <a:off x="742569" y="2199704"/>
            <a:ext cx="2343150" cy="1304925"/>
          </a:xfrm>
          <a:prstGeom prst="rect">
            <a:avLst/>
          </a:prstGeom>
          <a:noFill/>
          <a:ln w="9525">
            <a:noFill/>
            <a:miter lim="800000"/>
            <a:headEnd/>
            <a:tailEnd/>
          </a:ln>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בהיפוך ראשון אקורדים 6 מסוג:</a:t>
                      </a:r>
                      <a:endParaRPr lang="en-US" sz="1200" b="0" i="0" u="none" strike="noStrike" cap="none" dirty="0" smtClean="0">
                        <a:solidFill>
                          <a:schemeClr val="bg1"/>
                        </a:solidFill>
                        <a:latin typeface="Arial"/>
                        <a:ea typeface="Arial"/>
                        <a:cs typeface="Arial"/>
                        <a:sym typeface="Arial"/>
                      </a:endParaRPr>
                    </a:p>
                    <a:p>
                      <a:pPr algn="r" rtl="1"/>
                      <a:r>
                        <a:rPr lang="en-US" sz="1200" b="0" i="0" u="none" strike="noStrike" cap="none" dirty="0" smtClean="0">
                          <a:solidFill>
                            <a:schemeClr val="bg1"/>
                          </a:solidFill>
                          <a:latin typeface="Arial"/>
                          <a:ea typeface="Arial"/>
                          <a:cs typeface="Arial"/>
                          <a:sym typeface="Arial"/>
                        </a:rPr>
                        <a:t>I6 IV6 V6 </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מכפילים את הפרימה או את הקוינטה של האקורד המקורי.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ניתן להכפיל את הטרצה של </a:t>
                      </a:r>
                      <a:r>
                        <a:rPr lang="en-US" sz="1200" b="0" i="0" u="none" strike="noStrike" cap="none" dirty="0" smtClean="0">
                          <a:solidFill>
                            <a:schemeClr val="bg1"/>
                          </a:solidFill>
                          <a:latin typeface="Arial"/>
                          <a:ea typeface="Arial"/>
                          <a:cs typeface="Arial"/>
                          <a:sym typeface="Arial"/>
                        </a:rPr>
                        <a:t>I6</a:t>
                      </a:r>
                      <a:r>
                        <a:rPr lang="he-IL" sz="1200" b="0" i="0" u="none" strike="noStrike" cap="none" dirty="0" smtClean="0">
                          <a:solidFill>
                            <a:schemeClr val="bg1"/>
                          </a:solidFill>
                          <a:latin typeface="Arial"/>
                          <a:ea typeface="Arial"/>
                          <a:cs typeface="Arial"/>
                          <a:sym typeface="Arial"/>
                        </a:rPr>
                        <a:t> רק במהלך של טרצות עולות בבס.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היפוך ראשון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אקורד 6 </a:t>
                      </a:r>
                      <a:endParaRPr sz="12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30</a:t>
                      </a:r>
                      <a:endParaRPr sz="1200" dirty="0">
                        <a:solidFill>
                          <a:srgbClr val="FFFFFF"/>
                        </a:solidFill>
                      </a:endParaRPr>
                    </a:p>
                  </a:txBody>
                  <a:tcPr marL="91425" marR="91425" marT="91425" marB="91425"/>
                </a:tc>
              </a:tr>
            </a:tbl>
          </a:graphicData>
        </a:graphic>
      </p:graphicFrame>
      <p:pic>
        <p:nvPicPr>
          <p:cNvPr id="33794" name="Picture 2"/>
          <p:cNvPicPr>
            <a:picLocks noChangeAspect="1" noChangeArrowheads="1"/>
          </p:cNvPicPr>
          <p:nvPr/>
        </p:nvPicPr>
        <p:blipFill>
          <a:blip r:embed="rId4"/>
          <a:srcRect/>
          <a:stretch>
            <a:fillRect/>
          </a:stretch>
        </p:blipFill>
        <p:spPr bwMode="auto">
          <a:xfrm>
            <a:off x="690563" y="2061401"/>
            <a:ext cx="227647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mn-lt"/>
                          <a:ea typeface="Arial"/>
                          <a:cs typeface="Arial"/>
                          <a:sym typeface="Arial"/>
                        </a:rPr>
                        <a:t>בסולם ישנם 7 דרגות: </a:t>
                      </a:r>
                      <a:endParaRPr lang="en-US" sz="1200" b="0" i="0" u="none" strike="noStrike" cap="none" dirty="0" smtClean="0">
                        <a:solidFill>
                          <a:schemeClr val="bg1"/>
                        </a:solidFill>
                        <a:latin typeface="+mn-lt"/>
                        <a:ea typeface="Arial"/>
                        <a:cs typeface="Arial"/>
                        <a:sym typeface="Arial"/>
                      </a:endParaRPr>
                    </a:p>
                    <a:p>
                      <a:pPr algn="r" rtl="1"/>
                      <a:r>
                        <a:rPr lang="he-IL" sz="1200" b="0" i="0" u="none" strike="noStrike" cap="none" dirty="0" smtClean="0">
                          <a:solidFill>
                            <a:schemeClr val="bg1"/>
                          </a:solidFill>
                          <a:latin typeface="+mn-lt"/>
                          <a:ea typeface="Arial"/>
                          <a:cs typeface="Arial"/>
                          <a:sym typeface="Arial"/>
                        </a:rPr>
                        <a:t>זוהי הדרגה השביעית של הסולם והיא נקראת טון מוביל כי דרגה זו מובילה לדרגת הטוניקה. </a:t>
                      </a:r>
                      <a:endParaRPr lang="en-US" sz="1200" b="0" i="0" u="none" strike="noStrike" cap="none" dirty="0" smtClean="0">
                        <a:solidFill>
                          <a:schemeClr val="bg1"/>
                        </a:solidFill>
                        <a:latin typeface="+mn-lt"/>
                        <a:ea typeface="Arial"/>
                        <a:cs typeface="Arial"/>
                        <a:sym typeface="Arial"/>
                      </a:endParaRPr>
                    </a:p>
                    <a:p>
                      <a:pPr algn="r" rtl="1"/>
                      <a:r>
                        <a:rPr lang="he-IL" sz="1200" b="0" i="0" u="none" strike="noStrike" cap="none" dirty="0" smtClean="0">
                          <a:solidFill>
                            <a:schemeClr val="bg1"/>
                          </a:solidFill>
                          <a:latin typeface="+mn-lt"/>
                          <a:ea typeface="Arial"/>
                          <a:cs typeface="Arial"/>
                          <a:sym typeface="Arial"/>
                        </a:rPr>
                        <a:t>בדרגה זו המרווח הוא טריטון מרווח של 3 טון. בהגדרה זו שני מצבים:</a:t>
                      </a:r>
                      <a:endParaRPr lang="en-US" sz="1200" b="0" i="0" u="none" strike="noStrike" cap="none" dirty="0" smtClean="0">
                        <a:solidFill>
                          <a:schemeClr val="bg1"/>
                        </a:solidFill>
                        <a:latin typeface="+mn-lt"/>
                        <a:ea typeface="Arial"/>
                        <a:cs typeface="Arial"/>
                        <a:sym typeface="Arial"/>
                      </a:endParaRPr>
                    </a:p>
                    <a:p>
                      <a:pPr algn="r" rtl="1"/>
                      <a:r>
                        <a:rPr lang="he-IL" sz="1200" b="0" i="0" u="none" strike="noStrike" cap="none" dirty="0" smtClean="0">
                          <a:solidFill>
                            <a:schemeClr val="bg1"/>
                          </a:solidFill>
                          <a:latin typeface="+mn-lt"/>
                          <a:ea typeface="Arial"/>
                          <a:cs typeface="Arial"/>
                          <a:sym typeface="Arial"/>
                        </a:rPr>
                        <a:t>קוורטה מוגדלת או קוינטה מוקטנת</a:t>
                      </a:r>
                      <a:r>
                        <a:rPr lang="he-IL" sz="1400" b="0" i="0" u="none" strike="noStrike" cap="none" dirty="0" smtClean="0">
                          <a:solidFill>
                            <a:srgbClr val="000000"/>
                          </a:solidFill>
                          <a:latin typeface="Arial"/>
                          <a:ea typeface="Arial"/>
                          <a:cs typeface="Arial"/>
                          <a:sym typeface="Arial"/>
                        </a:rPr>
                        <a:t>. </a:t>
                      </a:r>
                      <a:endParaRPr lang="en-US" sz="1400" b="0" i="0" u="none" strike="noStrike" cap="none" dirty="0">
                        <a:solidFill>
                          <a:srgbClr val="000000"/>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a:t>
                      </a:r>
                      <a:r>
                        <a:rPr lang="he-IL" sz="1200" b="0" i="0" u="none" strike="noStrike" cap="none" baseline="0" dirty="0" smtClean="0">
                          <a:solidFill>
                            <a:schemeClr val="bg1"/>
                          </a:solidFill>
                          <a:latin typeface="Arial"/>
                          <a:ea typeface="Arial"/>
                          <a:cs typeface="Arial"/>
                          <a:sym typeface="Arial"/>
                        </a:rPr>
                        <a:t> שביעית </a:t>
                      </a:r>
                      <a:r>
                        <a:rPr lang="en-US" sz="1200" b="0" i="0" u="none" strike="noStrike" cap="none" baseline="0" dirty="0" smtClean="0">
                          <a:solidFill>
                            <a:schemeClr val="bg1"/>
                          </a:solidFill>
                          <a:latin typeface="Arial"/>
                          <a:ea typeface="Arial"/>
                          <a:cs typeface="Arial"/>
                          <a:sym typeface="Arial"/>
                        </a:rPr>
                        <a:t>VII</a:t>
                      </a:r>
                      <a:endParaRPr lang="en-US" sz="1200" b="0" i="0" u="none" strike="noStrike" cap="none" dirty="0" smtClean="0">
                        <a:solidFill>
                          <a:schemeClr val="bg1"/>
                        </a:solidFill>
                        <a:latin typeface="Arial"/>
                        <a:ea typeface="Arial"/>
                        <a:cs typeface="Arial"/>
                        <a:sym typeface="Arial"/>
                      </a:endParaRPr>
                    </a:p>
                    <a:p>
                      <a:pPr algn="r"/>
                      <a:r>
                        <a:rPr lang="he-IL" sz="1100" b="0" i="0" u="none" strike="noStrike" cap="none" dirty="0" smtClean="0">
                          <a:solidFill>
                            <a:schemeClr val="bg1"/>
                          </a:solidFill>
                          <a:latin typeface="Arial"/>
                          <a:ea typeface="Arial"/>
                          <a:cs typeface="Arial"/>
                          <a:sym typeface="Arial"/>
                        </a:rPr>
                        <a:t> </a:t>
                      </a:r>
                      <a:endParaRPr sz="1100" dirty="0">
                        <a:solidFill>
                          <a:schemeClr val="bg1"/>
                        </a:solidFil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a:t>
                      </a:r>
                      <a:r>
                        <a:rPr lang="en-US" sz="1200" dirty="0" smtClean="0">
                          <a:solidFill>
                            <a:srgbClr val="FFFFFF"/>
                          </a:solidFill>
                        </a:rPr>
                        <a:t>1</a:t>
                      </a:r>
                      <a:endParaRPr sz="1200" dirty="0">
                        <a:solidFill>
                          <a:srgbClr val="FFFFFF"/>
                        </a:solidFill>
                      </a:endParaRPr>
                    </a:p>
                  </a:txBody>
                  <a:tcPr marL="91425" marR="91425" marT="91425" marB="91425"/>
                </a:tc>
              </a:tr>
            </a:tbl>
          </a:graphicData>
        </a:graphic>
      </p:graphicFrame>
      <p:pic>
        <p:nvPicPr>
          <p:cNvPr id="6" name="Picture 5"/>
          <p:cNvPicPr/>
          <p:nvPr/>
        </p:nvPicPr>
        <p:blipFill>
          <a:blip r:embed="rId4" cstate="print"/>
          <a:stretch>
            <a:fillRect/>
          </a:stretch>
        </p:blipFill>
        <p:spPr>
          <a:xfrm>
            <a:off x="457296" y="2134552"/>
            <a:ext cx="2743008" cy="752475"/>
          </a:xfrm>
          <a:prstGeom prst="rect">
            <a:avLst/>
          </a:prstGeom>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זו מאופיינת כהיפוך ראשון של דרגה שביעית של הסולם.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לדוגמא: בסולם דו מז'ור אקורד דרגה שביעית היא: סי - רה-  פה והיפוך של דרגה שביעית מכיל: רה- פה -סי .</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a:solidFill>
                          <a:srgbClr val="000000"/>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a:r>
                        <a:rPr lang="en-US" sz="1200" b="0" i="0" u="none" strike="noStrike" cap="none" dirty="0" smtClean="0">
                          <a:solidFill>
                            <a:schemeClr val="bg1"/>
                          </a:solidFill>
                          <a:latin typeface="Arial"/>
                          <a:ea typeface="Arial"/>
                          <a:cs typeface="Arial"/>
                          <a:sym typeface="Arial"/>
                        </a:rPr>
                        <a:t> </a:t>
                      </a:r>
                    </a:p>
                    <a:p>
                      <a:pPr algn="r" rtl="1"/>
                      <a:r>
                        <a:rPr lang="he-IL" sz="1200" b="0" i="0" u="none" strike="noStrike" cap="none" dirty="0" smtClean="0">
                          <a:solidFill>
                            <a:schemeClr val="bg1"/>
                          </a:solidFill>
                          <a:latin typeface="Arial"/>
                          <a:ea typeface="Arial"/>
                          <a:cs typeface="Arial"/>
                          <a:sym typeface="Arial"/>
                        </a:rPr>
                        <a:t>היפוך ראשון של דרגה</a:t>
                      </a:r>
                      <a:r>
                        <a:rPr lang="en-US" sz="1200" b="0" i="0" u="none" strike="noStrike" cap="none" dirty="0" smtClean="0">
                          <a:solidFill>
                            <a:schemeClr val="bg1"/>
                          </a:solidFill>
                          <a:latin typeface="Arial"/>
                          <a:ea typeface="Arial"/>
                          <a:cs typeface="Arial"/>
                          <a:sym typeface="Arial"/>
                        </a:rPr>
                        <a:t> </a:t>
                      </a:r>
                      <a:r>
                        <a:rPr lang="en-US" sz="1200" b="0" i="0" u="none" strike="noStrike" cap="none" baseline="0" dirty="0" smtClean="0">
                          <a:solidFill>
                            <a:schemeClr val="bg1"/>
                          </a:solidFill>
                          <a:latin typeface="Arial"/>
                          <a:ea typeface="Arial"/>
                          <a:cs typeface="Arial"/>
                          <a:sym typeface="Arial"/>
                        </a:rPr>
                        <a:t> VII</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32</a:t>
                      </a:r>
                      <a:endParaRPr sz="1200" dirty="0">
                        <a:solidFill>
                          <a:srgbClr val="FFFFFF"/>
                        </a:solidFill>
                      </a:endParaRPr>
                    </a:p>
                  </a:txBody>
                  <a:tcPr marL="91425" marR="91425" marT="91425" marB="91425"/>
                </a:tc>
              </a:tr>
            </a:tbl>
          </a:graphicData>
        </a:graphic>
      </p:graphicFrame>
      <p:pic>
        <p:nvPicPr>
          <p:cNvPr id="7" name="Picture 6"/>
          <p:cNvPicPr/>
          <p:nvPr/>
        </p:nvPicPr>
        <p:blipFill>
          <a:blip r:embed="rId4" cstate="print"/>
          <a:stretch>
            <a:fillRect/>
          </a:stretch>
        </p:blipFill>
        <p:spPr>
          <a:xfrm>
            <a:off x="493776" y="2088295"/>
            <a:ext cx="2743200" cy="723070"/>
          </a:xfrm>
          <a:prstGeom prst="rect">
            <a:avLst/>
          </a:prstGeom>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1" i="0" u="sng" strike="noStrike" cap="none" dirty="0" smtClean="0">
                          <a:solidFill>
                            <a:schemeClr val="bg1"/>
                          </a:solidFill>
                          <a:latin typeface="Arial"/>
                          <a:ea typeface="Arial"/>
                          <a:cs typeface="Arial"/>
                          <a:sym typeface="Arial"/>
                        </a:rPr>
                        <a:t>דרגה </a:t>
                      </a:r>
                      <a:r>
                        <a:rPr lang="en-US" sz="1200" b="1" i="0" u="sng" strike="noStrike" cap="none" dirty="0" smtClean="0">
                          <a:solidFill>
                            <a:schemeClr val="bg1"/>
                          </a:solidFill>
                          <a:latin typeface="Arial"/>
                          <a:ea typeface="Arial"/>
                          <a:cs typeface="Arial"/>
                          <a:sym typeface="Arial"/>
                        </a:rPr>
                        <a:t>  VII6   </a:t>
                      </a:r>
                      <a:r>
                        <a:rPr lang="he-IL" sz="1200" b="0" i="0" u="none" strike="noStrike" cap="none" dirty="0" smtClean="0">
                          <a:solidFill>
                            <a:schemeClr val="bg1"/>
                          </a:solidFill>
                          <a:latin typeface="Arial"/>
                          <a:ea typeface="Arial"/>
                          <a:cs typeface="Arial"/>
                          <a:sym typeface="Arial"/>
                        </a:rPr>
                        <a:t>מכילה למעשה </a:t>
                      </a:r>
                      <a:r>
                        <a:rPr lang="he-IL" sz="1200" b="1" i="0" u="sng" strike="noStrike" cap="none" dirty="0" smtClean="0">
                          <a:solidFill>
                            <a:schemeClr val="bg1"/>
                          </a:solidFill>
                          <a:latin typeface="Arial"/>
                          <a:ea typeface="Arial"/>
                          <a:cs typeface="Arial"/>
                          <a:sym typeface="Arial"/>
                        </a:rPr>
                        <a:t>מרווח של טריטון </a:t>
                      </a:r>
                      <a:r>
                        <a:rPr lang="he-IL" sz="1200" b="0" i="0" u="sng" strike="noStrike" cap="none" dirty="0" smtClean="0">
                          <a:solidFill>
                            <a:schemeClr val="bg1"/>
                          </a:solidFill>
                          <a:latin typeface="Arial"/>
                          <a:ea typeface="Arial"/>
                          <a:cs typeface="Arial"/>
                          <a:sym typeface="Arial"/>
                        </a:rPr>
                        <a:t>באחד משני המצבים</a:t>
                      </a:r>
                      <a:r>
                        <a:rPr lang="he-IL" sz="1200" b="0"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A4 </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 </a:t>
                      </a:r>
                      <a:r>
                        <a:rPr lang="he-IL" sz="1200" b="0" i="0" u="none" strike="noStrike" cap="none" dirty="0" smtClean="0">
                          <a:solidFill>
                            <a:schemeClr val="bg1"/>
                          </a:solidFill>
                          <a:latin typeface="Arial"/>
                          <a:ea typeface="Arial"/>
                          <a:cs typeface="Arial"/>
                          <a:sym typeface="Arial"/>
                        </a:rPr>
                        <a:t> =    קוורטה מוגדלת  </a:t>
                      </a:r>
                      <a:endParaRPr lang="en-US" sz="1200" b="0" i="0" u="none" strike="noStrike" cap="none" dirty="0" smtClean="0">
                        <a:solidFill>
                          <a:schemeClr val="bg1"/>
                        </a:solidFill>
                        <a:latin typeface="Arial"/>
                        <a:ea typeface="Arial"/>
                        <a:cs typeface="Arial"/>
                        <a:sym typeface="Arial"/>
                      </a:endParaRPr>
                    </a:p>
                    <a:p>
                      <a:pPr algn="r" rtl="1"/>
                      <a:r>
                        <a:rPr lang="he-IL" sz="1200" b="1"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D5</a:t>
                      </a:r>
                      <a:r>
                        <a:rPr lang="he-IL" sz="1200" b="0" i="0" u="none" strike="noStrike" cap="none" dirty="0" smtClean="0">
                          <a:solidFill>
                            <a:schemeClr val="bg1"/>
                          </a:solidFill>
                          <a:latin typeface="Arial"/>
                          <a:ea typeface="Arial"/>
                          <a:cs typeface="Arial"/>
                          <a:sym typeface="Arial"/>
                        </a:rPr>
                        <a:t>    =    קוינטה מוקטנת.</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a:r>
                        <a:rPr lang="he-IL" sz="1200" b="0" i="0" u="none" strike="noStrike" cap="none" dirty="0" smtClean="0">
                          <a:solidFill>
                            <a:schemeClr val="bg1"/>
                          </a:solidFill>
                          <a:latin typeface="Arial"/>
                          <a:ea typeface="Arial"/>
                          <a:cs typeface="Arial"/>
                          <a:sym typeface="Arial"/>
                        </a:rPr>
                        <a:t>מרווח טריטון</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en-US" sz="1200" dirty="0" smtClean="0">
                          <a:solidFill>
                            <a:srgbClr val="FFFFFF"/>
                          </a:solidFill>
                        </a:rPr>
                        <a:t>33</a:t>
                      </a:r>
                      <a:endParaRPr sz="1200" dirty="0">
                        <a:solidFill>
                          <a:srgbClr val="FFFFFF"/>
                        </a:solidFill>
                      </a:endParaRPr>
                    </a:p>
                  </a:txBody>
                  <a:tcPr marL="91425" marR="91425" marT="91425" marB="91425"/>
                </a:tc>
              </a:tr>
            </a:tbl>
          </a:graphicData>
        </a:graphic>
      </p:graphicFrame>
      <p:pic>
        <p:nvPicPr>
          <p:cNvPr id="6" name="Picture 5"/>
          <p:cNvPicPr/>
          <p:nvPr/>
        </p:nvPicPr>
        <p:blipFill>
          <a:blip r:embed="rId4" cstate="print"/>
          <a:stretch>
            <a:fillRect/>
          </a:stretch>
        </p:blipFill>
        <p:spPr>
          <a:xfrm>
            <a:off x="641566" y="2201674"/>
            <a:ext cx="2447619" cy="1057143"/>
          </a:xfrm>
          <a:prstGeom prst="rect">
            <a:avLst/>
          </a:prstGeom>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זו מתפקדת למעשה כתפקוד דומיננטי .. אם כאקורד מעבר או כאקורד שכן.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להשתדל שלא לבצע קפיצות מדרגה </a:t>
                      </a:r>
                      <a:r>
                        <a:rPr lang="en-US" sz="1200" b="0" i="0" u="none" strike="noStrike" cap="none" dirty="0" smtClean="0">
                          <a:solidFill>
                            <a:schemeClr val="bg1"/>
                          </a:solidFill>
                          <a:latin typeface="Arial"/>
                          <a:ea typeface="Arial"/>
                          <a:cs typeface="Arial"/>
                          <a:sym typeface="Arial"/>
                        </a:rPr>
                        <a:t>VII6</a:t>
                      </a:r>
                    </a:p>
                    <a:p>
                      <a:pPr algn="r" rtl="1"/>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a:r>
                        <a:rPr lang="he-IL" sz="1200" b="0" i="0" u="none" strike="noStrike" cap="none" dirty="0" smtClean="0">
                          <a:solidFill>
                            <a:schemeClr val="bg1"/>
                          </a:solidFill>
                          <a:latin typeface="Arial"/>
                          <a:ea typeface="Arial"/>
                          <a:cs typeface="Arial"/>
                          <a:sym typeface="Arial"/>
                        </a:rPr>
                        <a:t>איסור ביצוע קפיצות</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en-US" sz="1200" dirty="0" smtClean="0">
                          <a:solidFill>
                            <a:srgbClr val="FFFFFF"/>
                          </a:solidFill>
                        </a:rPr>
                        <a:t>34</a:t>
                      </a:r>
                      <a:endParaRPr sz="1200" dirty="0">
                        <a:solidFill>
                          <a:srgbClr val="FFFFFF"/>
                        </a:solidFill>
                      </a:endParaRPr>
                    </a:p>
                  </a:txBody>
                  <a:tcPr marL="91425" marR="91425" marT="91425" marB="91425"/>
                </a:tc>
              </a:tr>
            </a:tbl>
          </a:graphicData>
        </a:graphic>
      </p:graphicFrame>
      <p:pic>
        <p:nvPicPr>
          <p:cNvPr id="7" name="Picture 6"/>
          <p:cNvPicPr/>
          <p:nvPr/>
        </p:nvPicPr>
        <p:blipFill>
          <a:blip r:embed="rId4" cstate="print"/>
          <a:stretch>
            <a:fillRect/>
          </a:stretch>
        </p:blipFill>
        <p:spPr>
          <a:xfrm>
            <a:off x="692798" y="2057298"/>
            <a:ext cx="2247619" cy="1419048"/>
          </a:xfrm>
          <a:prstGeom prst="rect">
            <a:avLst/>
          </a:prstGeom>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צליל מעבר </a:t>
                      </a:r>
                      <a:r>
                        <a:rPr lang="en-US" sz="1200" b="0" i="0" u="none" strike="noStrike" cap="none" dirty="0" smtClean="0">
                          <a:solidFill>
                            <a:schemeClr val="bg1"/>
                          </a:solidFill>
                          <a:latin typeface="Arial"/>
                          <a:ea typeface="Arial"/>
                          <a:cs typeface="Arial"/>
                          <a:sym typeface="Arial"/>
                        </a:rPr>
                        <a:t>P</a:t>
                      </a:r>
                      <a:r>
                        <a:rPr lang="he-IL" sz="1200" b="0" i="0" u="none" strike="noStrike" cap="none" dirty="0" smtClean="0">
                          <a:solidFill>
                            <a:schemeClr val="bg1"/>
                          </a:solidFill>
                          <a:latin typeface="Arial"/>
                          <a:ea typeface="Arial"/>
                          <a:cs typeface="Arial"/>
                          <a:sym typeface="Arial"/>
                        </a:rPr>
                        <a:t>- הנו צליל אשר נמצא בין שני צלילים סמוכים לו מימין ומשמאל.  לדוגמא- </a:t>
                      </a:r>
                      <a:r>
                        <a:rPr lang="en-US" sz="1200" b="0" i="0" u="none" strike="noStrike" cap="none" dirty="0" smtClean="0">
                          <a:solidFill>
                            <a:schemeClr val="bg1"/>
                          </a:solidFill>
                          <a:latin typeface="Arial"/>
                          <a:ea typeface="Arial"/>
                          <a:cs typeface="Arial"/>
                          <a:sym typeface="Arial"/>
                        </a:rPr>
                        <a:t>E</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D</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C</a:t>
                      </a:r>
                    </a:p>
                    <a:p>
                      <a:pPr algn="r" rtl="1"/>
                      <a:r>
                        <a:rPr lang="he-IL" sz="1200" b="0" i="0" u="none" strike="noStrike" cap="none" dirty="0" smtClean="0">
                          <a:solidFill>
                            <a:schemeClr val="bg1"/>
                          </a:solidFill>
                          <a:latin typeface="Arial"/>
                          <a:ea typeface="Arial"/>
                          <a:cs typeface="Arial"/>
                          <a:sym typeface="Arial"/>
                        </a:rPr>
                        <a:t>צליל שכן</a:t>
                      </a:r>
                      <a:r>
                        <a:rPr lang="en-US" sz="1200" b="0" i="0" u="none" strike="noStrike" cap="none" dirty="0" smtClean="0">
                          <a:solidFill>
                            <a:schemeClr val="bg1"/>
                          </a:solidFill>
                          <a:latin typeface="Arial"/>
                          <a:ea typeface="Arial"/>
                          <a:cs typeface="Arial"/>
                          <a:sym typeface="Arial"/>
                        </a:rPr>
                        <a:t> N </a:t>
                      </a:r>
                      <a:r>
                        <a:rPr lang="he-IL" sz="1200" b="0" i="0" u="none" strike="noStrike" cap="none" dirty="0" smtClean="0">
                          <a:solidFill>
                            <a:schemeClr val="bg1"/>
                          </a:solidFill>
                          <a:latin typeface="Arial"/>
                          <a:ea typeface="Arial"/>
                          <a:cs typeface="Arial"/>
                          <a:sym typeface="Arial"/>
                        </a:rPr>
                        <a:t>- הנו צליל אשר נמצא מול צליל שכן אם משמאל או אם מימין </a:t>
                      </a:r>
                      <a:r>
                        <a:rPr lang="en-US" sz="1200" b="0" i="0" u="none" strike="noStrike" cap="none" dirty="0" smtClean="0">
                          <a:solidFill>
                            <a:schemeClr val="bg1"/>
                          </a:solidFill>
                          <a:latin typeface="Arial"/>
                          <a:ea typeface="Arial"/>
                          <a:cs typeface="Arial"/>
                          <a:sym typeface="Arial"/>
                        </a:rPr>
                        <a:t>F</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D</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C</a:t>
                      </a:r>
                      <a:r>
                        <a:rPr lang="he-IL" sz="1200" b="0" i="0" u="none" strike="noStrike" cap="none" dirty="0" smtClean="0">
                          <a:solidFill>
                            <a:schemeClr val="bg1"/>
                          </a:solidFill>
                          <a:latin typeface="Arial"/>
                          <a:ea typeface="Arial"/>
                          <a:cs typeface="Arial"/>
                          <a:sym typeface="Arial"/>
                        </a:rPr>
                        <a:t>    </a:t>
                      </a:r>
                      <a:r>
                        <a:rPr lang="en-US" sz="1200" b="0" i="0" u="none" strike="noStrike" cap="none" dirty="0" smtClean="0">
                          <a:solidFill>
                            <a:schemeClr val="bg1"/>
                          </a:solidFill>
                          <a:latin typeface="Arial"/>
                          <a:ea typeface="Arial"/>
                          <a:cs typeface="Arial"/>
                          <a:sym typeface="Arial"/>
                        </a:rPr>
                        <a:t>E</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D</a:t>
                      </a:r>
                      <a:r>
                        <a:rPr lang="he-IL" sz="1200" b="0" i="0" u="none" strike="noStrike" cap="none" dirty="0" smtClean="0">
                          <a:solidFill>
                            <a:schemeClr val="bg1"/>
                          </a:solidFill>
                          <a:latin typeface="Arial"/>
                          <a:ea typeface="Arial"/>
                          <a:cs typeface="Arial"/>
                          <a:sym typeface="Arial"/>
                        </a:rPr>
                        <a:t>&lt;</a:t>
                      </a:r>
                      <a:r>
                        <a:rPr lang="en-US" sz="1200" b="0" i="0" u="none" strike="noStrike" cap="none" dirty="0" smtClean="0">
                          <a:solidFill>
                            <a:schemeClr val="bg1"/>
                          </a:solidFill>
                          <a:latin typeface="Arial"/>
                          <a:ea typeface="Arial"/>
                          <a:cs typeface="Arial"/>
                          <a:sym typeface="Arial"/>
                        </a:rPr>
                        <a:t>G</a:t>
                      </a:r>
                    </a:p>
                    <a:p>
                      <a:pPr algn="r" rtl="1"/>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rtl="1"/>
                      <a:r>
                        <a:rPr lang="he-IL" sz="1200" b="0" i="0" u="none" strike="noStrike" cap="none" dirty="0" smtClean="0">
                          <a:solidFill>
                            <a:schemeClr val="bg1"/>
                          </a:solidFill>
                          <a:latin typeface="Arial"/>
                          <a:ea typeface="Arial"/>
                          <a:cs typeface="Arial"/>
                          <a:sym typeface="Arial"/>
                        </a:rPr>
                        <a:t>צליל מעבר</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צליל שכן</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en-US" sz="1200" dirty="0" smtClean="0">
                          <a:solidFill>
                            <a:srgbClr val="FFFFFF"/>
                          </a:solidFill>
                        </a:rPr>
                        <a:t>35</a:t>
                      </a:r>
                      <a:endParaRPr sz="1200" dirty="0">
                        <a:solidFill>
                          <a:srgbClr val="FFFFFF"/>
                        </a:solidFill>
                      </a:endParaRPr>
                    </a:p>
                  </a:txBody>
                  <a:tcPr marL="91425" marR="91425" marT="91425" marB="91425"/>
                </a:tc>
              </a:tr>
            </a:tbl>
          </a:graphicData>
        </a:graphic>
      </p:graphicFrame>
      <p:pic>
        <p:nvPicPr>
          <p:cNvPr id="6" name="Picture 5"/>
          <p:cNvPicPr/>
          <p:nvPr/>
        </p:nvPicPr>
        <p:blipFill>
          <a:blip r:embed="rId4" cstate="print"/>
          <a:stretch>
            <a:fillRect/>
          </a:stretch>
        </p:blipFill>
        <p:spPr>
          <a:xfrm>
            <a:off x="682330" y="2185665"/>
            <a:ext cx="2390476" cy="942857"/>
          </a:xfrm>
          <a:prstGeom prst="rect">
            <a:avLst/>
          </a:prstGeom>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במצב </a:t>
                      </a:r>
                      <a:r>
                        <a:rPr lang="en-US" sz="1200" b="0" i="0" u="none" strike="noStrike" cap="none" dirty="0" smtClean="0">
                          <a:solidFill>
                            <a:schemeClr val="bg1"/>
                          </a:solidFill>
                          <a:latin typeface="Arial"/>
                          <a:ea typeface="Arial"/>
                          <a:cs typeface="Arial"/>
                          <a:sym typeface="Arial"/>
                        </a:rPr>
                        <a:t>A4  </a:t>
                      </a:r>
                      <a:r>
                        <a:rPr lang="he-IL" sz="1200" b="0" i="0" u="none" strike="noStrike" cap="none" dirty="0" smtClean="0">
                          <a:solidFill>
                            <a:schemeClr val="bg1"/>
                          </a:solidFill>
                          <a:latin typeface="Arial"/>
                          <a:ea typeface="Arial"/>
                          <a:cs typeface="Arial"/>
                          <a:sym typeface="Arial"/>
                        </a:rPr>
                        <a:t>=   הקוורטה מוגדלת ולכן במצב של </a:t>
                      </a:r>
                      <a:r>
                        <a:rPr lang="en-US" sz="1200" b="0" i="0" u="none" strike="noStrike" cap="none" dirty="0" smtClean="0">
                          <a:solidFill>
                            <a:schemeClr val="bg1"/>
                          </a:solidFill>
                          <a:latin typeface="Arial"/>
                          <a:ea typeface="Arial"/>
                          <a:cs typeface="Arial"/>
                          <a:sym typeface="Arial"/>
                        </a:rPr>
                        <a:t>VII6&gt;I  </a:t>
                      </a:r>
                      <a:r>
                        <a:rPr lang="he-IL" sz="1200" b="0" i="0" u="none" strike="noStrike" cap="none" dirty="0" smtClean="0">
                          <a:solidFill>
                            <a:schemeClr val="bg1"/>
                          </a:solidFill>
                          <a:latin typeface="Arial"/>
                          <a:ea typeface="Arial"/>
                          <a:cs typeface="Arial"/>
                          <a:sym typeface="Arial"/>
                        </a:rPr>
                        <a:t>חייבת להיפתר  ל- </a:t>
                      </a:r>
                      <a:r>
                        <a:rPr lang="en-US" sz="1200" b="0" i="0" u="none" strike="noStrike" cap="none" dirty="0" smtClean="0">
                          <a:solidFill>
                            <a:schemeClr val="bg1"/>
                          </a:solidFill>
                          <a:latin typeface="Arial"/>
                          <a:ea typeface="Arial"/>
                          <a:cs typeface="Arial"/>
                          <a:sym typeface="Arial"/>
                        </a:rPr>
                        <a:t>4 &gt;5 </a:t>
                      </a:r>
                      <a:r>
                        <a:rPr lang="he-IL" sz="1200" b="0" i="0" u="none" strike="noStrike" cap="none" dirty="0" smtClean="0">
                          <a:solidFill>
                            <a:schemeClr val="bg1"/>
                          </a:solidFill>
                          <a:latin typeface="Arial"/>
                          <a:ea typeface="Arial"/>
                          <a:cs typeface="Arial"/>
                          <a:sym typeface="Arial"/>
                        </a:rPr>
                        <a:t>  במקרה זה דו &lt; סי</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a:r>
                        <a:rPr lang="he-IL" sz="1200" b="0" i="0" u="none" strike="noStrike" cap="none" dirty="0" smtClean="0">
                          <a:solidFill>
                            <a:schemeClr val="bg1"/>
                          </a:solidFill>
                          <a:latin typeface="Arial"/>
                          <a:ea typeface="Arial"/>
                          <a:cs typeface="Arial"/>
                          <a:sym typeface="Arial"/>
                        </a:rPr>
                        <a:t>פתרון  מקורטה מוגדלת</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36</a:t>
                      </a:r>
                      <a:endParaRPr sz="1200" dirty="0">
                        <a:solidFill>
                          <a:srgbClr val="FFFFFF"/>
                        </a:solidFill>
                      </a:endParaRPr>
                    </a:p>
                  </a:txBody>
                  <a:tcPr marL="91425" marR="91425" marT="91425" marB="91425"/>
                </a:tc>
              </a:tr>
            </a:tbl>
          </a:graphicData>
        </a:graphic>
      </p:graphicFrame>
      <p:pic>
        <p:nvPicPr>
          <p:cNvPr id="7" name="Picture 6"/>
          <p:cNvPicPr/>
          <p:nvPr/>
        </p:nvPicPr>
        <p:blipFill>
          <a:blip r:embed="rId4" cstate="print"/>
          <a:stretch>
            <a:fillRect/>
          </a:stretch>
        </p:blipFill>
        <p:spPr>
          <a:xfrm>
            <a:off x="616608" y="2094244"/>
            <a:ext cx="2400000" cy="12476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7"/>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משקל מתחלף</a:t>
            </a:r>
            <a:endParaRPr sz="2400" b="1" dirty="0">
              <a:solidFill>
                <a:srgbClr val="FFFF00"/>
              </a:solidFill>
              <a:latin typeface="Arial" pitchFamily="34" charset="0"/>
              <a:ea typeface="Times New Roman"/>
              <a:cs typeface="Arial" pitchFamily="34" charset="0"/>
              <a:sym typeface="Times New Roman"/>
            </a:endParaRPr>
          </a:p>
        </p:txBody>
      </p:sp>
      <p:sp>
        <p:nvSpPr>
          <p:cNvPr id="582" name="Google Shape;582;p67"/>
          <p:cNvSpPr txBox="1">
            <a:spLocks noGrp="1"/>
          </p:cNvSpPr>
          <p:nvPr>
            <p:ph type="subTitle" idx="1"/>
          </p:nvPr>
        </p:nvSpPr>
        <p:spPr>
          <a:xfrm>
            <a:off x="1645920" y="1243950"/>
            <a:ext cx="6833155" cy="2651100"/>
          </a:xfrm>
          <a:prstGeom prst="rect">
            <a:avLst/>
          </a:prstGeom>
        </p:spPr>
        <p:txBody>
          <a:bodyPr spcFirstLastPara="1" wrap="square" lIns="91425" tIns="91425" rIns="91425" bIns="91425" anchor="t" anchorCtr="0">
            <a:noAutofit/>
          </a:bodyPr>
          <a:lstStyle/>
          <a:p>
            <a:pPr marL="0" marR="114300" lvl="0" indent="0" algn="r" rtl="1">
              <a:lnSpc>
                <a:spcPct val="115000"/>
              </a:lnSpc>
              <a:spcBef>
                <a:spcPts val="0"/>
              </a:spcBef>
              <a:spcAft>
                <a:spcPts val="0"/>
              </a:spcAft>
              <a:buNone/>
            </a:pPr>
            <a:r>
              <a:rPr lang="x-none" sz="1600">
                <a:solidFill>
                  <a:srgbClr val="FFFF00"/>
                </a:solidFill>
                <a:latin typeface="Arial" pitchFamily="34" charset="0"/>
                <a:ea typeface="Arial"/>
                <a:cs typeface="Arial" pitchFamily="34" charset="0"/>
                <a:sym typeface="Arial"/>
              </a:rPr>
              <a:t>משקל מתחלף</a:t>
            </a:r>
            <a:r>
              <a:rPr lang="x-none" sz="1600">
                <a:solidFill>
                  <a:srgbClr val="FFFFFF"/>
                </a:solidFill>
                <a:latin typeface="Arial" pitchFamily="34" charset="0"/>
                <a:ea typeface="Times New Roman"/>
                <a:cs typeface="Arial" pitchFamily="34" charset="0"/>
                <a:sym typeface="Times New Roman"/>
              </a:rPr>
              <a:t> - הנו משקל אשר מתחלף ביצירה, לקטע מסויים ביצירה,</a:t>
            </a:r>
            <a:endParaRPr sz="16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600" smtClean="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למספר תיבות ביצירה או אף לתיבה בודדת ביצירה. </a:t>
            </a:r>
            <a:endParaRPr sz="16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משקל מתחלף זה נקבע ע"י מלחין היצירה.</a:t>
            </a:r>
            <a:endParaRPr sz="1600" dirty="0">
              <a:solidFill>
                <a:srgbClr val="FFFFFF"/>
              </a:solidFill>
              <a:latin typeface="Arial" pitchFamily="34" charset="0"/>
              <a:ea typeface="Times New Roman"/>
              <a:cs typeface="Arial" pitchFamily="34" charset="0"/>
              <a:sym typeface="Times New Roman"/>
            </a:endParaRPr>
          </a:p>
          <a:p>
            <a:pPr marL="0" marR="0" lvl="0" indent="0" algn="r"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בדוגמא </a:t>
            </a:r>
            <a:r>
              <a:rPr lang="x-none" sz="1600">
                <a:solidFill>
                  <a:srgbClr val="FFFFFF"/>
                </a:solidFill>
                <a:latin typeface="Arial" pitchFamily="34" charset="0"/>
                <a:ea typeface="Times New Roman"/>
                <a:cs typeface="Arial" pitchFamily="34" charset="0"/>
                <a:sym typeface="Times New Roman"/>
              </a:rPr>
              <a:t>–  משקלים מתחלפים בכל תיבה</a:t>
            </a:r>
            <a:endParaRPr sz="1600" dirty="0">
              <a:solidFill>
                <a:srgbClr val="FFFFFF"/>
              </a:solidFill>
              <a:latin typeface="Arial" pitchFamily="34" charset="0"/>
              <a:ea typeface="Times New Roman"/>
              <a:cs typeface="Arial" pitchFamily="34" charset="0"/>
              <a:sym typeface="Times New Roman"/>
            </a:endParaRPr>
          </a:p>
        </p:txBody>
      </p:sp>
      <p:sp>
        <p:nvSpPr>
          <p:cNvPr id="583" name="Google Shape;583;p6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84" name="Google Shape;584;p67"/>
          <p:cNvPicPr preferRelativeResize="0"/>
          <p:nvPr/>
        </p:nvPicPr>
        <p:blipFill>
          <a:blip r:embed="rId4">
            <a:alphaModFix/>
          </a:blip>
          <a:stretch>
            <a:fillRect/>
          </a:stretch>
        </p:blipFill>
        <p:spPr>
          <a:xfrm>
            <a:off x="2925275" y="2912925"/>
            <a:ext cx="4267200" cy="647700"/>
          </a:xfrm>
          <a:prstGeom prst="rect">
            <a:avLst/>
          </a:prstGeom>
          <a:noFill/>
          <a:ln>
            <a:noFill/>
          </a:ln>
        </p:spPr>
      </p:pic>
      <p:pic>
        <p:nvPicPr>
          <p:cNvPr id="585" name="Google Shape;585;p67"/>
          <p:cNvPicPr preferRelativeResize="0"/>
          <p:nvPr/>
        </p:nvPicPr>
        <p:blipFill>
          <a:blip r:embed="rId5">
            <a:alphaModFix/>
          </a:blip>
          <a:stretch>
            <a:fillRect/>
          </a:stretch>
        </p:blipFill>
        <p:spPr>
          <a:xfrm>
            <a:off x="7101200" y="0"/>
            <a:ext cx="2042800" cy="895300"/>
          </a:xfrm>
          <a:prstGeom prst="rect">
            <a:avLst/>
          </a:prstGeom>
          <a:noFill/>
          <a:ln>
            <a:noFill/>
          </a:ln>
        </p:spPr>
      </p:pic>
      <p:pic>
        <p:nvPicPr>
          <p:cNvPr id="9" name="משקל מתחלף.mid">
            <a:hlinkClick r:id="" action="ppaction://media"/>
          </p:cNvPr>
          <p:cNvPicPr>
            <a:picLocks noRot="1" noChangeAspect="1"/>
          </p:cNvPicPr>
          <p:nvPr>
            <a:audioFile r:link="rId1"/>
          </p:nvPr>
        </p:nvPicPr>
        <p:blipFill>
          <a:blip r:embed="rId6"/>
          <a:stretch>
            <a:fillRect/>
          </a:stretch>
        </p:blipFill>
        <p:spPr>
          <a:xfrm>
            <a:off x="2542032" y="315087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15625" y="1375450"/>
          <a:ext cx="8096475" cy="2197385"/>
        </p:xfrm>
        <a:graphic>
          <a:graphicData uri="http://schemas.openxmlformats.org/drawingml/2006/table">
            <a:tbl>
              <a:tblPr>
                <a:noFill/>
                <a:tableStyleId>{D223DBF9-E6C6-4AA8-B193-31598DDAF621}</a:tableStyleId>
              </a:tblPr>
              <a:tblGrid>
                <a:gridCol w="2824286"/>
                <a:gridCol w="2968064"/>
                <a:gridCol w="1731275"/>
                <a:gridCol w="572850"/>
              </a:tblGrid>
              <a:tr h="413919">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1648775">
                <a:tc>
                  <a:txBody>
                    <a:bodyPr/>
                    <a:lstStyle/>
                    <a:p>
                      <a:pPr marL="0" lvl="0" indent="0" algn="r" rtl="1">
                        <a:spcBef>
                          <a:spcPts val="0"/>
                        </a:spcBef>
                        <a:spcAft>
                          <a:spcPts val="0"/>
                        </a:spcAft>
                        <a:buNone/>
                      </a:pP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במצב  </a:t>
                      </a:r>
                      <a:r>
                        <a:rPr lang="en-US" sz="1200" b="0" i="0" u="none" strike="noStrike" cap="none" dirty="0" smtClean="0">
                          <a:solidFill>
                            <a:schemeClr val="bg1"/>
                          </a:solidFill>
                          <a:latin typeface="Arial"/>
                          <a:ea typeface="Arial"/>
                          <a:cs typeface="Arial"/>
                          <a:sym typeface="Arial"/>
                        </a:rPr>
                        <a:t>D5 </a:t>
                      </a:r>
                      <a:r>
                        <a:rPr lang="he-IL" sz="1200" b="0" i="0" u="none" strike="noStrike" cap="none" dirty="0" smtClean="0">
                          <a:solidFill>
                            <a:schemeClr val="bg1"/>
                          </a:solidFill>
                          <a:latin typeface="Arial"/>
                          <a:ea typeface="Arial"/>
                          <a:cs typeface="Arial"/>
                          <a:sym typeface="Arial"/>
                        </a:rPr>
                        <a:t> =  הקוינטה מוקטנת ולכן במצב       </a:t>
                      </a:r>
                      <a:r>
                        <a:rPr lang="en-US" sz="1200" b="0" i="0" u="none" strike="noStrike" cap="none" dirty="0" smtClean="0">
                          <a:solidFill>
                            <a:schemeClr val="bg1"/>
                          </a:solidFill>
                          <a:latin typeface="Arial"/>
                          <a:ea typeface="Arial"/>
                          <a:cs typeface="Arial"/>
                          <a:sym typeface="Arial"/>
                        </a:rPr>
                        <a:t>VII6 &gt; I6</a:t>
                      </a:r>
                      <a:r>
                        <a:rPr lang="he-IL" sz="1200" b="0" i="0" u="none" strike="noStrike" cap="none" dirty="0" smtClean="0">
                          <a:solidFill>
                            <a:schemeClr val="bg1"/>
                          </a:solidFill>
                          <a:latin typeface="Arial"/>
                          <a:ea typeface="Arial"/>
                          <a:cs typeface="Arial"/>
                          <a:sym typeface="Arial"/>
                        </a:rPr>
                        <a:t> חייבת להיפתר ל- 5&lt;4 סול &lt;פה</a:t>
                      </a:r>
                    </a:p>
                    <a:p>
                      <a:pPr algn="r" rtl="1"/>
                      <a:endParaRPr lang="he-IL"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אך במצב </a:t>
                      </a:r>
                      <a:r>
                        <a:rPr lang="en-US" sz="1200" b="0" i="0" u="none" strike="noStrike" cap="none" dirty="0" smtClean="0">
                          <a:solidFill>
                            <a:schemeClr val="bg1"/>
                          </a:solidFill>
                          <a:latin typeface="Arial"/>
                          <a:ea typeface="Arial"/>
                          <a:cs typeface="Arial"/>
                          <a:sym typeface="Arial"/>
                        </a:rPr>
                        <a:t>VII6 &gt; I </a:t>
                      </a:r>
                      <a:r>
                        <a:rPr lang="he-IL" sz="1200" b="0" i="0" u="none" strike="noStrike" cap="none" dirty="0" smtClean="0">
                          <a:solidFill>
                            <a:schemeClr val="bg1"/>
                          </a:solidFill>
                          <a:latin typeface="Arial"/>
                          <a:ea typeface="Arial"/>
                          <a:cs typeface="Arial"/>
                          <a:sym typeface="Arial"/>
                        </a:rPr>
                        <a:t>  הקוינטה מוקטנת ולכן חייבת להיפתר 3&lt;4  </a:t>
                      </a:r>
                      <a:r>
                        <a:rPr lang="he-IL" sz="1200" b="0" i="0" u="none" strike="noStrike" cap="none" dirty="0" smtClean="0">
                          <a:solidFill>
                            <a:srgbClr val="FF0000"/>
                          </a:solidFill>
                          <a:latin typeface="Arial"/>
                          <a:ea typeface="Arial"/>
                          <a:cs typeface="Arial"/>
                          <a:sym typeface="Arial"/>
                        </a:rPr>
                        <a:t>מי &lt; פה</a:t>
                      </a:r>
                      <a:endParaRPr lang="en-US" sz="1200" b="0" i="0" u="none" strike="noStrike" cap="none" dirty="0">
                        <a:solidFill>
                          <a:srgbClr val="FF0000"/>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דרגה </a:t>
                      </a:r>
                      <a:r>
                        <a:rPr lang="en-US" sz="1200" b="0" i="0" u="none" strike="noStrike" cap="none" dirty="0" smtClean="0">
                          <a:solidFill>
                            <a:schemeClr val="bg1"/>
                          </a:solidFill>
                          <a:latin typeface="Arial"/>
                          <a:ea typeface="Arial"/>
                          <a:cs typeface="Arial"/>
                          <a:sym typeface="Arial"/>
                        </a:rPr>
                        <a:t>VII6</a:t>
                      </a:r>
                    </a:p>
                    <a:p>
                      <a:pPr algn="r" rtl="1"/>
                      <a:r>
                        <a:rPr lang="he-IL" sz="1200" b="0" i="0" u="none" strike="noStrike" cap="none" dirty="0" smtClean="0">
                          <a:solidFill>
                            <a:schemeClr val="bg1"/>
                          </a:solidFill>
                          <a:latin typeface="Arial"/>
                          <a:ea typeface="Arial"/>
                          <a:cs typeface="Arial"/>
                          <a:sym typeface="Arial"/>
                        </a:rPr>
                        <a:t>פתרון מקוינטה מוקטנת</a:t>
                      </a: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37</a:t>
                      </a:r>
                      <a:endParaRPr sz="1200" dirty="0">
                        <a:solidFill>
                          <a:srgbClr val="FFFFFF"/>
                        </a:solidFill>
                      </a:endParaRPr>
                    </a:p>
                  </a:txBody>
                  <a:tcPr marL="91425" marR="91425" marT="91425" marB="91425"/>
                </a:tc>
              </a:tr>
            </a:tbl>
          </a:graphicData>
        </a:graphic>
      </p:graphicFrame>
      <p:pic>
        <p:nvPicPr>
          <p:cNvPr id="6" name="Picture 5"/>
          <p:cNvPicPr/>
          <p:nvPr/>
        </p:nvPicPr>
        <p:blipFill>
          <a:blip r:embed="rId4" cstate="print"/>
          <a:stretch>
            <a:fillRect/>
          </a:stretch>
        </p:blipFill>
        <p:spPr>
          <a:xfrm>
            <a:off x="737379" y="2129671"/>
            <a:ext cx="2304762" cy="1152381"/>
          </a:xfrm>
          <a:prstGeom prst="rect">
            <a:avLst/>
          </a:prstGeom>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27817" y="1363258"/>
          <a:ext cx="8096475" cy="3456514"/>
        </p:xfrm>
        <a:graphic>
          <a:graphicData uri="http://schemas.openxmlformats.org/drawingml/2006/table">
            <a:tbl>
              <a:tblPr>
                <a:noFill/>
                <a:tableStyleId>{D223DBF9-E6C6-4AA8-B193-31598DDAF621}</a:tableStyleId>
              </a:tblPr>
              <a:tblGrid>
                <a:gridCol w="2824286"/>
                <a:gridCol w="2968064"/>
                <a:gridCol w="1731275"/>
                <a:gridCol w="572850"/>
              </a:tblGrid>
              <a:tr h="48992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החוק </a:t>
                      </a:r>
                      <a:endParaRPr sz="1200" b="1">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 </a:t>
                      </a:r>
                      <a:endParaRPr sz="1200" b="1" dirty="0">
                        <a:solidFill>
                          <a:srgbClr val="FFFF00"/>
                        </a:solidFill>
                      </a:endParaRPr>
                    </a:p>
                  </a:txBody>
                  <a:tcPr marL="91425" marR="91425" marT="91425" marB="91425"/>
                </a:tc>
              </a:tr>
              <a:tr h="2907904">
                <a:tc>
                  <a:txBody>
                    <a:bodyPr/>
                    <a:lstStyle/>
                    <a:p>
                      <a:pPr marL="0" lvl="0" indent="0" algn="r" rtl="1">
                        <a:spcBef>
                          <a:spcPts val="0"/>
                        </a:spcBef>
                        <a:spcAft>
                          <a:spcPts val="0"/>
                        </a:spcAft>
                        <a:buNone/>
                      </a:pPr>
                      <a:r>
                        <a:rPr lang="he-IL" sz="1100" dirty="0" smtClean="0">
                          <a:solidFill>
                            <a:schemeClr val="bg1"/>
                          </a:solidFill>
                        </a:rPr>
                        <a:t>נתון</a:t>
                      </a: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r>
                        <a:rPr lang="he-IL" sz="1100" dirty="0" smtClean="0">
                          <a:solidFill>
                            <a:schemeClr val="bg1"/>
                          </a:solidFill>
                        </a:rPr>
                        <a:t>פתרון</a:t>
                      </a:r>
                      <a:endParaRPr sz="1100" dirty="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שלבי טיפול:</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דבר ראשון יש לסדר את הצלילים לפי אקורד משולש</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זהה את שם הסולם על פי סימני ההיתק . במקרה זה מדובר בסולם מי במול מז'ור .</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רשום את שם הסולם  </a:t>
                      </a:r>
                      <a:r>
                        <a:rPr lang="en-US" sz="1200" b="0" i="0" u="none" strike="noStrike" cap="none" dirty="0" err="1" smtClean="0">
                          <a:solidFill>
                            <a:schemeClr val="bg1"/>
                          </a:solidFill>
                          <a:latin typeface="Arial"/>
                          <a:ea typeface="Arial"/>
                          <a:cs typeface="Arial"/>
                          <a:sym typeface="Arial"/>
                        </a:rPr>
                        <a:t>Eb</a:t>
                      </a:r>
                      <a:r>
                        <a:rPr lang="en-US" sz="1200" b="0" i="0" u="none" strike="noStrike" cap="none" dirty="0" smtClean="0">
                          <a:solidFill>
                            <a:schemeClr val="bg1"/>
                          </a:solidFill>
                          <a:latin typeface="Arial"/>
                          <a:ea typeface="Arial"/>
                          <a:cs typeface="Arial"/>
                          <a:sym typeface="Arial"/>
                        </a:rPr>
                        <a:t> Major</a:t>
                      </a:r>
                    </a:p>
                    <a:p>
                      <a:pPr lvl="0" algn="r" rtl="1"/>
                      <a:r>
                        <a:rPr lang="he-IL" sz="1200" b="0" i="0" u="none" strike="noStrike" cap="none" dirty="0" smtClean="0">
                          <a:solidFill>
                            <a:schemeClr val="bg1"/>
                          </a:solidFill>
                          <a:latin typeface="Arial"/>
                          <a:ea typeface="Arial"/>
                          <a:cs typeface="Arial"/>
                          <a:sym typeface="Arial"/>
                        </a:rPr>
                        <a:t>זהה את סוג האקורד, במקרה זה מדובר בהיפוך ראשון של אקורד משולש  3/6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רשום את הפתרון</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נתון אקורד משולש וסימני היתק של הסולם</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זהה את שם הסולם</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זהה את שם ספט האקורד</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38</a:t>
                      </a:r>
                      <a:endParaRPr sz="1200" dirty="0">
                        <a:solidFill>
                          <a:srgbClr val="FFFFFF"/>
                        </a:solidFill>
                      </a:endParaRPr>
                    </a:p>
                  </a:txBody>
                  <a:tcPr marL="91425" marR="91425" marT="91425" marB="91425"/>
                </a:tc>
              </a:tr>
            </a:tbl>
          </a:graphicData>
        </a:graphic>
      </p:graphicFrame>
      <p:pic>
        <p:nvPicPr>
          <p:cNvPr id="8" name="Picture 7"/>
          <p:cNvPicPr/>
          <p:nvPr/>
        </p:nvPicPr>
        <p:blipFill>
          <a:blip r:embed="rId4" cstate="print"/>
          <a:stretch>
            <a:fillRect/>
          </a:stretch>
        </p:blipFill>
        <p:spPr>
          <a:xfrm>
            <a:off x="1195671" y="2375030"/>
            <a:ext cx="1485714" cy="1076191"/>
          </a:xfrm>
          <a:prstGeom prst="rect">
            <a:avLst/>
          </a:prstGeom>
        </p:spPr>
      </p:pic>
      <p:pic>
        <p:nvPicPr>
          <p:cNvPr id="9" name="Picture 8"/>
          <p:cNvPicPr/>
          <p:nvPr/>
        </p:nvPicPr>
        <p:blipFill>
          <a:blip r:embed="rId5" cstate="print"/>
          <a:stretch>
            <a:fillRect/>
          </a:stretch>
        </p:blipFill>
        <p:spPr>
          <a:xfrm>
            <a:off x="1159669" y="3625878"/>
            <a:ext cx="1533333" cy="1476191"/>
          </a:xfrm>
          <a:prstGeom prst="rect">
            <a:avLst/>
          </a:prstGeom>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40009" y="1230670"/>
          <a:ext cx="8096475" cy="3583641"/>
        </p:xfrm>
        <a:graphic>
          <a:graphicData uri="http://schemas.openxmlformats.org/drawingml/2006/table">
            <a:tbl>
              <a:tblPr>
                <a:noFill/>
                <a:tableStyleId>{D223DBF9-E6C6-4AA8-B193-31598DDAF621}</a:tableStyleId>
              </a:tblPr>
              <a:tblGrid>
                <a:gridCol w="2824286"/>
                <a:gridCol w="2968064"/>
                <a:gridCol w="1731275"/>
                <a:gridCol w="572850"/>
              </a:tblGrid>
              <a:tr h="57374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a:t>
                      </a:r>
                      <a:endParaRPr sz="1200" b="1" dirty="0">
                        <a:solidFill>
                          <a:srgbClr val="FFFF00"/>
                        </a:solidFill>
                      </a:endParaRPr>
                    </a:p>
                  </a:txBody>
                  <a:tcPr marL="91425" marR="91425" marT="91425" marB="91425"/>
                </a:tc>
              </a:tr>
              <a:tr h="3009895">
                <a:tc>
                  <a:txBody>
                    <a:bodyPr/>
                    <a:lstStyle/>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r>
                        <a:rPr lang="he-IL" sz="1100" dirty="0" smtClean="0">
                          <a:solidFill>
                            <a:schemeClr val="bg1"/>
                          </a:solidFill>
                        </a:rPr>
                        <a:t>נתון</a:t>
                      </a: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r>
                        <a:rPr lang="he-IL" sz="1100" dirty="0" smtClean="0">
                          <a:solidFill>
                            <a:schemeClr val="bg1"/>
                          </a:solidFill>
                        </a:rPr>
                        <a:t>סדר</a:t>
                      </a: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endParaRPr lang="he-IL" sz="1100" dirty="0" smtClean="0">
                        <a:solidFill>
                          <a:schemeClr val="bg1"/>
                        </a:solidFill>
                      </a:endParaRPr>
                    </a:p>
                    <a:p>
                      <a:pPr marL="0" lvl="0" indent="0" algn="r" rtl="1">
                        <a:spcBef>
                          <a:spcPts val="0"/>
                        </a:spcBef>
                        <a:spcAft>
                          <a:spcPts val="0"/>
                        </a:spcAft>
                        <a:buNone/>
                      </a:pPr>
                      <a:r>
                        <a:rPr lang="he-IL" sz="1100" dirty="0" smtClean="0">
                          <a:solidFill>
                            <a:schemeClr val="bg1"/>
                          </a:solidFill>
                        </a:rPr>
                        <a:t>פתור</a:t>
                      </a: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שלבי טיפול:</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דבר ראשון יש לסדר את הצלילים לפי ספט אקורד</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היות  והצלילים של ספט אקורד זה הם: לה,דו,מי,סול </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מדובר בסולם  </a:t>
                      </a:r>
                      <a:r>
                        <a:rPr lang="en-US" sz="1200" b="0" i="0" u="none" strike="noStrike" cap="none" dirty="0" err="1" smtClean="0">
                          <a:solidFill>
                            <a:schemeClr val="bg1"/>
                          </a:solidFill>
                          <a:latin typeface="Arial"/>
                          <a:ea typeface="Arial"/>
                          <a:cs typeface="Arial"/>
                          <a:sym typeface="Arial"/>
                        </a:rPr>
                        <a:t>Ab</a:t>
                      </a:r>
                      <a:r>
                        <a:rPr lang="en-US" sz="1200" b="0" i="0" u="none" strike="noStrike" cap="none" dirty="0" smtClean="0">
                          <a:solidFill>
                            <a:schemeClr val="bg1"/>
                          </a:solidFill>
                          <a:latin typeface="Arial"/>
                          <a:ea typeface="Arial"/>
                          <a:cs typeface="Arial"/>
                          <a:sym typeface="Arial"/>
                        </a:rPr>
                        <a:t> Major</a:t>
                      </a:r>
                    </a:p>
                    <a:p>
                      <a:pPr lvl="0" algn="r" rtl="1"/>
                      <a:r>
                        <a:rPr lang="he-IL" sz="1200" b="0" i="0" u="none" strike="noStrike" cap="none" dirty="0" smtClean="0">
                          <a:solidFill>
                            <a:schemeClr val="bg1"/>
                          </a:solidFill>
                          <a:latin typeface="Arial"/>
                          <a:ea typeface="Arial"/>
                          <a:cs typeface="Arial"/>
                          <a:sym typeface="Arial"/>
                        </a:rPr>
                        <a:t>היות וצליל הבס הנו דו אזי מדובר בדרגה </a:t>
                      </a:r>
                      <a:r>
                        <a:rPr lang="en-US" sz="1200" b="0" i="0" u="none" strike="noStrike" cap="none" dirty="0" smtClean="0">
                          <a:solidFill>
                            <a:schemeClr val="bg1"/>
                          </a:solidFill>
                          <a:latin typeface="Arial"/>
                          <a:ea typeface="Arial"/>
                          <a:cs typeface="Arial"/>
                          <a:sym typeface="Arial"/>
                        </a:rPr>
                        <a:t>III  </a:t>
                      </a:r>
                    </a:p>
                    <a:p>
                      <a:pPr lvl="0" algn="r" rtl="1"/>
                      <a:r>
                        <a:rPr lang="he-IL" sz="1200" b="0" i="0" u="none" strike="noStrike" cap="none" dirty="0" smtClean="0">
                          <a:solidFill>
                            <a:schemeClr val="bg1"/>
                          </a:solidFill>
                          <a:latin typeface="Arial"/>
                          <a:ea typeface="Arial"/>
                          <a:cs typeface="Arial"/>
                          <a:sym typeface="Arial"/>
                        </a:rPr>
                        <a:t>היות וספט האקורד הנו: דו,לה,סול, מי, הרי שמדובר בהיפוך ראשון של ספט אקורד שסימנו 5/6</a:t>
                      </a:r>
                      <a:endParaRPr lang="en-US" sz="1200" b="0" i="0" u="none" strike="noStrike" cap="none" dirty="0" smtClean="0">
                        <a:solidFill>
                          <a:schemeClr val="bg1"/>
                        </a:solidFill>
                        <a:latin typeface="Arial"/>
                        <a:ea typeface="Arial"/>
                        <a:cs typeface="Arial"/>
                        <a:sym typeface="Arial"/>
                      </a:endParaRPr>
                    </a:p>
                    <a:p>
                      <a:pPr lvl="0" algn="r" rtl="1"/>
                      <a:r>
                        <a:rPr lang="he-IL" sz="1200" b="0" i="0" u="none" strike="noStrike" cap="none" dirty="0" smtClean="0">
                          <a:solidFill>
                            <a:schemeClr val="bg1"/>
                          </a:solidFill>
                          <a:latin typeface="Arial"/>
                          <a:ea typeface="Arial"/>
                          <a:cs typeface="Arial"/>
                          <a:sym typeface="Arial"/>
                        </a:rPr>
                        <a:t>שמו של ספט האקורד הנו מינור קטן</a:t>
                      </a:r>
                      <a:endParaRPr lang="en-US" sz="1200" b="0" i="0" u="none" strike="noStrike" cap="none" dirty="0" smtClean="0">
                        <a:solidFill>
                          <a:schemeClr val="bg1"/>
                        </a:solidFill>
                        <a:latin typeface="Arial"/>
                        <a:ea typeface="Arial"/>
                        <a:cs typeface="Arial"/>
                        <a:sym typeface="Arial"/>
                      </a:endParaRPr>
                    </a:p>
                    <a:p>
                      <a:pPr algn="r"/>
                      <a:r>
                        <a:rPr lang="en-US" sz="1200" b="0" i="0" u="none" strike="noStrike" cap="none" dirty="0" smtClean="0">
                          <a:solidFill>
                            <a:schemeClr val="bg1"/>
                          </a:solidFill>
                          <a:latin typeface="Arial"/>
                          <a:ea typeface="Arial"/>
                          <a:cs typeface="Arial"/>
                          <a:sym typeface="Arial"/>
                        </a:rPr>
                        <a:t>X</a:t>
                      </a:r>
                      <a:r>
                        <a:rPr lang="he-IL" sz="1200" b="0" i="0" u="none" strike="noStrike" cap="none" dirty="0" smtClean="0">
                          <a:solidFill>
                            <a:schemeClr val="bg1"/>
                          </a:solidFill>
                          <a:latin typeface="Arial"/>
                          <a:ea typeface="Arial"/>
                          <a:cs typeface="Arial"/>
                          <a:sym typeface="Arial"/>
                        </a:rPr>
                        <a:t>סימנו 5/6</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נתון ספט אקורד</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1. מצא את שם הסולם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2. את דרגת ספט האקורד</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3. את סימן ספט האקורד</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39</a:t>
                      </a:r>
                      <a:endParaRPr sz="1200" dirty="0">
                        <a:solidFill>
                          <a:srgbClr val="FFFFFF"/>
                        </a:solidFill>
                      </a:endParaRPr>
                    </a:p>
                  </a:txBody>
                  <a:tcPr marL="91425" marR="91425" marT="91425" marB="91425"/>
                </a:tc>
              </a:tr>
            </a:tbl>
          </a:graphicData>
        </a:graphic>
      </p:graphicFrame>
      <p:pic>
        <p:nvPicPr>
          <p:cNvPr id="7" name="Picture 6"/>
          <p:cNvPicPr/>
          <p:nvPr/>
        </p:nvPicPr>
        <p:blipFill>
          <a:blip r:embed="rId4" cstate="print"/>
          <a:stretch>
            <a:fillRect/>
          </a:stretch>
        </p:blipFill>
        <p:spPr>
          <a:xfrm>
            <a:off x="1068044" y="1816608"/>
            <a:ext cx="1619048" cy="948618"/>
          </a:xfrm>
          <a:prstGeom prst="rect">
            <a:avLst/>
          </a:prstGeom>
        </p:spPr>
      </p:pic>
      <p:pic>
        <p:nvPicPr>
          <p:cNvPr id="10" name="Picture 9"/>
          <p:cNvPicPr/>
          <p:nvPr/>
        </p:nvPicPr>
        <p:blipFill>
          <a:blip r:embed="rId5" cstate="print"/>
          <a:stretch>
            <a:fillRect/>
          </a:stretch>
        </p:blipFill>
        <p:spPr>
          <a:xfrm>
            <a:off x="1100802" y="2850519"/>
            <a:ext cx="1593629" cy="892426"/>
          </a:xfrm>
          <a:prstGeom prst="rect">
            <a:avLst/>
          </a:prstGeom>
        </p:spPr>
      </p:pic>
      <p:pic>
        <p:nvPicPr>
          <p:cNvPr id="11" name="Picture 10"/>
          <p:cNvPicPr/>
          <p:nvPr/>
        </p:nvPicPr>
        <p:blipFill>
          <a:blip r:embed="rId6" cstate="print"/>
          <a:stretch>
            <a:fillRect/>
          </a:stretch>
        </p:blipFill>
        <p:spPr>
          <a:xfrm>
            <a:off x="1085088" y="3816096"/>
            <a:ext cx="1622775" cy="937260"/>
          </a:xfrm>
          <a:prstGeom prst="rect">
            <a:avLst/>
          </a:prstGeom>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40009" y="1230670"/>
          <a:ext cx="8096475" cy="2731730"/>
        </p:xfrm>
        <a:graphic>
          <a:graphicData uri="http://schemas.openxmlformats.org/drawingml/2006/table">
            <a:tbl>
              <a:tblPr>
                <a:noFill/>
                <a:tableStyleId>{D223DBF9-E6C6-4AA8-B193-31598DDAF621}</a:tableStyleId>
              </a:tblPr>
              <a:tblGrid>
                <a:gridCol w="2824286"/>
                <a:gridCol w="2968064"/>
                <a:gridCol w="1731275"/>
                <a:gridCol w="572850"/>
              </a:tblGrid>
              <a:tr h="57374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a:t>
                      </a:r>
                      <a:endParaRPr sz="1200" b="1" dirty="0">
                        <a:solidFill>
                          <a:srgbClr val="FFFF00"/>
                        </a:solidFill>
                      </a:endParaRPr>
                    </a:p>
                  </a:txBody>
                  <a:tcPr marL="91425" marR="91425" marT="91425" marB="91425"/>
                </a:tc>
              </a:tr>
              <a:tr h="2157984">
                <a:tc>
                  <a:txBody>
                    <a:bodyPr/>
                    <a:lstStyle/>
                    <a:p>
                      <a:pPr marL="0" lvl="0" indent="0" algn="r" rtl="1">
                        <a:spcBef>
                          <a:spcPts val="0"/>
                        </a:spcBef>
                        <a:spcAft>
                          <a:spcPts val="0"/>
                        </a:spcAft>
                        <a:buNone/>
                      </a:pPr>
                      <a:endParaRPr lang="he-IL" sz="1100" dirty="0" smtClean="0">
                        <a:solidFill>
                          <a:schemeClr val="bg1"/>
                        </a:solidFill>
                      </a:endParaRPr>
                    </a:p>
                  </a:txBody>
                  <a:tcPr marL="91425" marR="91425" marT="91425" marB="91425"/>
                </a:tc>
                <a:tc>
                  <a:txBody>
                    <a:bodyPr/>
                    <a:lstStyle/>
                    <a:p>
                      <a:pPr algn="r" rtl="1"/>
                      <a:r>
                        <a:rPr lang="he-IL" sz="1200" b="0" i="0" u="none" strike="noStrike" cap="none" dirty="0" smtClean="0">
                          <a:solidFill>
                            <a:srgbClr val="FF0000"/>
                          </a:solidFill>
                          <a:latin typeface="Arial"/>
                          <a:ea typeface="Arial"/>
                          <a:cs typeface="Arial"/>
                          <a:sym typeface="Arial"/>
                        </a:rPr>
                        <a:t>נושא זה יהיה בבחינה</a:t>
                      </a:r>
                      <a:endParaRPr lang="en-US" sz="1200" b="0" i="0" u="none" strike="noStrike" cap="none" dirty="0" smtClean="0">
                        <a:solidFill>
                          <a:srgbClr val="FF0000"/>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יש לשייך את הדרגה על פי צליל הבס. </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תרגיל בניתוח קטע מתוך יצירה של באך : הגדרה של דרגות הסולם</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40</a:t>
                      </a:r>
                      <a:endParaRPr sz="1200" dirty="0">
                        <a:solidFill>
                          <a:srgbClr val="FFFFFF"/>
                        </a:solidFill>
                      </a:endParaRPr>
                    </a:p>
                  </a:txBody>
                  <a:tcPr marL="91425" marR="91425" marT="91425" marB="91425"/>
                </a:tc>
              </a:tr>
            </a:tbl>
          </a:graphicData>
        </a:graphic>
      </p:graphicFrame>
      <p:pic>
        <p:nvPicPr>
          <p:cNvPr id="8" name="Picture 7"/>
          <p:cNvPicPr/>
          <p:nvPr/>
        </p:nvPicPr>
        <p:blipFill>
          <a:blip r:embed="rId4" cstate="print"/>
          <a:stretch>
            <a:fillRect/>
          </a:stretch>
        </p:blipFill>
        <p:spPr>
          <a:xfrm>
            <a:off x="498538" y="2174367"/>
            <a:ext cx="2733675" cy="1428750"/>
          </a:xfrm>
          <a:prstGeom prst="rect">
            <a:avLst/>
          </a:prstGeom>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40009" y="1230670"/>
          <a:ext cx="8096475" cy="2731730"/>
        </p:xfrm>
        <a:graphic>
          <a:graphicData uri="http://schemas.openxmlformats.org/drawingml/2006/table">
            <a:tbl>
              <a:tblPr>
                <a:noFill/>
                <a:tableStyleId>{D223DBF9-E6C6-4AA8-B193-31598DDAF621}</a:tableStyleId>
              </a:tblPr>
              <a:tblGrid>
                <a:gridCol w="2824286"/>
                <a:gridCol w="2968064"/>
                <a:gridCol w="1731275"/>
                <a:gridCol w="572850"/>
              </a:tblGrid>
              <a:tr h="57374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a:t>
                      </a:r>
                      <a:endParaRPr sz="1200" b="1" dirty="0">
                        <a:solidFill>
                          <a:srgbClr val="FFFF00"/>
                        </a:solidFill>
                      </a:endParaRPr>
                    </a:p>
                  </a:txBody>
                  <a:tcPr marL="91425" marR="91425" marT="91425" marB="91425"/>
                </a:tc>
              </a:tr>
              <a:tr h="2157984">
                <a:tc>
                  <a:txBody>
                    <a:bodyPr/>
                    <a:lstStyle/>
                    <a:p>
                      <a:pPr marL="0" lvl="0" indent="0" algn="r" rtl="1">
                        <a:spcBef>
                          <a:spcPts val="0"/>
                        </a:spcBef>
                        <a:spcAft>
                          <a:spcPts val="0"/>
                        </a:spcAft>
                        <a:buNone/>
                      </a:pPr>
                      <a:endParaRPr lang="he-IL" sz="1100" dirty="0" smtClean="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לכל צליל נתון קיימים 7 אפשרויות .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יש להשתמש בטבלה- סדר האקורדים לפי צליל הבס.</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היות ולא נתון סימן האקורד הרי שישנם 7 אפשרויות לכל צליל בס נתון</a:t>
                      </a:r>
                      <a:r>
                        <a:rPr lang="he-IL" sz="1400" b="0" i="0" u="none" strike="noStrike" cap="none" dirty="0" smtClean="0">
                          <a:solidFill>
                            <a:srgbClr val="000000"/>
                          </a:solidFill>
                          <a:latin typeface="Arial"/>
                          <a:ea typeface="Arial"/>
                          <a:cs typeface="Arial"/>
                          <a:sym typeface="Arial"/>
                        </a:rPr>
                        <a:t>. </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נתון צליל בס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בנה אקורד</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41</a:t>
                      </a:r>
                      <a:endParaRPr sz="1200" dirty="0">
                        <a:solidFill>
                          <a:srgbClr val="FFFFFF"/>
                        </a:solidFill>
                      </a:endParaRPr>
                    </a:p>
                  </a:txBody>
                  <a:tcPr marL="91425" marR="91425" marT="91425" marB="91425"/>
                </a:tc>
              </a:tr>
            </a:tbl>
          </a:graphicData>
        </a:graphic>
      </p:graphicFrame>
      <p:pic>
        <p:nvPicPr>
          <p:cNvPr id="6" name="Picture 5"/>
          <p:cNvPicPr/>
          <p:nvPr/>
        </p:nvPicPr>
        <p:blipFill>
          <a:blip r:embed="rId4" cstate="print"/>
          <a:stretch>
            <a:fillRect/>
          </a:stretch>
        </p:blipFill>
        <p:spPr>
          <a:xfrm>
            <a:off x="513207" y="1843214"/>
            <a:ext cx="2777490" cy="749935"/>
          </a:xfrm>
          <a:prstGeom prst="rect">
            <a:avLst/>
          </a:prstGeom>
        </p:spPr>
      </p:pic>
      <p:pic>
        <p:nvPicPr>
          <p:cNvPr id="7" name="Picture 6"/>
          <p:cNvPicPr/>
          <p:nvPr/>
        </p:nvPicPr>
        <p:blipFill>
          <a:blip r:embed="rId5" cstate="print"/>
          <a:stretch>
            <a:fillRect/>
          </a:stretch>
        </p:blipFill>
        <p:spPr>
          <a:xfrm>
            <a:off x="476631" y="2975229"/>
            <a:ext cx="2777490" cy="704850"/>
          </a:xfrm>
          <a:prstGeom prst="rect">
            <a:avLst/>
          </a:prstGeom>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40009" y="1230670"/>
          <a:ext cx="8096475" cy="2731730"/>
        </p:xfrm>
        <a:graphic>
          <a:graphicData uri="http://schemas.openxmlformats.org/drawingml/2006/table">
            <a:tbl>
              <a:tblPr>
                <a:noFill/>
                <a:tableStyleId>{D223DBF9-E6C6-4AA8-B193-31598DDAF621}</a:tableStyleId>
              </a:tblPr>
              <a:tblGrid>
                <a:gridCol w="2824286"/>
                <a:gridCol w="2968064"/>
                <a:gridCol w="1731275"/>
                <a:gridCol w="572850"/>
              </a:tblGrid>
              <a:tr h="57374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a:t>
                      </a:r>
                      <a:endParaRPr sz="1200" b="1" dirty="0">
                        <a:solidFill>
                          <a:srgbClr val="FFFF00"/>
                        </a:solidFill>
                      </a:endParaRPr>
                    </a:p>
                  </a:txBody>
                  <a:tcPr marL="91425" marR="91425" marT="91425" marB="91425"/>
                </a:tc>
              </a:tr>
              <a:tr h="2157984">
                <a:tc>
                  <a:txBody>
                    <a:bodyPr/>
                    <a:lstStyle/>
                    <a:p>
                      <a:pPr marL="0" lvl="0" indent="0" algn="r" rtl="1">
                        <a:spcBef>
                          <a:spcPts val="0"/>
                        </a:spcBef>
                        <a:spcAft>
                          <a:spcPts val="0"/>
                        </a:spcAft>
                        <a:buNone/>
                      </a:pPr>
                      <a:endParaRPr lang="he-IL" sz="1100" dirty="0" smtClean="0">
                        <a:solidFill>
                          <a:schemeClr val="bg1"/>
                        </a:solidFil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לכל צליל נתון קיימים 7 אפשרויות .  </a:t>
                      </a:r>
                      <a:endParaRPr lang="en-US" sz="1200" b="0" i="0" u="none" strike="noStrike" cap="none" dirty="0" smtClean="0">
                        <a:solidFill>
                          <a:schemeClr val="bg1"/>
                        </a:solidFill>
                        <a:latin typeface="Arial"/>
                        <a:ea typeface="Arial"/>
                        <a:cs typeface="Arial"/>
                        <a:sym typeface="Arial"/>
                      </a:endParaRPr>
                    </a:p>
                    <a:p>
                      <a:pPr algn="r" rtl="1"/>
                      <a:r>
                        <a:rPr lang="he-IL" sz="1200" b="0" i="0" u="none" strike="noStrike" cap="none" dirty="0" smtClean="0">
                          <a:solidFill>
                            <a:schemeClr val="bg1"/>
                          </a:solidFill>
                          <a:latin typeface="Arial"/>
                          <a:ea typeface="Arial"/>
                          <a:cs typeface="Arial"/>
                          <a:sym typeface="Arial"/>
                        </a:rPr>
                        <a:t>יש להשתמש בטבלה- סדר האקורדים לפי </a:t>
                      </a:r>
                      <a:r>
                        <a:rPr lang="he-IL" sz="1200" b="0" i="0" u="none" strike="noStrike" cap="none" smtClean="0">
                          <a:solidFill>
                            <a:schemeClr val="bg1"/>
                          </a:solidFill>
                          <a:latin typeface="Arial"/>
                          <a:ea typeface="Arial"/>
                          <a:cs typeface="Arial"/>
                          <a:sym typeface="Arial"/>
                        </a:rPr>
                        <a:t>צליל הבס וסימן </a:t>
                      </a:r>
                      <a:r>
                        <a:rPr lang="he-IL" sz="1200" b="0" i="0" u="none" strike="noStrike" cap="none" dirty="0" smtClean="0">
                          <a:solidFill>
                            <a:schemeClr val="bg1"/>
                          </a:solidFill>
                          <a:latin typeface="Arial"/>
                          <a:ea typeface="Arial"/>
                          <a:cs typeface="Arial"/>
                          <a:sym typeface="Arial"/>
                        </a:rPr>
                        <a:t>האקורד.</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היות ונתון צליל הבס וגם סימן האקורד, הרי שישנה רק אפשרות אחת. </a:t>
                      </a:r>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0" i="0" u="none" strike="noStrike" cap="none" dirty="0" smtClean="0">
                          <a:solidFill>
                            <a:schemeClr val="bg1"/>
                          </a:solidFill>
                          <a:latin typeface="Arial"/>
                          <a:ea typeface="Arial"/>
                          <a:cs typeface="Arial"/>
                          <a:sym typeface="Arial"/>
                        </a:rPr>
                        <a:t>נתון צליל הבס וכן סימני האקורד .</a:t>
                      </a:r>
                      <a:endParaRPr lang="en-US" sz="1200" b="0" i="0" u="none" strike="noStrike" cap="none" dirty="0" smtClean="0">
                        <a:solidFill>
                          <a:schemeClr val="bg1"/>
                        </a:solidFill>
                        <a:latin typeface="Arial"/>
                        <a:ea typeface="Arial"/>
                        <a:cs typeface="Arial"/>
                        <a:sym typeface="Arial"/>
                      </a:endParaRPr>
                    </a:p>
                    <a:p>
                      <a:pPr algn="r"/>
                      <a:r>
                        <a:rPr lang="he-IL" sz="1200" b="0" i="0" u="none" strike="noStrike" cap="none" dirty="0" smtClean="0">
                          <a:solidFill>
                            <a:schemeClr val="bg1"/>
                          </a:solidFill>
                          <a:latin typeface="Arial"/>
                          <a:ea typeface="Arial"/>
                          <a:cs typeface="Arial"/>
                          <a:sym typeface="Arial"/>
                        </a:rPr>
                        <a:t>בנה את האקורד בהתאם </a:t>
                      </a:r>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he-IL" sz="1200" dirty="0" smtClean="0">
                          <a:solidFill>
                            <a:srgbClr val="FFFFFF"/>
                          </a:solidFill>
                        </a:rPr>
                        <a:t>42</a:t>
                      </a:r>
                      <a:endParaRPr sz="1200" dirty="0">
                        <a:solidFill>
                          <a:srgbClr val="FFFFFF"/>
                        </a:solidFill>
                      </a:endParaRPr>
                    </a:p>
                  </a:txBody>
                  <a:tcPr marL="91425" marR="91425" marT="91425" marB="91425"/>
                </a:tc>
              </a:tr>
            </a:tbl>
          </a:graphicData>
        </a:graphic>
      </p:graphicFrame>
      <p:pic>
        <p:nvPicPr>
          <p:cNvPr id="8" name="Picture 7"/>
          <p:cNvPicPr/>
          <p:nvPr/>
        </p:nvPicPr>
        <p:blipFill>
          <a:blip r:embed="rId4" cstate="print"/>
          <a:stretch>
            <a:fillRect/>
          </a:stretch>
        </p:blipFill>
        <p:spPr>
          <a:xfrm>
            <a:off x="488823" y="1962912"/>
            <a:ext cx="2777490" cy="1243583"/>
          </a:xfrm>
          <a:prstGeom prst="rect">
            <a:avLst/>
          </a:prstGeom>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497287"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smtClean="0">
                <a:solidFill>
                  <a:srgbClr val="FFFF00"/>
                </a:solidFill>
                <a:latin typeface="Arial" pitchFamily="34" charset="0"/>
                <a:ea typeface="David"/>
                <a:cs typeface="Arial" pitchFamily="34" charset="0"/>
                <a:sym typeface="David"/>
              </a:rPr>
              <a:t>חוקים </a:t>
            </a:r>
            <a:r>
              <a:rPr lang="x-none" sz="2400" b="1">
                <a:solidFill>
                  <a:srgbClr val="FFFF00"/>
                </a:solidFill>
                <a:latin typeface="Arial" pitchFamily="34" charset="0"/>
                <a:ea typeface="David"/>
                <a:cs typeface="Arial" pitchFamily="34" charset="0"/>
                <a:sym typeface="David"/>
              </a:rPr>
              <a:t>בכתיבה הרמונית </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2008" name="Google Shape;2008;p212"/>
          <p:cNvGraphicFramePr/>
          <p:nvPr/>
        </p:nvGraphicFramePr>
        <p:xfrm>
          <a:off x="440009" y="1230670"/>
          <a:ext cx="8096475" cy="2951156"/>
        </p:xfrm>
        <a:graphic>
          <a:graphicData uri="http://schemas.openxmlformats.org/drawingml/2006/table">
            <a:tbl>
              <a:tblPr>
                <a:noFill/>
                <a:tableStyleId>{D223DBF9-E6C6-4AA8-B193-31598DDAF621}</a:tableStyleId>
              </a:tblPr>
              <a:tblGrid>
                <a:gridCol w="2656759"/>
                <a:gridCol w="2621280"/>
                <a:gridCol w="2245586"/>
                <a:gridCol w="572850"/>
              </a:tblGrid>
              <a:tr h="573746">
                <a:tc>
                  <a:txBody>
                    <a:bodyPr/>
                    <a:lstStyle/>
                    <a:p>
                      <a:pPr marL="0" lvl="0" indent="0" algn="ctr" rtl="1">
                        <a:spcBef>
                          <a:spcPts val="0"/>
                        </a:spcBef>
                        <a:spcAft>
                          <a:spcPts val="0"/>
                        </a:spcAft>
                        <a:buNone/>
                      </a:pPr>
                      <a:r>
                        <a:rPr lang="x-none" sz="1200" b="1">
                          <a:solidFill>
                            <a:srgbClr val="FFFF00"/>
                          </a:solidFill>
                        </a:rPr>
                        <a:t>דוגמא</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הסבר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a:t>
                      </a:r>
                      <a:r>
                        <a:rPr lang="x-none" sz="1200" b="1" smtClean="0">
                          <a:solidFill>
                            <a:srgbClr val="FFFF00"/>
                          </a:solidFill>
                        </a:rPr>
                        <a:t>החוק</a:t>
                      </a:r>
                      <a:endParaRPr sz="1200" b="1" dirty="0">
                        <a:solidFill>
                          <a:srgbClr val="FFFF00"/>
                        </a:solidFill>
                      </a:endParaRPr>
                    </a:p>
                  </a:txBody>
                  <a:tcPr marL="91425" marR="91425" marT="91425" marB="91425"/>
                </a:tc>
                <a:tc>
                  <a:txBody>
                    <a:bodyPr/>
                    <a:lstStyle/>
                    <a:p>
                      <a:pPr marL="0" lvl="0" indent="0" algn="ctr" rtl="1">
                        <a:spcBef>
                          <a:spcPts val="0"/>
                        </a:spcBef>
                        <a:spcAft>
                          <a:spcPts val="0"/>
                        </a:spcAft>
                        <a:buNone/>
                      </a:pPr>
                      <a:r>
                        <a:rPr lang="he-IL" sz="1200" b="1" dirty="0" smtClean="0">
                          <a:solidFill>
                            <a:srgbClr val="FFFF00"/>
                          </a:solidFill>
                        </a:rPr>
                        <a:t>חוק</a:t>
                      </a:r>
                    </a:p>
                    <a:p>
                      <a:pPr marL="0" lvl="0" indent="0" algn="ctr" rtl="1">
                        <a:spcBef>
                          <a:spcPts val="0"/>
                        </a:spcBef>
                        <a:spcAft>
                          <a:spcPts val="0"/>
                        </a:spcAft>
                        <a:buNone/>
                      </a:pPr>
                      <a:r>
                        <a:rPr lang="x-none" sz="1200" b="1" smtClean="0">
                          <a:solidFill>
                            <a:srgbClr val="FFFF00"/>
                          </a:solidFill>
                        </a:rPr>
                        <a:t>מספר</a:t>
                      </a:r>
                      <a:endParaRPr sz="1200" b="1" dirty="0">
                        <a:solidFill>
                          <a:srgbClr val="FFFF00"/>
                        </a:solidFill>
                      </a:endParaRPr>
                    </a:p>
                  </a:txBody>
                  <a:tcPr marL="91425" marR="91425" marT="91425" marB="91425"/>
                </a:tc>
              </a:tr>
              <a:tr h="2157984">
                <a:tc>
                  <a:txBody>
                    <a:bodyPr/>
                    <a:lstStyle/>
                    <a:p>
                      <a:pPr marL="0" lvl="0" indent="0" algn="r" rtl="1">
                        <a:spcBef>
                          <a:spcPts val="0"/>
                        </a:spcBef>
                        <a:spcAft>
                          <a:spcPts val="0"/>
                        </a:spcAft>
                        <a:buNone/>
                      </a:pPr>
                      <a:endParaRPr lang="he-IL" sz="1100" dirty="0" smtClean="0">
                        <a:solidFill>
                          <a:schemeClr val="bg1"/>
                        </a:solidFill>
                      </a:endParaRPr>
                    </a:p>
                  </a:txBody>
                  <a:tcPr marL="91425" marR="91425" marT="91425" marB="91425"/>
                </a:tc>
                <a:tc>
                  <a:txBody>
                    <a:bodyPr/>
                    <a:lstStyle/>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רה-</a:t>
                      </a:r>
                      <a:r>
                        <a:rPr lang="he-IL" sz="1200" b="0" i="0" u="none" strike="noStrike" cap="none" baseline="0" dirty="0" smtClean="0">
                          <a:solidFill>
                            <a:schemeClr val="bg1"/>
                          </a:solidFill>
                          <a:latin typeface="Arial"/>
                          <a:ea typeface="Arial"/>
                          <a:cs typeface="Arial"/>
                          <a:sym typeface="Arial"/>
                        </a:rPr>
                        <a:t> הרמוניזציה - </a:t>
                      </a:r>
                      <a:r>
                        <a:rPr lang="he-IL" sz="1200" b="0" i="0" u="none" strike="noStrike" cap="none" dirty="0" smtClean="0">
                          <a:solidFill>
                            <a:schemeClr val="bg1"/>
                          </a:solidFill>
                          <a:latin typeface="Arial"/>
                          <a:ea typeface="Arial"/>
                          <a:cs typeface="Arial"/>
                          <a:sym typeface="Arial"/>
                        </a:rPr>
                        <a:t>זו  האפשרות לבצע הרמון המתאים למנגינה ,בשינוי האקורד הקיים במנגינה. </a:t>
                      </a:r>
                    </a:p>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0" i="0" u="none" strike="noStrike" cap="none" dirty="0" smtClean="0">
                          <a:solidFill>
                            <a:schemeClr val="bg1"/>
                          </a:solidFill>
                          <a:latin typeface="Arial"/>
                          <a:ea typeface="Arial"/>
                          <a:cs typeface="Arial"/>
                          <a:sym typeface="Arial"/>
                        </a:rPr>
                        <a:t>שינוי זה ניתן לבצע אך ורק לדרגות: ראשונה רביעית וחמישית בלבד. </a:t>
                      </a:r>
                    </a:p>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endParaRPr lang="he-IL" sz="1200" b="0" i="0" u="none" strike="noStrike" cap="none" dirty="0" smtClean="0">
                        <a:solidFill>
                          <a:schemeClr val="bg1"/>
                        </a:solidFill>
                        <a:latin typeface="Arial"/>
                        <a:ea typeface="Arial"/>
                        <a:cs typeface="Arial"/>
                        <a:sym typeface="Arial"/>
                      </a:endParaRPr>
                    </a:p>
                    <a:p>
                      <a:pPr algn="r" rtl="1"/>
                      <a:r>
                        <a:rPr lang="en-US" sz="1200" b="1" i="0" u="none" strike="noStrike" cap="none" smtClean="0">
                          <a:solidFill>
                            <a:schemeClr val="bg1"/>
                          </a:solidFill>
                          <a:latin typeface="Arial"/>
                          <a:ea typeface="Arial"/>
                          <a:cs typeface="Arial"/>
                          <a:sym typeface="Arial"/>
                        </a:rPr>
                        <a:t>T  &gt;   </a:t>
                      </a:r>
                      <a:r>
                        <a:rPr lang="en-US" sz="1200" b="1" i="0" u="none" strike="noStrike" cap="none" dirty="0" smtClean="0">
                          <a:solidFill>
                            <a:schemeClr val="bg1"/>
                          </a:solidFill>
                          <a:latin typeface="Arial"/>
                          <a:ea typeface="Arial"/>
                          <a:cs typeface="Arial"/>
                          <a:sym typeface="Arial"/>
                        </a:rPr>
                        <a:t>I   III   VI </a:t>
                      </a:r>
                      <a:r>
                        <a:rPr lang="he-IL" sz="1200" b="1"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en-US" sz="1200" b="1" i="0" u="none" strike="noStrike" cap="none" dirty="0" smtClean="0">
                          <a:solidFill>
                            <a:schemeClr val="bg1"/>
                          </a:solidFill>
                          <a:latin typeface="Arial"/>
                          <a:ea typeface="Arial"/>
                          <a:cs typeface="Arial"/>
                          <a:sym typeface="Arial"/>
                        </a:rPr>
                        <a:t>SD &gt;       II    IV </a:t>
                      </a:r>
                      <a:r>
                        <a:rPr lang="he-IL" sz="1200" b="1" i="0" u="none" strike="noStrike" cap="none" dirty="0" smtClean="0">
                          <a:solidFill>
                            <a:schemeClr val="bg1"/>
                          </a:solidFill>
                          <a:latin typeface="Arial"/>
                          <a:ea typeface="Arial"/>
                          <a:cs typeface="Arial"/>
                          <a:sym typeface="Arial"/>
                        </a:rPr>
                        <a:t>               </a:t>
                      </a:r>
                      <a:r>
                        <a:rPr lang="en-US" sz="1200" b="1"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algn="r" rtl="1"/>
                      <a:r>
                        <a:rPr lang="en-US" sz="1200" b="1" i="0" u="none" strike="noStrike" cap="none" dirty="0" smtClean="0">
                          <a:solidFill>
                            <a:schemeClr val="bg1"/>
                          </a:solidFill>
                          <a:latin typeface="Arial"/>
                          <a:ea typeface="Arial"/>
                          <a:cs typeface="Arial"/>
                          <a:sym typeface="Arial"/>
                        </a:rPr>
                        <a:t>D &gt;       V   VII </a:t>
                      </a:r>
                      <a:r>
                        <a:rPr lang="he-IL" sz="1200" b="1" i="0" u="none" strike="noStrike" cap="none" dirty="0" smtClean="0">
                          <a:solidFill>
                            <a:schemeClr val="bg1"/>
                          </a:solidFill>
                          <a:latin typeface="Arial"/>
                          <a:ea typeface="Arial"/>
                          <a:cs typeface="Arial"/>
                          <a:sym typeface="Arial"/>
                        </a:rPr>
                        <a:t>           </a:t>
                      </a:r>
                      <a:r>
                        <a:rPr lang="en-US" sz="1200" b="1" i="0" u="none" strike="noStrike" cap="none" dirty="0" smtClean="0">
                          <a:solidFill>
                            <a:schemeClr val="bg1"/>
                          </a:solidFill>
                          <a:latin typeface="Arial"/>
                          <a:ea typeface="Arial"/>
                          <a:cs typeface="Arial"/>
                          <a:sym typeface="Arial"/>
                        </a:rPr>
                        <a:t>     </a:t>
                      </a:r>
                      <a:r>
                        <a:rPr lang="he-IL" sz="1200" b="1" i="0" u="none" strike="noStrike" cap="none" dirty="0" smtClean="0">
                          <a:solidFill>
                            <a:schemeClr val="bg1"/>
                          </a:solidFill>
                          <a:latin typeface="Arial"/>
                          <a:ea typeface="Arial"/>
                          <a:cs typeface="Arial"/>
                          <a:sym typeface="Arial"/>
                        </a:rPr>
                        <a:t>     </a:t>
                      </a:r>
                      <a:endParaRPr lang="en-US" sz="1200" b="0" i="0" u="none" strike="noStrike" cap="none" dirty="0" smtClean="0">
                        <a:solidFill>
                          <a:schemeClr val="bg1"/>
                        </a:solidFill>
                        <a:latin typeface="Arial"/>
                        <a:ea typeface="Arial"/>
                        <a:cs typeface="Arial"/>
                        <a:sym typeface="Arial"/>
                      </a:endParaRPr>
                    </a:p>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endParaRPr lang="he-IL" sz="1200" b="0" i="0" u="none" strike="noStrike" cap="none" dirty="0" smtClean="0">
                        <a:solidFill>
                          <a:schemeClr val="bg1"/>
                        </a:solidFill>
                        <a:latin typeface="Arial"/>
                        <a:ea typeface="Arial"/>
                        <a:cs typeface="Arial"/>
                        <a:sym typeface="Arial"/>
                      </a:endParaRPr>
                    </a:p>
                    <a:p>
                      <a:pPr marL="0" marR="0" indent="0" algn="r" defTabSz="914400" rtl="1"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smtClean="0">
                        <a:solidFill>
                          <a:schemeClr val="bg1"/>
                        </a:solidFill>
                        <a:latin typeface="Arial"/>
                        <a:ea typeface="Arial"/>
                        <a:cs typeface="Arial"/>
                        <a:sym typeface="Arial"/>
                      </a:endParaRPr>
                    </a:p>
                    <a:p>
                      <a:pPr algn="r" rtl="1"/>
                      <a:endParaRPr lang="en-US" sz="1200" b="0" i="0" u="none" strike="noStrike" cap="none" dirty="0">
                        <a:solidFill>
                          <a:schemeClr val="bg1"/>
                        </a:solidFill>
                        <a:latin typeface="Arial"/>
                        <a:ea typeface="Arial"/>
                        <a:cs typeface="Arial"/>
                        <a:sym typeface="Arial"/>
                      </a:endParaRPr>
                    </a:p>
                  </a:txBody>
                  <a:tcPr marL="91425" marR="91425" marT="91425" marB="91425"/>
                </a:tc>
                <a:tc>
                  <a:txBody>
                    <a:bodyPr/>
                    <a:lstStyle/>
                    <a:p>
                      <a:pPr algn="r" rtl="1"/>
                      <a:r>
                        <a:rPr lang="he-IL" sz="1200" b="1" i="0" u="none" strike="noStrike" cap="none" dirty="0" smtClean="0">
                          <a:solidFill>
                            <a:schemeClr val="bg1"/>
                          </a:solidFill>
                          <a:latin typeface="Arial"/>
                          <a:ea typeface="Arial"/>
                          <a:cs typeface="Arial"/>
                          <a:sym typeface="Arial"/>
                        </a:rPr>
                        <a:t>רה-הרמוניזציה</a:t>
                      </a:r>
                      <a:endParaRPr lang="en-US" sz="1200" b="0" i="0" u="none" strike="noStrike" cap="none" dirty="0" smtClean="0">
                        <a:solidFill>
                          <a:schemeClr val="bg1"/>
                        </a:solidFill>
                        <a:latin typeface="Arial"/>
                        <a:ea typeface="Arial"/>
                        <a:cs typeface="Arial"/>
                        <a:sym typeface="Arial"/>
                      </a:endParaRPr>
                    </a:p>
                    <a:p>
                      <a:pPr rtl="1"/>
                      <a:r>
                        <a:rPr lang="he-IL" sz="1200" b="1" i="0" u="none" strike="noStrike" cap="none" dirty="0" smtClean="0">
                          <a:solidFill>
                            <a:srgbClr val="000000"/>
                          </a:solidFill>
                          <a:latin typeface="Arial"/>
                          <a:ea typeface="Arial"/>
                          <a:cs typeface="Arial"/>
                          <a:sym typeface="Arial"/>
                        </a:rPr>
                        <a:t> </a:t>
                      </a:r>
                      <a:endParaRPr lang="en-US" sz="1200" b="0" i="0" u="none" strike="noStrike" cap="none" dirty="0" smtClean="0">
                        <a:solidFill>
                          <a:srgbClr val="000000"/>
                        </a:solidFill>
                        <a:latin typeface="Arial"/>
                        <a:ea typeface="Arial"/>
                        <a:cs typeface="Arial"/>
                        <a:sym typeface="Arial"/>
                      </a:endParaRPr>
                    </a:p>
                    <a:p>
                      <a:pPr algn="r" rtl="1"/>
                      <a:endParaRPr lang="en-US" sz="1200" b="0" i="0" u="none" strike="noStrike" cap="none" dirty="0" smtClean="0">
                        <a:solidFill>
                          <a:schemeClr val="bg1"/>
                        </a:solidFill>
                        <a:latin typeface="Arial"/>
                        <a:ea typeface="Arial"/>
                        <a:cs typeface="Arial"/>
                        <a:sym typeface="Arial"/>
                      </a:endParaRPr>
                    </a:p>
                  </a:txBody>
                  <a:tcPr marL="91425" marR="91425" marT="91425" marB="91425"/>
                </a:tc>
                <a:tc>
                  <a:txBody>
                    <a:bodyPr/>
                    <a:lstStyle/>
                    <a:p>
                      <a:pPr marL="0" lvl="0" indent="0" algn="r">
                        <a:spcBef>
                          <a:spcPts val="0"/>
                        </a:spcBef>
                        <a:spcAft>
                          <a:spcPts val="0"/>
                        </a:spcAft>
                        <a:buNone/>
                      </a:pPr>
                      <a:r>
                        <a:rPr lang="en-US" sz="1200" dirty="0" smtClean="0">
                          <a:solidFill>
                            <a:srgbClr val="FFFFFF"/>
                          </a:solidFill>
                        </a:rPr>
                        <a:t>43</a:t>
                      </a:r>
                      <a:endParaRPr sz="1200" dirty="0">
                        <a:solidFill>
                          <a:srgbClr val="FFFFFF"/>
                        </a:solidFill>
                      </a:endParaRPr>
                    </a:p>
                  </a:txBody>
                  <a:tcPr marL="91425" marR="91425" marT="91425" marB="91425"/>
                </a:tc>
              </a:tr>
            </a:tbl>
          </a:graphicData>
        </a:graphic>
      </p:graphicFrame>
      <p:pic>
        <p:nvPicPr>
          <p:cNvPr id="1027" name="Picture 3"/>
          <p:cNvPicPr>
            <a:picLocks noChangeAspect="1" noChangeArrowheads="1"/>
          </p:cNvPicPr>
          <p:nvPr/>
        </p:nvPicPr>
        <p:blipFill>
          <a:blip r:embed="rId4"/>
          <a:srcRect/>
          <a:stretch>
            <a:fillRect/>
          </a:stretch>
        </p:blipFill>
        <p:spPr bwMode="auto">
          <a:xfrm>
            <a:off x="464685" y="2176463"/>
            <a:ext cx="2619375"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094515"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he-IL" sz="2400" b="1" dirty="0" smtClean="0">
                <a:solidFill>
                  <a:srgbClr val="FFFF00"/>
                </a:solidFill>
                <a:latin typeface="Arial" pitchFamily="34" charset="0"/>
                <a:ea typeface="Times New Roman"/>
                <a:cs typeface="David"/>
                <a:sym typeface="David"/>
              </a:rPr>
              <a:t>רה-הרמוניזציה</a:t>
            </a:r>
            <a:endParaRPr sz="2400" b="1" dirty="0">
              <a:solidFill>
                <a:srgbClr val="FFFF00"/>
              </a:solidFill>
              <a:latin typeface="Arial" pitchFamily="34" charset="0"/>
              <a:ea typeface="Times New Roman"/>
              <a:cs typeface="Arial" pitchFamily="34" charset="0"/>
              <a:sym typeface="Times New Roman"/>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pic>
        <p:nvPicPr>
          <p:cNvPr id="479234" name="Picture 2"/>
          <p:cNvPicPr>
            <a:picLocks noChangeAspect="1" noChangeArrowheads="1"/>
          </p:cNvPicPr>
          <p:nvPr/>
        </p:nvPicPr>
        <p:blipFill>
          <a:blip r:embed="rId4"/>
          <a:srcRect/>
          <a:stretch>
            <a:fillRect/>
          </a:stretch>
        </p:blipFill>
        <p:spPr bwMode="auto">
          <a:xfrm>
            <a:off x="1670303" y="1072896"/>
            <a:ext cx="5906153" cy="3161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536364" y="57114"/>
            <a:ext cx="7954486" cy="730500"/>
          </a:xfrm>
          <a:prstGeom prst="rect">
            <a:avLst/>
          </a:prstGeom>
        </p:spPr>
        <p:txBody>
          <a:bodyPr spcFirstLastPara="1" wrap="square" lIns="91425" tIns="91425" rIns="91425" bIns="91425" anchor="b" anchorCtr="0">
            <a:noAutofit/>
          </a:bodyPr>
          <a:lstStyle/>
          <a:p>
            <a:pPr algn="ctr"/>
            <a:r>
              <a:rPr lang="he-IL" sz="2400" b="1" dirty="0" smtClean="0">
                <a:ln w="10541" cmpd="sng">
                  <a:solidFill>
                    <a:srgbClr val="7D7D7D">
                      <a:tint val="100000"/>
                      <a:shade val="100000"/>
                      <a:satMod val="110000"/>
                    </a:srgbClr>
                  </a:solidFill>
                  <a:prstDash val="solid"/>
                </a:ln>
                <a:solidFill>
                  <a:srgbClr val="FFFF00"/>
                </a:solidFill>
              </a:rPr>
              <a:t>שיטות לפיזור אקורדים בג'אז</a:t>
            </a:r>
            <a:endParaRPr lang="en-US" sz="24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graphicFrame>
        <p:nvGraphicFramePr>
          <p:cNvPr id="7" name="Table 6"/>
          <p:cNvGraphicFramePr>
            <a:graphicFrameLocks noGrp="1"/>
          </p:cNvGraphicFramePr>
          <p:nvPr/>
        </p:nvGraphicFramePr>
        <p:xfrm>
          <a:off x="718455" y="751308"/>
          <a:ext cx="7892145" cy="4341388"/>
        </p:xfrm>
        <a:graphic>
          <a:graphicData uri="http://schemas.openxmlformats.org/drawingml/2006/table">
            <a:tbl>
              <a:tblPr firstRow="1" bandRow="1">
                <a:tableStyleId>{D223DBF9-E6C6-4AA8-B193-31598DDAF621}</a:tableStyleId>
              </a:tblPr>
              <a:tblGrid>
                <a:gridCol w="1077688"/>
                <a:gridCol w="696686"/>
                <a:gridCol w="664028"/>
                <a:gridCol w="674914"/>
                <a:gridCol w="653143"/>
                <a:gridCol w="685800"/>
                <a:gridCol w="685800"/>
                <a:gridCol w="653143"/>
                <a:gridCol w="2100943"/>
              </a:tblGrid>
              <a:tr h="370840">
                <a:tc>
                  <a:txBody>
                    <a:bodyPr/>
                    <a:lstStyle/>
                    <a:p>
                      <a:r>
                        <a:rPr lang="he-IL" sz="1100" b="1" dirty="0" smtClean="0">
                          <a:solidFill>
                            <a:srgbClr val="FF0000"/>
                          </a:solidFill>
                        </a:rPr>
                        <a:t>שם</a:t>
                      </a:r>
                      <a:r>
                        <a:rPr lang="he-IL" sz="1100" b="1" baseline="0" dirty="0" smtClean="0">
                          <a:solidFill>
                            <a:srgbClr val="FF0000"/>
                          </a:solidFill>
                        </a:rPr>
                        <a:t> </a:t>
                      </a:r>
                    </a:p>
                    <a:p>
                      <a:r>
                        <a:rPr lang="he-IL" sz="1100" b="1" baseline="0" dirty="0" smtClean="0">
                          <a:solidFill>
                            <a:srgbClr val="FF0000"/>
                          </a:solidFill>
                        </a:rPr>
                        <a:t>האקורד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דרגה</a:t>
                      </a:r>
                      <a:r>
                        <a:rPr lang="he-IL" sz="1100" b="1" baseline="0" dirty="0" smtClean="0">
                          <a:solidFill>
                            <a:srgbClr val="FF0000"/>
                          </a:solidFill>
                        </a:rPr>
                        <a:t> באקורד</a:t>
                      </a:r>
                      <a:endParaRPr lang="en-US" sz="1100" b="1" dirty="0">
                        <a:solidFill>
                          <a:srgbClr val="FF0000"/>
                        </a:solidFill>
                      </a:endParaRPr>
                    </a:p>
                  </a:txBody>
                  <a:tcPr/>
                </a:tc>
                <a:tc>
                  <a:txBody>
                    <a:bodyPr/>
                    <a:lstStyle/>
                    <a:p>
                      <a:r>
                        <a:rPr lang="he-IL" sz="1100" b="1" dirty="0" smtClean="0">
                          <a:solidFill>
                            <a:srgbClr val="FF0000"/>
                          </a:solidFill>
                        </a:rPr>
                        <a:t>הערות</a:t>
                      </a:r>
                      <a:endParaRPr lang="en-US" sz="1100" b="1" dirty="0">
                        <a:solidFill>
                          <a:srgbClr val="FF0000"/>
                        </a:solidFill>
                      </a:endParaRPr>
                    </a:p>
                  </a:txBody>
                  <a:tcPr/>
                </a:tc>
              </a:tr>
              <a:tr h="324201">
                <a:tc>
                  <a:txBody>
                    <a:bodyPr/>
                    <a:lstStyle/>
                    <a:p>
                      <a:r>
                        <a:rPr lang="en-US" sz="900" smtClean="0">
                          <a:solidFill>
                            <a:schemeClr val="bg1"/>
                          </a:solidFill>
                        </a:rPr>
                        <a:t>Mixo</a:t>
                      </a:r>
                    </a:p>
                    <a:p>
                      <a:r>
                        <a:rPr lang="en-US" sz="900" smtClean="0">
                          <a:solidFill>
                            <a:schemeClr val="bg1"/>
                          </a:solidFill>
                        </a:rPr>
                        <a:t>meyuhad</a:t>
                      </a:r>
                      <a:endParaRPr lang="en-US" sz="900" dirty="0">
                        <a:solidFill>
                          <a:schemeClr val="bg1"/>
                        </a:solidFill>
                      </a:endParaRPr>
                    </a:p>
                  </a:txBody>
                  <a:tcPr/>
                </a:tc>
                <a:tc>
                  <a:txBody>
                    <a:bodyPr/>
                    <a:lstStyle/>
                    <a:p>
                      <a:pPr algn="ctr"/>
                      <a:r>
                        <a:rPr lang="he-IL" sz="900" dirty="0" smtClean="0">
                          <a:solidFill>
                            <a:schemeClr val="bg1"/>
                          </a:solidFill>
                        </a:rPr>
                        <a:t>1</a:t>
                      </a:r>
                      <a:endParaRPr lang="en-US" sz="900" dirty="0">
                        <a:solidFill>
                          <a:schemeClr val="bg1"/>
                        </a:solidFill>
                      </a:endParaRPr>
                    </a:p>
                  </a:txBody>
                  <a:tcPr/>
                </a:tc>
                <a:tc>
                  <a:txBody>
                    <a:bodyPr/>
                    <a:lstStyle/>
                    <a:p>
                      <a:pPr algn="ctr"/>
                      <a:r>
                        <a:rPr lang="he-IL" sz="900" dirty="0" smtClean="0">
                          <a:solidFill>
                            <a:srgbClr val="FFFF00"/>
                          </a:solidFill>
                        </a:rPr>
                        <a:t>9</a:t>
                      </a:r>
                      <a:r>
                        <a:rPr lang="en-US" sz="900" dirty="0" smtClean="0">
                          <a:solidFill>
                            <a:srgbClr val="FFFF00"/>
                          </a:solidFill>
                        </a:rPr>
                        <a:t>b</a:t>
                      </a:r>
                      <a:r>
                        <a:rPr lang="en-US" sz="900" baseline="0" dirty="0" smtClean="0">
                          <a:solidFill>
                            <a:srgbClr val="FFFF00"/>
                          </a:solidFill>
                        </a:rPr>
                        <a:t>  9#</a:t>
                      </a:r>
                      <a:endParaRPr lang="en-US" sz="900" dirty="0">
                        <a:solidFill>
                          <a:srgbClr val="FFFF00"/>
                        </a:solidFill>
                      </a:endParaRPr>
                    </a:p>
                  </a:txBody>
                  <a:tcPr/>
                </a:tc>
                <a:tc>
                  <a:txBody>
                    <a:bodyPr/>
                    <a:lstStyle/>
                    <a:p>
                      <a:pPr algn="ctr"/>
                      <a:r>
                        <a:rPr lang="en-US" sz="900" dirty="0" smtClean="0">
                          <a:solidFill>
                            <a:schemeClr val="bg1"/>
                          </a:solidFill>
                        </a:rPr>
                        <a:t>3</a:t>
                      </a:r>
                      <a:endParaRPr lang="en-US" sz="900" dirty="0">
                        <a:solidFill>
                          <a:schemeClr val="bg1"/>
                        </a:solidFill>
                      </a:endParaRPr>
                    </a:p>
                  </a:txBody>
                  <a:tcPr/>
                </a:tc>
                <a:tc>
                  <a:txBody>
                    <a:bodyPr/>
                    <a:lstStyle/>
                    <a:p>
                      <a:pPr algn="ctr"/>
                      <a:r>
                        <a:rPr lang="en-US" sz="900" dirty="0" smtClean="0">
                          <a:solidFill>
                            <a:schemeClr val="bg1"/>
                          </a:solidFill>
                        </a:rPr>
                        <a:t>11</a:t>
                      </a:r>
                      <a:endParaRPr lang="en-US" sz="900" dirty="0">
                        <a:solidFill>
                          <a:schemeClr val="bg1"/>
                        </a:solidFill>
                      </a:endParaRPr>
                    </a:p>
                  </a:txBody>
                  <a:tcPr/>
                </a:tc>
                <a:tc>
                  <a:txBody>
                    <a:bodyPr/>
                    <a:lstStyle/>
                    <a:p>
                      <a:pPr algn="ctr"/>
                      <a:r>
                        <a:rPr lang="en-US" sz="900" dirty="0" smtClean="0">
                          <a:solidFill>
                            <a:schemeClr val="bg1"/>
                          </a:solidFill>
                        </a:rPr>
                        <a:t>5</a:t>
                      </a:r>
                      <a:endParaRPr lang="en-US" sz="900" dirty="0">
                        <a:solidFill>
                          <a:schemeClr val="bg1"/>
                        </a:solidFill>
                      </a:endParaRPr>
                    </a:p>
                  </a:txBody>
                  <a:tcPr/>
                </a:tc>
                <a:tc>
                  <a:txBody>
                    <a:bodyPr/>
                    <a:lstStyle/>
                    <a:p>
                      <a:pPr algn="ctr"/>
                      <a:r>
                        <a:rPr lang="he-IL" sz="900" dirty="0" smtClean="0">
                          <a:solidFill>
                            <a:srgbClr val="FFFF00"/>
                          </a:solidFill>
                        </a:rPr>
                        <a:t>13</a:t>
                      </a:r>
                      <a:r>
                        <a:rPr lang="en-US" sz="900" dirty="0" smtClean="0">
                          <a:solidFill>
                            <a:srgbClr val="FFFF00"/>
                          </a:solidFill>
                        </a:rPr>
                        <a:t>b</a:t>
                      </a:r>
                      <a:endParaRPr lang="en-US" sz="900" dirty="0">
                        <a:solidFill>
                          <a:srgbClr val="FFFF00"/>
                        </a:solidFill>
                      </a:endParaRPr>
                    </a:p>
                  </a:txBody>
                  <a:tcPr/>
                </a:tc>
                <a:tc>
                  <a:txBody>
                    <a:bodyPr/>
                    <a:lstStyle/>
                    <a:p>
                      <a:pPr algn="ctr"/>
                      <a:r>
                        <a:rPr lang="en-US" sz="900" dirty="0" smtClean="0">
                          <a:solidFill>
                            <a:schemeClr val="bg1"/>
                          </a:solidFill>
                        </a:rPr>
                        <a:t>7</a:t>
                      </a:r>
                      <a:endParaRPr lang="en-US" sz="900" dirty="0">
                        <a:solidFill>
                          <a:schemeClr val="bg1"/>
                        </a:solidFill>
                      </a:endParaRPr>
                    </a:p>
                  </a:txBody>
                  <a:tcPr/>
                </a:tc>
                <a:tc>
                  <a:txBody>
                    <a:bodyPr/>
                    <a:lstStyle/>
                    <a:p>
                      <a:pPr algn="r" rtl="1"/>
                      <a:r>
                        <a:rPr lang="he-IL" sz="900" dirty="0" smtClean="0">
                          <a:solidFill>
                            <a:srgbClr val="FFFF00"/>
                          </a:solidFill>
                        </a:rPr>
                        <a:t>רק</a:t>
                      </a:r>
                      <a:r>
                        <a:rPr lang="he-IL" sz="900" baseline="0" dirty="0" smtClean="0">
                          <a:solidFill>
                            <a:srgbClr val="FFFF00"/>
                          </a:solidFill>
                        </a:rPr>
                        <a:t> בסוב דומיננטה  </a:t>
                      </a:r>
                      <a:r>
                        <a:rPr lang="en-US" sz="900" baseline="0" dirty="0" smtClean="0">
                          <a:solidFill>
                            <a:srgbClr val="FFFF00"/>
                          </a:solidFill>
                        </a:rPr>
                        <a:t>V7/II </a:t>
                      </a:r>
                      <a:r>
                        <a:rPr lang="he-IL" sz="900" baseline="0" dirty="0" smtClean="0">
                          <a:solidFill>
                            <a:srgbClr val="FFFF00"/>
                          </a:solidFill>
                        </a:rPr>
                        <a:t>  </a:t>
                      </a:r>
                      <a:r>
                        <a:rPr lang="en-US" sz="900" baseline="0" dirty="0" smtClean="0">
                          <a:solidFill>
                            <a:srgbClr val="FFFF00"/>
                          </a:solidFill>
                        </a:rPr>
                        <a:t>V7/III</a:t>
                      </a:r>
                      <a:r>
                        <a:rPr lang="he-IL" sz="900" baseline="0" dirty="0" smtClean="0">
                          <a:solidFill>
                            <a:srgbClr val="FFFF00"/>
                          </a:solidFill>
                        </a:rPr>
                        <a:t>  </a:t>
                      </a:r>
                      <a:r>
                        <a:rPr lang="en-US" sz="900" baseline="0" dirty="0" smtClean="0">
                          <a:solidFill>
                            <a:srgbClr val="FFFF00"/>
                          </a:solidFill>
                        </a:rPr>
                        <a:t>V7/VI</a:t>
                      </a:r>
                      <a:endParaRPr lang="en-US" sz="900" dirty="0">
                        <a:solidFill>
                          <a:srgbClr val="FFFF00"/>
                        </a:solidFill>
                      </a:endParaRPr>
                    </a:p>
                  </a:txBody>
                  <a:tcPr/>
                </a:tc>
              </a:tr>
              <a:tr h="286097">
                <a:tc>
                  <a:txBody>
                    <a:bodyPr/>
                    <a:lstStyle/>
                    <a:p>
                      <a:r>
                        <a:rPr lang="en-US" sz="900" smtClean="0">
                          <a:solidFill>
                            <a:schemeClr val="bg1"/>
                          </a:solidFill>
                        </a:rPr>
                        <a:t>Altered</a:t>
                      </a:r>
                      <a:endParaRPr lang="en-US" sz="900" dirty="0">
                        <a:solidFill>
                          <a:schemeClr val="bg1"/>
                        </a:solidFill>
                      </a:endParaRPr>
                    </a:p>
                  </a:txBody>
                  <a:tcPr/>
                </a:tc>
                <a:tc>
                  <a:txBody>
                    <a:bodyPr/>
                    <a:lstStyle/>
                    <a:p>
                      <a:pPr algn="ctr"/>
                      <a:r>
                        <a:rPr lang="he-IL" sz="900" dirty="0" smtClean="0">
                          <a:solidFill>
                            <a:schemeClr val="bg1"/>
                          </a:solidFill>
                        </a:rPr>
                        <a:t>1</a:t>
                      </a:r>
                      <a:endParaRPr lang="en-US" sz="900" dirty="0">
                        <a:solidFill>
                          <a:schemeClr val="bg1"/>
                        </a:solidFill>
                      </a:endParaRPr>
                    </a:p>
                  </a:txBody>
                  <a:tcPr/>
                </a:tc>
                <a:tc>
                  <a:txBody>
                    <a:bodyPr/>
                    <a:lstStyle/>
                    <a:p>
                      <a:pPr algn="ctr"/>
                      <a:r>
                        <a:rPr lang="he-IL" sz="900" dirty="0" smtClean="0">
                          <a:solidFill>
                            <a:srgbClr val="FFFF00"/>
                          </a:solidFill>
                        </a:rPr>
                        <a:t>9</a:t>
                      </a:r>
                      <a:r>
                        <a:rPr lang="en-US" sz="900" dirty="0" smtClean="0">
                          <a:solidFill>
                            <a:srgbClr val="FFFF00"/>
                          </a:solidFill>
                        </a:rPr>
                        <a:t>b</a:t>
                      </a:r>
                      <a:r>
                        <a:rPr lang="en-US" sz="900" baseline="0" dirty="0" smtClean="0">
                          <a:solidFill>
                            <a:srgbClr val="FFFF00"/>
                          </a:solidFill>
                        </a:rPr>
                        <a:t>  9#</a:t>
                      </a:r>
                      <a:endParaRPr lang="en-US" sz="900" dirty="0">
                        <a:solidFill>
                          <a:srgbClr val="FFFF00"/>
                        </a:solidFill>
                      </a:endParaRPr>
                    </a:p>
                  </a:txBody>
                  <a:tcPr/>
                </a:tc>
                <a:tc>
                  <a:txBody>
                    <a:bodyPr/>
                    <a:lstStyle/>
                    <a:p>
                      <a:pPr algn="ctr"/>
                      <a:r>
                        <a:rPr lang="en-US" sz="900" dirty="0" smtClean="0">
                          <a:solidFill>
                            <a:schemeClr val="bg1"/>
                          </a:solidFill>
                        </a:rPr>
                        <a:t>3</a:t>
                      </a:r>
                      <a:endParaRPr lang="en-US" sz="900" dirty="0">
                        <a:solidFill>
                          <a:schemeClr val="bg1"/>
                        </a:solidFill>
                      </a:endParaRPr>
                    </a:p>
                  </a:txBody>
                  <a:tcPr/>
                </a:tc>
                <a:tc>
                  <a:txBody>
                    <a:bodyPr/>
                    <a:lstStyle/>
                    <a:p>
                      <a:pPr algn="ctr"/>
                      <a:r>
                        <a:rPr lang="en-US" sz="900" dirty="0" smtClean="0">
                          <a:solidFill>
                            <a:srgbClr val="FFFF00"/>
                          </a:solidFill>
                        </a:rPr>
                        <a:t>11#</a:t>
                      </a:r>
                      <a:endParaRPr lang="en-US" sz="900" dirty="0">
                        <a:solidFill>
                          <a:srgbClr val="FFFF00"/>
                        </a:solidFill>
                      </a:endParaRPr>
                    </a:p>
                  </a:txBody>
                  <a:tcPr/>
                </a:tc>
                <a:tc>
                  <a:txBody>
                    <a:bodyPr/>
                    <a:lstStyle/>
                    <a:p>
                      <a:pPr algn="ctr"/>
                      <a:r>
                        <a:rPr lang="he-IL" sz="900" dirty="0" smtClean="0">
                          <a:solidFill>
                            <a:srgbClr val="FFFF00"/>
                          </a:solidFill>
                        </a:rPr>
                        <a:t>מבוטלת</a:t>
                      </a:r>
                      <a:endParaRPr lang="en-US" sz="900" dirty="0">
                        <a:solidFill>
                          <a:srgbClr val="FFFF00"/>
                        </a:solidFill>
                      </a:endParaRPr>
                    </a:p>
                  </a:txBody>
                  <a:tcPr/>
                </a:tc>
                <a:tc>
                  <a:txBody>
                    <a:bodyPr/>
                    <a:lstStyle/>
                    <a:p>
                      <a:pPr algn="ctr"/>
                      <a:r>
                        <a:rPr lang="he-IL" sz="900" dirty="0" smtClean="0">
                          <a:solidFill>
                            <a:schemeClr val="bg1"/>
                          </a:solidFill>
                        </a:rPr>
                        <a:t>13</a:t>
                      </a:r>
                      <a:endParaRPr lang="en-US" sz="900" dirty="0">
                        <a:solidFill>
                          <a:schemeClr val="bg1"/>
                        </a:solidFill>
                      </a:endParaRPr>
                    </a:p>
                  </a:txBody>
                  <a:tcPr/>
                </a:tc>
                <a:tc>
                  <a:txBody>
                    <a:bodyPr/>
                    <a:lstStyle/>
                    <a:p>
                      <a:pPr algn="ctr"/>
                      <a:r>
                        <a:rPr lang="en-US" sz="900" dirty="0" smtClean="0">
                          <a:solidFill>
                            <a:schemeClr val="bg1"/>
                          </a:solidFill>
                        </a:rPr>
                        <a:t>7</a:t>
                      </a:r>
                      <a:endParaRPr lang="en-US" sz="900" dirty="0">
                        <a:solidFill>
                          <a:schemeClr val="bg1"/>
                        </a:solidFill>
                      </a:endParaRPr>
                    </a:p>
                  </a:txBody>
                  <a:tcPr/>
                </a:tc>
                <a:tc>
                  <a:txBody>
                    <a:bodyPr/>
                    <a:lstStyle/>
                    <a:p>
                      <a:pPr algn="r"/>
                      <a:endParaRPr lang="en-US" sz="900" dirty="0">
                        <a:solidFill>
                          <a:schemeClr val="bg1"/>
                        </a:solidFill>
                      </a:endParaRPr>
                    </a:p>
                  </a:txBody>
                  <a:tcPr/>
                </a:tc>
              </a:tr>
              <a:tr h="250371">
                <a:tc>
                  <a:txBody>
                    <a:bodyPr/>
                    <a:lstStyle/>
                    <a:p>
                      <a:r>
                        <a:rPr lang="en-US" sz="900" dirty="0" smtClean="0">
                          <a:solidFill>
                            <a:schemeClr val="bg1"/>
                          </a:solidFill>
                        </a:rPr>
                        <a:t>Vole Tone</a:t>
                      </a:r>
                      <a:endParaRPr lang="en-US" sz="900" dirty="0">
                        <a:solidFill>
                          <a:schemeClr val="bg1"/>
                        </a:solidFill>
                      </a:endParaRPr>
                    </a:p>
                  </a:txBody>
                  <a:tcPr/>
                </a:tc>
                <a:tc>
                  <a:txBody>
                    <a:bodyPr/>
                    <a:lstStyle/>
                    <a:p>
                      <a:pPr algn="ctr"/>
                      <a:r>
                        <a:rPr lang="he-IL" sz="900" dirty="0" smtClean="0">
                          <a:solidFill>
                            <a:schemeClr val="bg1"/>
                          </a:solidFill>
                        </a:rPr>
                        <a:t>1</a:t>
                      </a:r>
                      <a:endParaRPr lang="en-US" sz="900" dirty="0">
                        <a:solidFill>
                          <a:schemeClr val="bg1"/>
                        </a:solidFill>
                      </a:endParaRPr>
                    </a:p>
                  </a:txBody>
                  <a:tcPr/>
                </a:tc>
                <a:tc>
                  <a:txBody>
                    <a:bodyPr/>
                    <a:lstStyle/>
                    <a:p>
                      <a:pPr algn="ctr"/>
                      <a:r>
                        <a:rPr lang="en-US" sz="900" dirty="0" smtClean="0">
                          <a:solidFill>
                            <a:schemeClr val="bg1"/>
                          </a:solidFill>
                        </a:rPr>
                        <a:t>9</a:t>
                      </a:r>
                      <a:endParaRPr lang="en-US" sz="900" dirty="0">
                        <a:solidFill>
                          <a:schemeClr val="bg1"/>
                        </a:solidFill>
                      </a:endParaRPr>
                    </a:p>
                  </a:txBody>
                  <a:tcPr/>
                </a:tc>
                <a:tc>
                  <a:txBody>
                    <a:bodyPr/>
                    <a:lstStyle/>
                    <a:p>
                      <a:pPr algn="ctr"/>
                      <a:r>
                        <a:rPr lang="en-US" sz="900" dirty="0" smtClean="0">
                          <a:solidFill>
                            <a:schemeClr val="bg1"/>
                          </a:solidFill>
                        </a:rPr>
                        <a:t>3</a:t>
                      </a:r>
                      <a:endParaRPr lang="en-US" sz="900" dirty="0">
                        <a:solidFill>
                          <a:schemeClr val="bg1"/>
                        </a:solidFill>
                      </a:endParaRPr>
                    </a:p>
                  </a:txBody>
                  <a:tcPr/>
                </a:tc>
                <a:tc>
                  <a:txBody>
                    <a:bodyPr/>
                    <a:lstStyle/>
                    <a:p>
                      <a:pPr algn="ctr"/>
                      <a:r>
                        <a:rPr lang="en-US" sz="900" dirty="0" smtClean="0">
                          <a:solidFill>
                            <a:srgbClr val="FFFF00"/>
                          </a:solidFill>
                        </a:rPr>
                        <a:t>11#</a:t>
                      </a:r>
                      <a:endParaRPr lang="en-US" sz="900" dirty="0">
                        <a:solidFill>
                          <a:srgbClr val="FFFF00"/>
                        </a:solidFill>
                      </a:endParaRPr>
                    </a:p>
                  </a:txBody>
                  <a:tcPr/>
                </a:tc>
                <a:tc>
                  <a:txBody>
                    <a:bodyPr/>
                    <a:lstStyle/>
                    <a:p>
                      <a:pPr algn="ctr"/>
                      <a:r>
                        <a:rPr lang="en-US" sz="900" dirty="0" smtClean="0">
                          <a:solidFill>
                            <a:schemeClr val="bg1"/>
                          </a:solidFill>
                        </a:rPr>
                        <a:t>5</a:t>
                      </a:r>
                      <a:endParaRPr lang="en-US" sz="900" dirty="0">
                        <a:solidFill>
                          <a:schemeClr val="bg1"/>
                        </a:solidFill>
                      </a:endParaRPr>
                    </a:p>
                  </a:txBody>
                  <a:tcPr/>
                </a:tc>
                <a:tc>
                  <a:txBody>
                    <a:bodyPr/>
                    <a:lstStyle/>
                    <a:p>
                      <a:pPr algn="ctr"/>
                      <a:r>
                        <a:rPr lang="he-IL" sz="900" dirty="0" smtClean="0">
                          <a:solidFill>
                            <a:srgbClr val="FFFF00"/>
                          </a:solidFill>
                        </a:rPr>
                        <a:t>13</a:t>
                      </a:r>
                      <a:r>
                        <a:rPr lang="en-US" sz="900" dirty="0" smtClean="0">
                          <a:solidFill>
                            <a:srgbClr val="FFFF00"/>
                          </a:solidFill>
                        </a:rPr>
                        <a:t>b</a:t>
                      </a:r>
                      <a:endParaRPr lang="en-US" sz="900" dirty="0">
                        <a:solidFill>
                          <a:srgbClr val="FFFF00"/>
                        </a:solidFill>
                      </a:endParaRPr>
                    </a:p>
                  </a:txBody>
                  <a:tcPr/>
                </a:tc>
                <a:tc>
                  <a:txBody>
                    <a:bodyPr/>
                    <a:lstStyle/>
                    <a:p>
                      <a:pPr algn="ctr"/>
                      <a:r>
                        <a:rPr lang="en-US" sz="900" dirty="0" smtClean="0">
                          <a:solidFill>
                            <a:schemeClr val="bg1"/>
                          </a:solidFill>
                        </a:rPr>
                        <a:t>7</a:t>
                      </a:r>
                      <a:endParaRPr lang="en-US" sz="900" dirty="0">
                        <a:solidFill>
                          <a:schemeClr val="bg1"/>
                        </a:solidFill>
                      </a:endParaRPr>
                    </a:p>
                  </a:txBody>
                  <a:tcPr/>
                </a:tc>
                <a:tc>
                  <a:txBody>
                    <a:bodyPr/>
                    <a:lstStyle/>
                    <a:p>
                      <a:pPr algn="ctr"/>
                      <a:endParaRPr lang="en-US" sz="900" dirty="0">
                        <a:solidFill>
                          <a:schemeClr val="bg1"/>
                        </a:solidFill>
                      </a:endParaRPr>
                    </a:p>
                  </a:txBody>
                  <a:tcPr/>
                </a:tc>
              </a:tr>
              <a:tr h="261257">
                <a:tc>
                  <a:txBody>
                    <a:bodyPr/>
                    <a:lstStyle/>
                    <a:p>
                      <a:r>
                        <a:rPr lang="en-US" sz="900" dirty="0" err="1" smtClean="0">
                          <a:solidFill>
                            <a:schemeClr val="bg1"/>
                          </a:solidFill>
                        </a:rPr>
                        <a:t>Lidiyan</a:t>
                      </a:r>
                      <a:r>
                        <a:rPr lang="en-US" sz="900" dirty="0" smtClean="0">
                          <a:solidFill>
                            <a:schemeClr val="bg1"/>
                          </a:solidFill>
                        </a:rPr>
                        <a:t> b7</a:t>
                      </a:r>
                      <a:endParaRPr lang="en-US" sz="900" dirty="0">
                        <a:solidFill>
                          <a:schemeClr val="bg1"/>
                        </a:solidFill>
                      </a:endParaRPr>
                    </a:p>
                  </a:txBody>
                  <a:tcPr/>
                </a:tc>
                <a:tc>
                  <a:txBody>
                    <a:bodyPr/>
                    <a:lstStyle/>
                    <a:p>
                      <a:pPr algn="ctr"/>
                      <a:r>
                        <a:rPr lang="he-IL" sz="900" dirty="0" smtClean="0">
                          <a:solidFill>
                            <a:schemeClr val="bg1"/>
                          </a:solidFill>
                        </a:rPr>
                        <a:t>1</a:t>
                      </a:r>
                      <a:endParaRPr lang="en-US" sz="900" dirty="0">
                        <a:solidFill>
                          <a:schemeClr val="bg1"/>
                        </a:solidFill>
                      </a:endParaRPr>
                    </a:p>
                  </a:txBody>
                  <a:tcPr/>
                </a:tc>
                <a:tc>
                  <a:txBody>
                    <a:bodyPr/>
                    <a:lstStyle/>
                    <a:p>
                      <a:pPr algn="ctr"/>
                      <a:r>
                        <a:rPr lang="en-US" sz="900" dirty="0" smtClean="0">
                          <a:solidFill>
                            <a:schemeClr val="bg1"/>
                          </a:solidFill>
                        </a:rPr>
                        <a:t>9</a:t>
                      </a:r>
                      <a:endParaRPr lang="en-US" sz="900" dirty="0">
                        <a:solidFill>
                          <a:schemeClr val="bg1"/>
                        </a:solidFill>
                      </a:endParaRPr>
                    </a:p>
                  </a:txBody>
                  <a:tcPr/>
                </a:tc>
                <a:tc>
                  <a:txBody>
                    <a:bodyPr/>
                    <a:lstStyle/>
                    <a:p>
                      <a:pPr algn="ctr"/>
                      <a:r>
                        <a:rPr lang="en-US" sz="900" dirty="0" smtClean="0">
                          <a:solidFill>
                            <a:schemeClr val="bg1"/>
                          </a:solidFill>
                        </a:rPr>
                        <a:t>3</a:t>
                      </a:r>
                      <a:endParaRPr lang="en-US" sz="900" dirty="0">
                        <a:solidFill>
                          <a:schemeClr val="bg1"/>
                        </a:solidFill>
                      </a:endParaRPr>
                    </a:p>
                  </a:txBody>
                  <a:tcPr/>
                </a:tc>
                <a:tc>
                  <a:txBody>
                    <a:bodyPr/>
                    <a:lstStyle/>
                    <a:p>
                      <a:pPr algn="ctr"/>
                      <a:r>
                        <a:rPr lang="en-US" sz="900" dirty="0" smtClean="0">
                          <a:solidFill>
                            <a:srgbClr val="FFFF00"/>
                          </a:solidFill>
                        </a:rPr>
                        <a:t>11#</a:t>
                      </a:r>
                      <a:endParaRPr lang="en-US" sz="900" dirty="0">
                        <a:solidFill>
                          <a:srgbClr val="FFFF00"/>
                        </a:solidFill>
                      </a:endParaRPr>
                    </a:p>
                  </a:txBody>
                  <a:tcPr/>
                </a:tc>
                <a:tc>
                  <a:txBody>
                    <a:bodyPr/>
                    <a:lstStyle/>
                    <a:p>
                      <a:pPr algn="ctr"/>
                      <a:r>
                        <a:rPr lang="en-US" sz="900" dirty="0" smtClean="0">
                          <a:solidFill>
                            <a:schemeClr val="bg1"/>
                          </a:solidFill>
                        </a:rPr>
                        <a:t>5</a:t>
                      </a:r>
                      <a:endParaRPr lang="en-US" sz="900" dirty="0">
                        <a:solidFill>
                          <a:schemeClr val="bg1"/>
                        </a:solidFill>
                      </a:endParaRPr>
                    </a:p>
                  </a:txBody>
                  <a:tcPr/>
                </a:tc>
                <a:tc>
                  <a:txBody>
                    <a:bodyPr/>
                    <a:lstStyle/>
                    <a:p>
                      <a:pPr algn="ctr"/>
                      <a:r>
                        <a:rPr lang="he-IL" sz="900" dirty="0" smtClean="0">
                          <a:solidFill>
                            <a:schemeClr val="bg1"/>
                          </a:solidFill>
                        </a:rPr>
                        <a:t>13</a:t>
                      </a:r>
                      <a:endParaRPr lang="en-US" sz="900" dirty="0">
                        <a:solidFill>
                          <a:schemeClr val="bg1"/>
                        </a:solidFill>
                      </a:endParaRPr>
                    </a:p>
                  </a:txBody>
                  <a:tcPr/>
                </a:tc>
                <a:tc>
                  <a:txBody>
                    <a:bodyPr/>
                    <a:lstStyle/>
                    <a:p>
                      <a:pPr algn="ctr"/>
                      <a:r>
                        <a:rPr lang="en-US" sz="900" dirty="0" smtClean="0">
                          <a:solidFill>
                            <a:srgbClr val="FFFF00"/>
                          </a:solidFill>
                        </a:rPr>
                        <a:t>7b</a:t>
                      </a:r>
                      <a:endParaRPr lang="en-US" sz="900" dirty="0">
                        <a:solidFill>
                          <a:srgbClr val="FFFF00"/>
                        </a:solidFill>
                      </a:endParaRPr>
                    </a:p>
                  </a:txBody>
                  <a:tcPr/>
                </a:tc>
                <a:tc>
                  <a:txBody>
                    <a:bodyPr/>
                    <a:lstStyle/>
                    <a:p>
                      <a:pPr algn="ctr"/>
                      <a:endParaRPr lang="en-US" sz="900" dirty="0">
                        <a:solidFill>
                          <a:schemeClr val="bg1"/>
                        </a:solidFill>
                      </a:endParaRPr>
                    </a:p>
                  </a:txBody>
                  <a:tcPr/>
                </a:tc>
              </a:tr>
              <a:tr h="331293">
                <a:tc>
                  <a:txBody>
                    <a:bodyPr/>
                    <a:lstStyle/>
                    <a:p>
                      <a:r>
                        <a:rPr lang="en-US" sz="900" dirty="0" smtClean="0">
                          <a:solidFill>
                            <a:schemeClr val="bg1"/>
                          </a:solidFill>
                        </a:rPr>
                        <a:t>Symmetric</a:t>
                      </a:r>
                    </a:p>
                    <a:p>
                      <a:r>
                        <a:rPr lang="en-US" sz="900" dirty="0" smtClean="0">
                          <a:solidFill>
                            <a:schemeClr val="bg1"/>
                          </a:solidFill>
                        </a:rPr>
                        <a:t>dominant</a:t>
                      </a:r>
                      <a:endParaRPr lang="en-US" sz="900" dirty="0">
                        <a:solidFill>
                          <a:schemeClr val="bg1"/>
                        </a:solidFill>
                      </a:endParaRPr>
                    </a:p>
                  </a:txBody>
                  <a:tcPr/>
                </a:tc>
                <a:tc>
                  <a:txBody>
                    <a:bodyPr/>
                    <a:lstStyle/>
                    <a:p>
                      <a:pPr algn="ctr"/>
                      <a:r>
                        <a:rPr lang="en-US" sz="900" dirty="0" smtClean="0">
                          <a:solidFill>
                            <a:schemeClr val="bg1"/>
                          </a:solidFill>
                        </a:rPr>
                        <a:t>0.5</a:t>
                      </a:r>
                      <a:endParaRPr lang="en-US" sz="900" dirty="0">
                        <a:solidFill>
                          <a:schemeClr val="bg1"/>
                        </a:solidFill>
                      </a:endParaRPr>
                    </a:p>
                  </a:txBody>
                  <a:tcPr/>
                </a:tc>
                <a:tc>
                  <a:txBody>
                    <a:bodyPr/>
                    <a:lstStyle/>
                    <a:p>
                      <a:pPr algn="ctr"/>
                      <a:r>
                        <a:rPr lang="en-US" sz="900" dirty="0" smtClean="0">
                          <a:solidFill>
                            <a:schemeClr val="bg1"/>
                          </a:solidFill>
                        </a:rPr>
                        <a:t>1  </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p>
                      <a:pPr algn="ctr"/>
                      <a:endParaRPr lang="en-US" sz="900" dirty="0">
                        <a:solidFill>
                          <a:schemeClr val="bg1"/>
                        </a:solidFill>
                      </a:endParaRPr>
                    </a:p>
                  </a:txBody>
                  <a:tcPr/>
                </a:tc>
                <a:tc>
                  <a:txBody>
                    <a:bodyPr/>
                    <a:lstStyle/>
                    <a:p>
                      <a:pPr algn="ctr"/>
                      <a:r>
                        <a:rPr lang="en-US" sz="900" dirty="0" smtClean="0">
                          <a:solidFill>
                            <a:schemeClr val="bg1"/>
                          </a:solidFill>
                        </a:rPr>
                        <a:t>1</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p>
                      <a:pPr algn="ctr"/>
                      <a:endParaRPr lang="en-US" sz="900" dirty="0">
                        <a:solidFill>
                          <a:schemeClr val="bg1"/>
                        </a:solidFill>
                      </a:endParaRPr>
                    </a:p>
                  </a:txBody>
                  <a:tcPr/>
                </a:tc>
                <a:tc>
                  <a:txBody>
                    <a:bodyPr/>
                    <a:lstStyle/>
                    <a:p>
                      <a:pPr algn="ctr"/>
                      <a:r>
                        <a:rPr lang="en-US" sz="900" dirty="0" smtClean="0">
                          <a:solidFill>
                            <a:schemeClr val="bg1"/>
                          </a:solidFill>
                        </a:rPr>
                        <a:t>1</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p>
                      <a:pPr algn="ctr"/>
                      <a:endParaRPr lang="en-US" sz="900" dirty="0">
                        <a:solidFill>
                          <a:schemeClr val="bg1"/>
                        </a:solidFill>
                      </a:endParaRPr>
                    </a:p>
                  </a:txBody>
                  <a:tcPr/>
                </a:tc>
                <a:tc>
                  <a:txBody>
                    <a:bodyPr/>
                    <a:lstStyle/>
                    <a:p>
                      <a:pPr algn="ctr"/>
                      <a:endParaRPr lang="en-US" sz="900" dirty="0">
                        <a:solidFill>
                          <a:schemeClr val="bg1"/>
                        </a:solidFill>
                      </a:endParaRPr>
                    </a:p>
                  </a:txBody>
                  <a:tcPr/>
                </a:tc>
              </a:tr>
              <a:tr h="297184">
                <a:tc>
                  <a:txBody>
                    <a:bodyPr/>
                    <a:lstStyle/>
                    <a:p>
                      <a:r>
                        <a:rPr lang="en-US" sz="900" dirty="0" smtClean="0">
                          <a:solidFill>
                            <a:schemeClr val="bg1"/>
                          </a:solidFill>
                        </a:rPr>
                        <a:t>Symmetric</a:t>
                      </a:r>
                    </a:p>
                    <a:p>
                      <a:r>
                        <a:rPr lang="en-US" sz="900" dirty="0" smtClean="0">
                          <a:solidFill>
                            <a:schemeClr val="bg1"/>
                          </a:solidFill>
                        </a:rPr>
                        <a:t>diminished</a:t>
                      </a:r>
                      <a:endParaRPr lang="en-US" sz="900" dirty="0">
                        <a:solidFill>
                          <a:schemeClr val="bg1"/>
                        </a:solidFill>
                      </a:endParaRPr>
                    </a:p>
                  </a:txBody>
                  <a:tcPr/>
                </a:tc>
                <a:tc>
                  <a:txBody>
                    <a:bodyPr/>
                    <a:lstStyle/>
                    <a:p>
                      <a:pPr algn="ctr"/>
                      <a:r>
                        <a:rPr lang="en-US" sz="900" dirty="0" smtClean="0">
                          <a:solidFill>
                            <a:schemeClr val="bg1"/>
                          </a:solidFill>
                        </a:rPr>
                        <a:t>1  </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txBody>
                  <a:tcPr/>
                </a:tc>
                <a:tc>
                  <a:txBody>
                    <a:bodyPr/>
                    <a:lstStyle/>
                    <a:p>
                      <a:pPr algn="ctr"/>
                      <a:r>
                        <a:rPr lang="en-US" sz="900" dirty="0" smtClean="0">
                          <a:solidFill>
                            <a:schemeClr val="bg1"/>
                          </a:solidFill>
                        </a:rPr>
                        <a:t>1</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txBody>
                  <a:tcPr/>
                </a:tc>
                <a:tc>
                  <a:txBody>
                    <a:bodyPr/>
                    <a:lstStyle/>
                    <a:p>
                      <a:pPr algn="ctr"/>
                      <a:r>
                        <a:rPr lang="en-US" sz="900" dirty="0" smtClean="0">
                          <a:solidFill>
                            <a:schemeClr val="bg1"/>
                          </a:solidFill>
                        </a:rPr>
                        <a:t>1</a:t>
                      </a:r>
                      <a:endParaRPr lang="en-US" sz="9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smtClean="0">
                          <a:solidFill>
                            <a:schemeClr val="bg1"/>
                          </a:solidFill>
                        </a:rPr>
                        <a:t>0.5</a:t>
                      </a:r>
                    </a:p>
                  </a:txBody>
                  <a:tcPr/>
                </a:tc>
                <a:tc>
                  <a:txBody>
                    <a:bodyPr/>
                    <a:lstStyle/>
                    <a:p>
                      <a:pPr algn="ctr"/>
                      <a:r>
                        <a:rPr lang="en-US" sz="900" dirty="0" smtClean="0">
                          <a:solidFill>
                            <a:schemeClr val="bg1"/>
                          </a:solidFill>
                        </a:rPr>
                        <a:t>1</a:t>
                      </a:r>
                      <a:endParaRPr lang="en-US" sz="900" dirty="0">
                        <a:solidFill>
                          <a:schemeClr val="bg1"/>
                        </a:solidFill>
                      </a:endParaRPr>
                    </a:p>
                  </a:txBody>
                  <a:tcPr/>
                </a:tc>
                <a:tc>
                  <a:txBody>
                    <a:bodyPr/>
                    <a:lstStyle/>
                    <a:p>
                      <a:pPr algn="ctr"/>
                      <a:endParaRPr lang="en-US" sz="900" dirty="0">
                        <a:solidFill>
                          <a:schemeClr val="bg1"/>
                        </a:solidFill>
                      </a:endParaRPr>
                    </a:p>
                  </a:txBody>
                  <a:tcPr/>
                </a:tc>
              </a:tr>
              <a:tr h="306978">
                <a:tc>
                  <a:txBody>
                    <a:bodyPr/>
                    <a:lstStyle/>
                    <a:p>
                      <a:r>
                        <a:rPr lang="en-US" sz="900" smtClean="0">
                          <a:solidFill>
                            <a:schemeClr val="bg1"/>
                          </a:solidFill>
                        </a:rPr>
                        <a:t>Minor melody dominant</a:t>
                      </a:r>
                      <a:endParaRPr lang="en-US" sz="90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a:solidFill>
                          <a:schemeClr val="bg1"/>
                        </a:solidFill>
                      </a:endParaRPr>
                    </a:p>
                  </a:txBody>
                  <a:tcPr/>
                </a:tc>
                <a:tc>
                  <a:txBody>
                    <a:bodyPr/>
                    <a:lstStyle/>
                    <a:p>
                      <a:pPr algn="ctr"/>
                      <a:endParaRPr lang="en-US" sz="900">
                        <a:solidFill>
                          <a:schemeClr val="bg1"/>
                        </a:solidFill>
                      </a:endParaRPr>
                    </a:p>
                  </a:txBody>
                  <a:tcPr/>
                </a:tc>
                <a:tc>
                  <a:txBody>
                    <a:bodyPr/>
                    <a:lstStyle/>
                    <a:p>
                      <a:pPr algn="ctr"/>
                      <a:endParaRPr lang="en-US" sz="900">
                        <a:solidFill>
                          <a:schemeClr val="bg1"/>
                        </a:solidFill>
                      </a:endParaRPr>
                    </a:p>
                  </a:txBody>
                  <a:tcPr/>
                </a:tc>
                <a:tc>
                  <a:txBody>
                    <a:bodyPr/>
                    <a:lstStyle/>
                    <a:p>
                      <a:pPr algn="ctr"/>
                      <a:endParaRPr lang="en-US" sz="900">
                        <a:solidFill>
                          <a:schemeClr val="bg1"/>
                        </a:solidFill>
                      </a:endParaRPr>
                    </a:p>
                  </a:txBody>
                  <a:tcPr/>
                </a:tc>
                <a:tc>
                  <a:txBody>
                    <a:bodyPr/>
                    <a:lstStyle/>
                    <a:p>
                      <a:pPr algn="ctr"/>
                      <a:endParaRPr lang="en-US" sz="900">
                        <a:solidFill>
                          <a:schemeClr val="bg1"/>
                        </a:solidFill>
                      </a:endParaRPr>
                    </a:p>
                  </a:txBody>
                  <a:tcPr/>
                </a:tc>
                <a:tc>
                  <a:txBody>
                    <a:bodyPr/>
                    <a:lstStyle/>
                    <a:p>
                      <a:pPr algn="ctr"/>
                      <a:endParaRPr lang="en-US" sz="900">
                        <a:solidFill>
                          <a:srgbClr val="FFFF00"/>
                        </a:solidFill>
                      </a:endParaRPr>
                    </a:p>
                  </a:txBody>
                  <a:tcPr/>
                </a:tc>
                <a:tc>
                  <a:txBody>
                    <a:bodyPr/>
                    <a:lstStyle/>
                    <a:p>
                      <a:pPr algn="r"/>
                      <a:r>
                        <a:rPr lang="he-IL" sz="900" dirty="0" smtClean="0">
                          <a:solidFill>
                            <a:srgbClr val="FFFF00"/>
                          </a:solidFill>
                        </a:rPr>
                        <a:t>אקורד</a:t>
                      </a:r>
                      <a:r>
                        <a:rPr lang="he-IL" sz="900" baseline="0" dirty="0" smtClean="0">
                          <a:solidFill>
                            <a:srgbClr val="FFFF00"/>
                          </a:solidFill>
                        </a:rPr>
                        <a:t> מינור מלודי אשר מתחיל בדומיננטה שלו. יתר הצלילים ללא שינוי</a:t>
                      </a:r>
                      <a:endParaRPr lang="en-US" sz="900" dirty="0">
                        <a:solidFill>
                          <a:srgbClr val="FFFF00"/>
                        </a:solidFill>
                      </a:endParaRPr>
                    </a:p>
                  </a:txBody>
                  <a:tcPr/>
                </a:tc>
              </a:tr>
              <a:tr h="265612">
                <a:tc>
                  <a:txBody>
                    <a:bodyPr/>
                    <a:lstStyle/>
                    <a:p>
                      <a:r>
                        <a:rPr lang="en-US" sz="900" dirty="0" smtClean="0">
                          <a:solidFill>
                            <a:schemeClr val="bg1"/>
                          </a:solidFill>
                        </a:rPr>
                        <a:t>Line clichés</a:t>
                      </a: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r"/>
                      <a:r>
                        <a:rPr lang="he-IL" sz="900" dirty="0" smtClean="0">
                          <a:solidFill>
                            <a:srgbClr val="FFFF00"/>
                          </a:solidFill>
                        </a:rPr>
                        <a:t>רק</a:t>
                      </a:r>
                      <a:r>
                        <a:rPr lang="he-IL" sz="900" baseline="0" dirty="0" smtClean="0">
                          <a:solidFill>
                            <a:srgbClr val="FFFF00"/>
                          </a:solidFill>
                        </a:rPr>
                        <a:t> קול אחד מתוך 4 הקולות נע בכרומטיקה. </a:t>
                      </a:r>
                      <a:endParaRPr lang="he-IL" sz="900" dirty="0" smtClean="0">
                        <a:solidFill>
                          <a:srgbClr val="FFFF00"/>
                        </a:solidFill>
                      </a:endParaRPr>
                    </a:p>
                  </a:txBody>
                  <a:tcPr/>
                </a:tc>
              </a:tr>
              <a:tr h="280851">
                <a:tc>
                  <a:txBody>
                    <a:bodyPr/>
                    <a:lstStyle/>
                    <a:p>
                      <a:r>
                        <a:rPr lang="he-IL" sz="900" dirty="0" smtClean="0">
                          <a:solidFill>
                            <a:schemeClr val="bg1"/>
                          </a:solidFill>
                        </a:rPr>
                        <a:t>קדנצה טיפוסית</a:t>
                      </a: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r"/>
                      <a:r>
                        <a:rPr lang="he-IL" sz="900" baseline="0" dirty="0" smtClean="0">
                          <a:solidFill>
                            <a:srgbClr val="FFFF00"/>
                          </a:solidFill>
                        </a:rPr>
                        <a:t>רק דרגות </a:t>
                      </a:r>
                      <a:r>
                        <a:rPr lang="en-US" sz="900" baseline="0" dirty="0" smtClean="0">
                          <a:solidFill>
                            <a:srgbClr val="FFFF00"/>
                          </a:solidFill>
                        </a:rPr>
                        <a:t>    V</a:t>
                      </a:r>
                      <a:r>
                        <a:rPr lang="he-IL" sz="900" baseline="0" dirty="0" smtClean="0">
                          <a:solidFill>
                            <a:srgbClr val="FFFF00"/>
                          </a:solidFill>
                        </a:rPr>
                        <a:t>   </a:t>
                      </a:r>
                      <a:r>
                        <a:rPr lang="en-US" sz="900" baseline="0" dirty="0" smtClean="0">
                          <a:solidFill>
                            <a:srgbClr val="FFFF00"/>
                          </a:solidFill>
                        </a:rPr>
                        <a:t>VI</a:t>
                      </a:r>
                      <a:r>
                        <a:rPr lang="he-IL" sz="900" baseline="0" dirty="0" smtClean="0">
                          <a:solidFill>
                            <a:srgbClr val="FFFF00"/>
                          </a:solidFill>
                        </a:rPr>
                        <a:t>   </a:t>
                      </a:r>
                      <a:r>
                        <a:rPr lang="en-US" sz="900" baseline="0" dirty="0" smtClean="0">
                          <a:solidFill>
                            <a:srgbClr val="FFFF00"/>
                          </a:solidFill>
                        </a:rPr>
                        <a:t>VII</a:t>
                      </a:r>
                      <a:r>
                        <a:rPr lang="he-IL" sz="900" baseline="0" dirty="0" smtClean="0">
                          <a:solidFill>
                            <a:srgbClr val="FFFF00"/>
                          </a:solidFill>
                        </a:rPr>
                        <a:t>   #</a:t>
                      </a:r>
                      <a:r>
                        <a:rPr lang="en-US" sz="900" baseline="0" dirty="0" smtClean="0">
                          <a:solidFill>
                            <a:srgbClr val="FFFF00"/>
                          </a:solidFill>
                        </a:rPr>
                        <a:t>I</a:t>
                      </a:r>
                      <a:r>
                        <a:rPr lang="he-IL" sz="900" baseline="0" dirty="0" smtClean="0">
                          <a:solidFill>
                            <a:srgbClr val="FFFF00"/>
                          </a:solidFill>
                        </a:rPr>
                        <a:t> </a:t>
                      </a:r>
                      <a:r>
                        <a:rPr lang="en-US" sz="900" baseline="0" dirty="0" smtClean="0">
                          <a:solidFill>
                            <a:srgbClr val="FFFF00"/>
                          </a:solidFill>
                        </a:rPr>
                        <a:t> </a:t>
                      </a:r>
                      <a:r>
                        <a:rPr lang="he-IL" sz="900" baseline="0" dirty="0" smtClean="0">
                          <a:solidFill>
                            <a:srgbClr val="FFFF00"/>
                          </a:solidFill>
                        </a:rPr>
                        <a:t> </a:t>
                      </a:r>
                      <a:r>
                        <a:rPr lang="en-US" sz="900" baseline="0" dirty="0" smtClean="0">
                          <a:solidFill>
                            <a:srgbClr val="FFFF00"/>
                          </a:solidFill>
                        </a:rPr>
                        <a:t>  </a:t>
                      </a:r>
                      <a:endParaRPr lang="en-US" sz="900" dirty="0">
                        <a:solidFill>
                          <a:srgbClr val="FFFF00"/>
                        </a:solidFill>
                      </a:endParaRPr>
                    </a:p>
                  </a:txBody>
                  <a:tcPr/>
                </a:tc>
              </a:tr>
              <a:tr h="228600">
                <a:tc>
                  <a:txBody>
                    <a:bodyPr/>
                    <a:lstStyle/>
                    <a:p>
                      <a:r>
                        <a:rPr lang="en-US" sz="900" dirty="0" smtClean="0">
                          <a:solidFill>
                            <a:schemeClr val="bg1"/>
                          </a:solidFill>
                        </a:rPr>
                        <a:t>C composite  minor</a:t>
                      </a: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r"/>
                      <a:r>
                        <a:rPr lang="he-IL" sz="900" baseline="0" dirty="0" smtClean="0">
                          <a:solidFill>
                            <a:srgbClr val="FFFF00"/>
                          </a:solidFill>
                        </a:rPr>
                        <a:t>9 אקורדים במקום 7 .החל מדרגה </a:t>
                      </a:r>
                      <a:r>
                        <a:rPr lang="en-US" sz="900" baseline="0" dirty="0" smtClean="0">
                          <a:solidFill>
                            <a:srgbClr val="FFFF00"/>
                          </a:solidFill>
                        </a:rPr>
                        <a:t>     </a:t>
                      </a:r>
                      <a:r>
                        <a:rPr lang="he-IL" sz="900" baseline="0" dirty="0" smtClean="0">
                          <a:solidFill>
                            <a:srgbClr val="FFFF00"/>
                          </a:solidFill>
                        </a:rPr>
                        <a:t>חמישית עולים בכרומטיקה </a:t>
                      </a:r>
                      <a:r>
                        <a:rPr lang="en-US" sz="900" baseline="0" dirty="0" err="1" smtClean="0">
                          <a:solidFill>
                            <a:srgbClr val="FFFF00"/>
                          </a:solidFill>
                        </a:rPr>
                        <a:t>VIb</a:t>
                      </a:r>
                      <a:r>
                        <a:rPr lang="en-US" sz="900" baseline="0" dirty="0" smtClean="0">
                          <a:solidFill>
                            <a:srgbClr val="FFFF00"/>
                          </a:solidFill>
                        </a:rPr>
                        <a:t> VI </a:t>
                      </a:r>
                      <a:r>
                        <a:rPr lang="en-US" sz="900" baseline="0" dirty="0" err="1" smtClean="0">
                          <a:solidFill>
                            <a:srgbClr val="FFFF00"/>
                          </a:solidFill>
                        </a:rPr>
                        <a:t>VIIb</a:t>
                      </a:r>
                      <a:r>
                        <a:rPr lang="en-US" sz="900" baseline="0" dirty="0" smtClean="0">
                          <a:solidFill>
                            <a:srgbClr val="FFFF00"/>
                          </a:solidFill>
                        </a:rPr>
                        <a:t> 7 </a:t>
                      </a:r>
                      <a:endParaRPr lang="en-US" sz="900" dirty="0">
                        <a:solidFill>
                          <a:srgbClr val="FFFF00"/>
                        </a:solidFill>
                      </a:endParaRPr>
                    </a:p>
                  </a:txBody>
                  <a:tcPr/>
                </a:tc>
              </a:tr>
              <a:tr h="370840">
                <a:tc>
                  <a:txBody>
                    <a:bodyPr/>
                    <a:lstStyle/>
                    <a:p>
                      <a:r>
                        <a:rPr lang="he-IL" sz="900" dirty="0" smtClean="0">
                          <a:solidFill>
                            <a:schemeClr val="bg1"/>
                          </a:solidFill>
                        </a:rPr>
                        <a:t>ספט</a:t>
                      </a:r>
                      <a:r>
                        <a:rPr lang="he-IL" sz="900" baseline="0" dirty="0" smtClean="0">
                          <a:solidFill>
                            <a:schemeClr val="bg1"/>
                          </a:solidFill>
                        </a:rPr>
                        <a:t> אקורד מוקטן</a:t>
                      </a:r>
                    </a:p>
                    <a:p>
                      <a:r>
                        <a:rPr lang="en-US" sz="900" baseline="0" dirty="0" smtClean="0">
                          <a:solidFill>
                            <a:schemeClr val="bg1"/>
                          </a:solidFill>
                        </a:rPr>
                        <a:t>Ascending</a:t>
                      </a: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r"/>
                      <a:r>
                        <a:rPr lang="he-IL" sz="900" dirty="0" smtClean="0">
                          <a:solidFill>
                            <a:srgbClr val="FFFF00"/>
                          </a:solidFill>
                        </a:rPr>
                        <a:t>ספט</a:t>
                      </a:r>
                      <a:r>
                        <a:rPr lang="he-IL" sz="900" baseline="0" dirty="0" smtClean="0">
                          <a:solidFill>
                            <a:srgbClr val="FFFF00"/>
                          </a:solidFill>
                        </a:rPr>
                        <a:t> אקורד מוקטן בעליה צליל הבס ב-דיאז ועולים ב-3 טרצות קטנות </a:t>
                      </a:r>
                      <a:endParaRPr lang="en-US" sz="900" dirty="0">
                        <a:solidFill>
                          <a:srgbClr val="FFFF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e-IL" sz="900" dirty="0" smtClean="0">
                          <a:solidFill>
                            <a:schemeClr val="bg1"/>
                          </a:solidFill>
                        </a:rPr>
                        <a:t>ספט</a:t>
                      </a:r>
                      <a:r>
                        <a:rPr lang="he-IL" sz="900" baseline="0" dirty="0" smtClean="0">
                          <a:solidFill>
                            <a:schemeClr val="bg1"/>
                          </a:solidFill>
                        </a:rPr>
                        <a:t> אקורד מוקטן</a:t>
                      </a:r>
                    </a:p>
                    <a:p>
                      <a:r>
                        <a:rPr lang="en-US" sz="900" dirty="0" smtClean="0">
                          <a:solidFill>
                            <a:schemeClr val="bg1"/>
                          </a:solidFill>
                        </a:rPr>
                        <a:t>Descending</a:t>
                      </a: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endParaRPr lang="en-US" sz="900" dirty="0">
                        <a:solidFill>
                          <a:schemeClr val="bg1"/>
                        </a:solidFill>
                      </a:endParaRPr>
                    </a:p>
                  </a:txBody>
                  <a:tcPr/>
                </a:tc>
                <a:tc>
                  <a:txBody>
                    <a:bodyPr/>
                    <a:lstStyle/>
                    <a:p>
                      <a:pPr algn="ctr"/>
                      <a:r>
                        <a:rPr lang="he-IL" sz="900" dirty="0" smtClean="0">
                          <a:solidFill>
                            <a:srgbClr val="FFFF00"/>
                          </a:solidFill>
                        </a:rPr>
                        <a:t>ספט</a:t>
                      </a:r>
                      <a:r>
                        <a:rPr lang="he-IL" sz="900" baseline="0" dirty="0" smtClean="0">
                          <a:solidFill>
                            <a:srgbClr val="FFFF00"/>
                          </a:solidFill>
                        </a:rPr>
                        <a:t> אקורד מוקטן בעליה צליל הבס ב-במול </a:t>
                      </a:r>
                    </a:p>
                    <a:p>
                      <a:pPr algn="r"/>
                      <a:r>
                        <a:rPr lang="he-IL" sz="900" baseline="0" dirty="0" smtClean="0">
                          <a:solidFill>
                            <a:srgbClr val="FFFF00"/>
                          </a:solidFill>
                        </a:rPr>
                        <a:t>ועולים ב-3 טרצות קטנות </a:t>
                      </a:r>
                      <a:endParaRPr lang="en-US" sz="9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7954486"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עיבוד ל-4 קולות –נתון בס</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graphicFrame>
        <p:nvGraphicFramePr>
          <p:cNvPr id="7" name="Table 6"/>
          <p:cNvGraphicFramePr>
            <a:graphicFrameLocks noGrp="1"/>
          </p:cNvGraphicFramePr>
          <p:nvPr/>
        </p:nvGraphicFramePr>
        <p:xfrm>
          <a:off x="1524000" y="1367086"/>
          <a:ext cx="6096000" cy="2499360"/>
        </p:xfrm>
        <a:graphic>
          <a:graphicData uri="http://schemas.openxmlformats.org/drawingml/2006/table">
            <a:tbl>
              <a:tblPr firstRow="1" bandRow="1">
                <a:tableStyleId>{D223DBF9-E6C6-4AA8-B193-31598DDAF621}</a:tableStyleId>
              </a:tblPr>
              <a:tblGrid>
                <a:gridCol w="903514"/>
                <a:gridCol w="620486"/>
                <a:gridCol w="762000"/>
                <a:gridCol w="762000"/>
                <a:gridCol w="762000"/>
                <a:gridCol w="762000"/>
                <a:gridCol w="762000"/>
                <a:gridCol w="762000"/>
              </a:tblGrid>
              <a:tr h="370840">
                <a:tc>
                  <a:txBody>
                    <a:bodyPr/>
                    <a:lstStyle/>
                    <a:p>
                      <a:pPr algn="ctr"/>
                      <a:r>
                        <a:rPr lang="he-IL" dirty="0" smtClean="0">
                          <a:solidFill>
                            <a:srgbClr val="FF0000"/>
                          </a:solidFill>
                        </a:rPr>
                        <a:t>מספר</a:t>
                      </a:r>
                      <a:r>
                        <a:rPr lang="he-IL" baseline="0" dirty="0" smtClean="0">
                          <a:solidFill>
                            <a:srgbClr val="FF0000"/>
                          </a:solidFill>
                        </a:rPr>
                        <a:t> הצליל</a:t>
                      </a:r>
                      <a:endParaRPr lang="en-US" dirty="0">
                        <a:solidFill>
                          <a:srgbClr val="FF0000"/>
                        </a:solidFill>
                      </a:endParaRPr>
                    </a:p>
                  </a:txBody>
                  <a:tcPr/>
                </a:tc>
                <a:tc>
                  <a:txBody>
                    <a:bodyPr/>
                    <a:lstStyle/>
                    <a:p>
                      <a:pPr algn="ctr"/>
                      <a:r>
                        <a:rPr lang="en-US" dirty="0" smtClean="0">
                          <a:solidFill>
                            <a:srgbClr val="FF0000"/>
                          </a:solidFill>
                        </a:rPr>
                        <a:t>1</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2</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3</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4</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5</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6</a:t>
                      </a:r>
                      <a:r>
                        <a:rPr lang="he-IL" dirty="0" smtClean="0">
                          <a:solidFill>
                            <a:srgbClr val="FF0000"/>
                          </a:solidFill>
                        </a:rPr>
                        <a:t>^</a:t>
                      </a:r>
                      <a:endParaRPr lang="en-US" dirty="0">
                        <a:solidFill>
                          <a:srgbClr val="FF0000"/>
                        </a:solidFill>
                      </a:endParaRPr>
                    </a:p>
                  </a:txBody>
                  <a:tcPr/>
                </a:tc>
                <a:tc>
                  <a:txBody>
                    <a:bodyPr/>
                    <a:lstStyle/>
                    <a:p>
                      <a:pPr algn="ctr"/>
                      <a:r>
                        <a:rPr lang="en-US" dirty="0" smtClean="0">
                          <a:solidFill>
                            <a:srgbClr val="FF0000"/>
                          </a:solidFill>
                        </a:rPr>
                        <a:t>7</a:t>
                      </a:r>
                      <a:r>
                        <a:rPr lang="he-IL" dirty="0" smtClean="0">
                          <a:solidFill>
                            <a:srgbClr val="FF0000"/>
                          </a:solidFill>
                        </a:rPr>
                        <a:t>^</a:t>
                      </a:r>
                      <a:endParaRPr lang="en-US" dirty="0">
                        <a:solidFill>
                          <a:srgbClr val="FF0000"/>
                        </a:solidFill>
                      </a:endParaRPr>
                    </a:p>
                  </a:txBody>
                  <a:tcPr/>
                </a:tc>
              </a:tr>
              <a:tr h="370840">
                <a:tc>
                  <a:txBody>
                    <a:bodyPr/>
                    <a:lstStyle/>
                    <a:p>
                      <a:pPr algn="ctr"/>
                      <a:r>
                        <a:rPr lang="he-IL" dirty="0" smtClean="0">
                          <a:solidFill>
                            <a:schemeClr val="bg1"/>
                          </a:solidFill>
                        </a:rPr>
                        <a:t>טוניקה הרמונית</a:t>
                      </a:r>
                      <a:endParaRPr lang="en-US" dirty="0">
                        <a:solidFill>
                          <a:schemeClr val="bg1"/>
                        </a:solidFill>
                      </a:endParaRPr>
                    </a:p>
                  </a:txBody>
                  <a:tcPr/>
                </a:tc>
                <a:tc>
                  <a:txBody>
                    <a:bodyPr/>
                    <a:lstStyle/>
                    <a:p>
                      <a:pPr algn="ctr"/>
                      <a:r>
                        <a:rPr lang="en-US" dirty="0" smtClean="0">
                          <a:solidFill>
                            <a:schemeClr val="bg1"/>
                          </a:solidFill>
                        </a:rPr>
                        <a:t>I</a:t>
                      </a: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r>
                        <a:rPr lang="en-US" dirty="0" smtClean="0">
                          <a:solidFill>
                            <a:schemeClr val="bg1"/>
                          </a:solidFill>
                        </a:rPr>
                        <a:t>I</a:t>
                      </a:r>
                      <a:r>
                        <a:rPr lang="en-US" sz="900" dirty="0" smtClean="0">
                          <a:solidFill>
                            <a:schemeClr val="bg1"/>
                          </a:solidFill>
                        </a:rPr>
                        <a:t>6</a:t>
                      </a:r>
                      <a:endParaRPr lang="en-US" sz="900" dirty="0">
                        <a:solidFill>
                          <a:schemeClr val="bg1"/>
                        </a:solidFill>
                      </a:endParaRPr>
                    </a:p>
                  </a:txBody>
                  <a:tcPr/>
                </a:tc>
                <a:tc>
                  <a:txBody>
                    <a:bodyPr/>
                    <a:lstStyle/>
                    <a:p>
                      <a:pPr algn="ctr"/>
                      <a:endParaRPr lang="en-US" dirty="0">
                        <a:solidFill>
                          <a:schemeClr val="bg1"/>
                        </a:solidFill>
                      </a:endParaRPr>
                    </a:p>
                  </a:txBody>
                  <a:tcPr/>
                </a:tc>
                <a:tc>
                  <a:txBody>
                    <a:bodyPr/>
                    <a:lstStyle/>
                    <a:p>
                      <a:pPr algn="ctr"/>
                      <a:r>
                        <a:rPr lang="en-US" dirty="0" smtClean="0">
                          <a:solidFill>
                            <a:schemeClr val="bg1"/>
                          </a:solidFill>
                        </a:rPr>
                        <a:t>V</a:t>
                      </a:r>
                    </a:p>
                    <a:p>
                      <a:pPr algn="ctr"/>
                      <a:r>
                        <a:rPr lang="en-US" dirty="0" smtClean="0">
                          <a:solidFill>
                            <a:schemeClr val="bg1"/>
                          </a:solidFill>
                        </a:rPr>
                        <a:t>V</a:t>
                      </a:r>
                      <a:r>
                        <a:rPr lang="en-US" sz="900" dirty="0" smtClean="0">
                          <a:solidFill>
                            <a:schemeClr val="bg1"/>
                          </a:solidFill>
                        </a:rPr>
                        <a:t>7</a:t>
                      </a:r>
                    </a:p>
                    <a:p>
                      <a:pPr algn="ctr"/>
                      <a:r>
                        <a:rPr lang="en-US" dirty="0" smtClean="0">
                          <a:solidFill>
                            <a:schemeClr val="bg1"/>
                          </a:solidFill>
                        </a:rPr>
                        <a:t>!</a:t>
                      </a:r>
                      <a:r>
                        <a:rPr lang="en-US" sz="900" dirty="0" smtClean="0">
                          <a:solidFill>
                            <a:schemeClr val="bg1"/>
                          </a:solidFill>
                        </a:rPr>
                        <a:t>64</a:t>
                      </a:r>
                      <a:endParaRPr lang="en-US" sz="900" dirty="0">
                        <a:solidFill>
                          <a:schemeClr val="bg1"/>
                        </a:solidFill>
                      </a:endParaRPr>
                    </a:p>
                  </a:txBody>
                  <a:tcPr/>
                </a:tc>
                <a:tc>
                  <a:txBody>
                    <a:bodyPr/>
                    <a:lstStyle/>
                    <a:p>
                      <a:pPr algn="ctr"/>
                      <a:r>
                        <a:rPr lang="en-US" dirty="0" smtClean="0">
                          <a:solidFill>
                            <a:schemeClr val="bg1"/>
                          </a:solidFill>
                        </a:rPr>
                        <a:t>VI</a:t>
                      </a:r>
                    </a:p>
                    <a:p>
                      <a:pPr algn="ctr"/>
                      <a:r>
                        <a:rPr lang="en-US" dirty="0" smtClean="0">
                          <a:solidFill>
                            <a:schemeClr val="bg1"/>
                          </a:solidFill>
                        </a:rPr>
                        <a:t>IV</a:t>
                      </a:r>
                      <a:r>
                        <a:rPr lang="en-US" sz="900" dirty="0" smtClean="0">
                          <a:solidFill>
                            <a:schemeClr val="bg1"/>
                          </a:solidFill>
                        </a:rPr>
                        <a:t>6</a:t>
                      </a:r>
                    </a:p>
                    <a:p>
                      <a:pPr algn="ctr"/>
                      <a:r>
                        <a:rPr lang="en-US" dirty="0" smtClean="0">
                          <a:solidFill>
                            <a:schemeClr val="bg1"/>
                          </a:solidFill>
                        </a:rPr>
                        <a:t>IV</a:t>
                      </a:r>
                      <a:r>
                        <a:rPr lang="en-US" sz="900" dirty="0" smtClean="0">
                          <a:solidFill>
                            <a:schemeClr val="bg1"/>
                          </a:solidFill>
                        </a:rPr>
                        <a:t>65</a:t>
                      </a:r>
                      <a:endParaRPr lang="en-US" sz="900" dirty="0">
                        <a:solidFill>
                          <a:schemeClr val="bg1"/>
                        </a:solidFill>
                      </a:endParaRPr>
                    </a:p>
                  </a:txBody>
                  <a:tcPr/>
                </a:tc>
                <a:tc>
                  <a:txBody>
                    <a:bodyPr/>
                    <a:lstStyle/>
                    <a:p>
                      <a:pPr algn="ctr"/>
                      <a:r>
                        <a:rPr lang="en-US" dirty="0" smtClean="0">
                          <a:solidFill>
                            <a:schemeClr val="bg1"/>
                          </a:solidFill>
                        </a:rPr>
                        <a:t>V</a:t>
                      </a:r>
                      <a:r>
                        <a:rPr lang="en-US" sz="900" dirty="0" smtClean="0">
                          <a:solidFill>
                            <a:schemeClr val="bg1"/>
                          </a:solidFill>
                        </a:rPr>
                        <a:t>6</a:t>
                      </a:r>
                    </a:p>
                    <a:p>
                      <a:pPr algn="ctr"/>
                      <a:r>
                        <a:rPr lang="en-US" dirty="0" smtClean="0">
                          <a:solidFill>
                            <a:schemeClr val="bg1"/>
                          </a:solidFill>
                        </a:rPr>
                        <a:t>V</a:t>
                      </a:r>
                      <a:r>
                        <a:rPr lang="en-US" sz="900" dirty="0" smtClean="0">
                          <a:solidFill>
                            <a:schemeClr val="bg1"/>
                          </a:solidFill>
                        </a:rPr>
                        <a:t>65</a:t>
                      </a:r>
                      <a:endParaRPr lang="en-US" sz="900" dirty="0">
                        <a:solidFill>
                          <a:schemeClr val="bg1"/>
                        </a:solidFill>
                      </a:endParaRPr>
                    </a:p>
                  </a:txBody>
                  <a:tcPr/>
                </a:tc>
              </a:tr>
              <a:tr h="370840">
                <a:tc>
                  <a:txBody>
                    <a:bodyPr/>
                    <a:lstStyle/>
                    <a:p>
                      <a:pPr algn="ctr"/>
                      <a:r>
                        <a:rPr lang="he-IL" dirty="0" smtClean="0">
                          <a:solidFill>
                            <a:schemeClr val="bg1"/>
                          </a:solidFill>
                        </a:rPr>
                        <a:t>דומיננטה הרמונית</a:t>
                      </a:r>
                      <a:endParaRPr lang="en-US" dirty="0">
                        <a:solidFill>
                          <a:schemeClr val="bg1"/>
                        </a:solidFill>
                      </a:endParaRPr>
                    </a:p>
                  </a:txBody>
                  <a:tcPr/>
                </a:tc>
                <a:tc>
                  <a:txBody>
                    <a:bodyPr/>
                    <a:lstStyle/>
                    <a:p>
                      <a:pPr algn="ctr"/>
                      <a:endParaRPr lang="en-US">
                        <a:solidFill>
                          <a:schemeClr val="bg1"/>
                        </a:solidFill>
                      </a:endParaRPr>
                    </a:p>
                  </a:txBody>
                  <a:tcPr/>
                </a:tc>
                <a:tc>
                  <a:txBody>
                    <a:bodyPr/>
                    <a:lstStyle/>
                    <a:p>
                      <a:pPr algn="ctr"/>
                      <a:r>
                        <a:rPr lang="en-US" dirty="0" smtClean="0">
                          <a:solidFill>
                            <a:schemeClr val="bg1"/>
                          </a:solidFill>
                        </a:rPr>
                        <a:t>V</a:t>
                      </a:r>
                      <a:r>
                        <a:rPr lang="en-US" sz="900" dirty="0" smtClean="0">
                          <a:solidFill>
                            <a:schemeClr val="bg1"/>
                          </a:solidFill>
                        </a:rPr>
                        <a:t>43</a:t>
                      </a:r>
                      <a:endParaRPr lang="en-US" sz="900" dirty="0">
                        <a:solidFill>
                          <a:schemeClr val="bg1"/>
                        </a:solidFill>
                      </a:endParaRPr>
                    </a:p>
                  </a:txBody>
                  <a:tcPr/>
                </a:tc>
                <a:tc>
                  <a:txBody>
                    <a:bodyPr/>
                    <a:lstStyle/>
                    <a:p>
                      <a:pPr algn="ctr"/>
                      <a:endParaRPr lang="en-US" dirty="0">
                        <a:solidFill>
                          <a:schemeClr val="bg1"/>
                        </a:solidFill>
                      </a:endParaRPr>
                    </a:p>
                  </a:txBody>
                  <a:tcPr/>
                </a:tc>
                <a:tc>
                  <a:txBody>
                    <a:bodyPr/>
                    <a:lstStyle/>
                    <a:p>
                      <a:pPr algn="ctr"/>
                      <a:r>
                        <a:rPr lang="en-US" dirty="0" smtClean="0">
                          <a:solidFill>
                            <a:schemeClr val="bg1"/>
                          </a:solidFill>
                        </a:rPr>
                        <a:t>V</a:t>
                      </a:r>
                      <a:r>
                        <a:rPr lang="en-US" sz="900" dirty="0" smtClean="0">
                          <a:solidFill>
                            <a:schemeClr val="bg1"/>
                          </a:solidFill>
                        </a:rPr>
                        <a:t>42</a:t>
                      </a:r>
                      <a:r>
                        <a:rPr lang="en-US" dirty="0" smtClean="0">
                          <a:solidFill>
                            <a:schemeClr val="bg1"/>
                          </a:solidFill>
                        </a:rPr>
                        <a:t>&gt;I</a:t>
                      </a:r>
                      <a:r>
                        <a:rPr lang="en-US" sz="900" dirty="0" smtClean="0">
                          <a:solidFill>
                            <a:schemeClr val="bg1"/>
                          </a:solidFill>
                        </a:rPr>
                        <a:t>6</a:t>
                      </a:r>
                    </a:p>
                    <a:p>
                      <a:pPr algn="ctr"/>
                      <a:endParaRPr lang="en-US" sz="900" dirty="0">
                        <a:solidFill>
                          <a:schemeClr val="bg1"/>
                        </a:solidFill>
                      </a:endParaRPr>
                    </a:p>
                  </a:txBody>
                  <a:tcPr/>
                </a:tc>
                <a:tc>
                  <a:txBody>
                    <a:bodyPr/>
                    <a:lstStyle/>
                    <a:p>
                      <a:pPr algn="ctr"/>
                      <a:endParaRPr lang="en-US">
                        <a:solidFill>
                          <a:schemeClr val="bg1"/>
                        </a:solidFill>
                      </a:endParaRPr>
                    </a:p>
                  </a:txBody>
                  <a:tcPr/>
                </a:tc>
                <a:tc>
                  <a:txBody>
                    <a:bodyPr/>
                    <a:lstStyle/>
                    <a:p>
                      <a:pPr algn="ctr"/>
                      <a:endParaRPr lang="en-US">
                        <a:solidFill>
                          <a:schemeClr val="bg1"/>
                        </a:solidFill>
                      </a:endParaRPr>
                    </a:p>
                  </a:txBody>
                  <a:tcPr/>
                </a:tc>
                <a:tc>
                  <a:txBody>
                    <a:bodyPr/>
                    <a:lstStyle/>
                    <a:p>
                      <a:pPr algn="ctr"/>
                      <a:endParaRPr lang="en-US" dirty="0">
                        <a:solidFill>
                          <a:schemeClr val="bg1"/>
                        </a:solidFill>
                      </a:endParaRPr>
                    </a:p>
                  </a:txBody>
                  <a:tcPr/>
                </a:tc>
              </a:tr>
              <a:tr h="370840">
                <a:tc>
                  <a:txBody>
                    <a:bodyPr/>
                    <a:lstStyle/>
                    <a:p>
                      <a:pPr algn="ctr"/>
                      <a:r>
                        <a:rPr lang="he-IL" dirty="0" smtClean="0">
                          <a:solidFill>
                            <a:schemeClr val="bg1"/>
                          </a:solidFill>
                        </a:rPr>
                        <a:t>סוב דומיננטה</a:t>
                      </a:r>
                      <a:endParaRPr lang="en-US" dirty="0">
                        <a:solidFill>
                          <a:schemeClr val="bg1"/>
                        </a:solidFill>
                      </a:endParaRPr>
                    </a:p>
                  </a:txBody>
                  <a:tcPr/>
                </a:tc>
                <a:tc>
                  <a:txBody>
                    <a:bodyPr/>
                    <a:lstStyle/>
                    <a:p>
                      <a:pPr algn="ctr"/>
                      <a:endParaRPr lang="en-US">
                        <a:solidFill>
                          <a:schemeClr val="bg1"/>
                        </a:solidFill>
                      </a:endParaRPr>
                    </a:p>
                  </a:txBody>
                  <a:tcPr/>
                </a:tc>
                <a:tc>
                  <a:txBody>
                    <a:bodyPr/>
                    <a:lstStyle/>
                    <a:p>
                      <a:pPr algn="ctr"/>
                      <a:r>
                        <a:rPr lang="en-US" dirty="0" smtClean="0">
                          <a:solidFill>
                            <a:schemeClr val="bg1"/>
                          </a:solidFill>
                        </a:rPr>
                        <a:t>VII</a:t>
                      </a:r>
                      <a:r>
                        <a:rPr lang="en-US" sz="900" dirty="0" smtClean="0">
                          <a:solidFill>
                            <a:schemeClr val="bg1"/>
                          </a:solidFill>
                        </a:rPr>
                        <a:t>6</a:t>
                      </a:r>
                      <a:endParaRPr lang="en-US" sz="900" dirty="0">
                        <a:solidFill>
                          <a:schemeClr val="bg1"/>
                        </a:solidFill>
                      </a:endParaRPr>
                    </a:p>
                  </a:txBody>
                  <a:tcPr/>
                </a:tc>
                <a:tc>
                  <a:txBody>
                    <a:bodyPr/>
                    <a:lstStyle/>
                    <a:p>
                      <a:pPr algn="ctr"/>
                      <a:endParaRPr lang="en-US">
                        <a:solidFill>
                          <a:schemeClr val="bg1"/>
                        </a:solidFill>
                      </a:endParaRPr>
                    </a:p>
                  </a:txBody>
                  <a:tcPr/>
                </a:tc>
                <a:tc>
                  <a:txBody>
                    <a:bodyPr/>
                    <a:lstStyle/>
                    <a:p>
                      <a:pPr algn="ctr"/>
                      <a:r>
                        <a:rPr lang="en-US" dirty="0" smtClean="0">
                          <a:solidFill>
                            <a:schemeClr val="bg1"/>
                          </a:solidFill>
                        </a:rPr>
                        <a:t>IV</a:t>
                      </a:r>
                    </a:p>
                    <a:p>
                      <a:pPr algn="ctr"/>
                      <a:r>
                        <a:rPr lang="en-US" dirty="0" smtClean="0">
                          <a:solidFill>
                            <a:schemeClr val="bg1"/>
                          </a:solidFill>
                        </a:rPr>
                        <a:t>II</a:t>
                      </a:r>
                      <a:r>
                        <a:rPr lang="en-US" sz="900" dirty="0" smtClean="0">
                          <a:solidFill>
                            <a:schemeClr val="bg1"/>
                          </a:solidFill>
                        </a:rPr>
                        <a:t>6</a:t>
                      </a:r>
                    </a:p>
                    <a:p>
                      <a:pPr algn="ctr"/>
                      <a:r>
                        <a:rPr lang="en-US" dirty="0" smtClean="0">
                          <a:solidFill>
                            <a:schemeClr val="bg1"/>
                          </a:solidFill>
                        </a:rPr>
                        <a:t>II</a:t>
                      </a:r>
                      <a:r>
                        <a:rPr lang="en-US" sz="900" dirty="0" smtClean="0">
                          <a:solidFill>
                            <a:schemeClr val="bg1"/>
                          </a:solidFill>
                        </a:rPr>
                        <a:t>65</a:t>
                      </a:r>
                      <a:endParaRPr lang="en-US" sz="900" dirty="0">
                        <a:solidFill>
                          <a:schemeClr val="bg1"/>
                        </a:solidFill>
                      </a:endParaRPr>
                    </a:p>
                  </a:txBody>
                  <a:tcPr/>
                </a:tc>
                <a:tc>
                  <a:txBody>
                    <a:bodyPr/>
                    <a:lstStyle/>
                    <a:p>
                      <a:pPr algn="ctr"/>
                      <a:endParaRPr lang="en-US">
                        <a:solidFill>
                          <a:schemeClr val="bg1"/>
                        </a:solidFill>
                      </a:endParaRPr>
                    </a:p>
                  </a:txBody>
                  <a:tcPr/>
                </a:tc>
                <a:tc>
                  <a:txBody>
                    <a:bodyPr/>
                    <a:lstStyle/>
                    <a:p>
                      <a:pPr algn="ctr"/>
                      <a:endParaRPr lang="en-US">
                        <a:solidFill>
                          <a:schemeClr val="bg1"/>
                        </a:solidFill>
                      </a:endParaRPr>
                    </a:p>
                  </a:txBody>
                  <a:tcPr/>
                </a:tc>
                <a:tc>
                  <a:txBody>
                    <a:bodyPr/>
                    <a:lstStyle/>
                    <a:p>
                      <a:pPr algn="ctr"/>
                      <a:endParaRPr lang="en-US"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8"/>
          <p:cNvSpPr txBox="1">
            <a:spLocks noGrp="1"/>
          </p:cNvSpPr>
          <p:nvPr>
            <p:ph type="ctrTitle"/>
          </p:nvPr>
        </p:nvSpPr>
        <p:spPr>
          <a:xfrm>
            <a:off x="1603175" y="340150"/>
            <a:ext cx="6951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Times New Roman"/>
                <a:ea typeface="Times New Roman"/>
                <a:cs typeface="+mn-cs"/>
                <a:sym typeface="Times New Roman"/>
              </a:rPr>
              <a:t>משקלות בעל</a:t>
            </a:r>
            <a:r>
              <a:rPr lang="he-IL" sz="2400" b="1" dirty="0" smtClean="0">
                <a:solidFill>
                  <a:srgbClr val="FFFF00"/>
                </a:solidFill>
                <a:latin typeface="Times New Roman"/>
                <a:ea typeface="Times New Roman"/>
                <a:cs typeface="+mn-cs"/>
                <a:sym typeface="Times New Roman"/>
              </a:rPr>
              <a:t>י</a:t>
            </a:r>
            <a:r>
              <a:rPr lang="x-none" sz="2400" b="1" smtClean="0">
                <a:solidFill>
                  <a:srgbClr val="FFFF00"/>
                </a:solidFill>
                <a:latin typeface="Times New Roman"/>
                <a:ea typeface="Times New Roman"/>
                <a:cs typeface="+mn-cs"/>
                <a:sym typeface="Times New Roman"/>
              </a:rPr>
              <a:t> </a:t>
            </a:r>
            <a:r>
              <a:rPr lang="x-none" sz="2400" b="1">
                <a:solidFill>
                  <a:srgbClr val="FFFF00"/>
                </a:solidFill>
                <a:latin typeface="Times New Roman"/>
                <a:ea typeface="Times New Roman"/>
                <a:cs typeface="+mn-cs"/>
                <a:sym typeface="Times New Roman"/>
              </a:rPr>
              <a:t>אותו ערך מתמטי</a:t>
            </a:r>
            <a:endParaRPr sz="2400" b="1" dirty="0">
              <a:solidFill>
                <a:srgbClr val="FFFF00"/>
              </a:solidFill>
              <a:latin typeface="Times New Roman"/>
              <a:ea typeface="Times New Roman"/>
              <a:cs typeface="+mn-cs"/>
              <a:sym typeface="Times New Roman"/>
            </a:endParaRPr>
          </a:p>
        </p:txBody>
      </p:sp>
      <p:sp>
        <p:nvSpPr>
          <p:cNvPr id="591" name="Google Shape;591;p68"/>
          <p:cNvSpPr txBox="1">
            <a:spLocks noGrp="1"/>
          </p:cNvSpPr>
          <p:nvPr>
            <p:ph type="subTitle" idx="1"/>
          </p:nvPr>
        </p:nvSpPr>
        <p:spPr>
          <a:xfrm>
            <a:off x="1312450" y="1243950"/>
            <a:ext cx="6876000" cy="32211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00"/>
                </a:solidFill>
                <a:latin typeface="Arial"/>
                <a:ea typeface="Arial"/>
                <a:cs typeface="+mn-cs"/>
                <a:sym typeface="Arial"/>
              </a:rPr>
              <a:t>משקלות שונים בעלי אותו ערך מתמטי</a:t>
            </a:r>
            <a:endParaRPr sz="1600" dirty="0">
              <a:solidFill>
                <a:srgbClr val="FFFF00"/>
              </a:solidFill>
              <a:latin typeface="Arial"/>
              <a:ea typeface="Arial"/>
              <a:cs typeface="+mn-cs"/>
              <a:sym typeface="Arial"/>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לעתים אנו נתקלים במשקלות שונים בעלי ערך מתמטי </a:t>
            </a:r>
            <a:r>
              <a:rPr lang="x-none" sz="1600" smtClean="0">
                <a:solidFill>
                  <a:srgbClr val="FFFFFF"/>
                </a:solidFill>
                <a:latin typeface="Times New Roman"/>
                <a:ea typeface="Times New Roman"/>
                <a:cs typeface="+mn-cs"/>
                <a:sym typeface="Times New Roman"/>
              </a:rPr>
              <a:t>זהה</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לדוגמא </a:t>
            </a:r>
            <a:r>
              <a:rPr lang="x-none" sz="1600">
                <a:solidFill>
                  <a:srgbClr val="FFFFFF"/>
                </a:solidFill>
                <a:latin typeface="Times New Roman"/>
                <a:ea typeface="Times New Roman"/>
                <a:cs typeface="+mn-cs"/>
                <a:sym typeface="Times New Roman"/>
              </a:rPr>
              <a:t>3/4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מול </a:t>
            </a:r>
            <a:r>
              <a:rPr lang="x-none" sz="1600">
                <a:solidFill>
                  <a:srgbClr val="FFFFFF"/>
                </a:solidFill>
                <a:latin typeface="Times New Roman"/>
                <a:ea typeface="Times New Roman"/>
                <a:cs typeface="+mn-cs"/>
                <a:sym typeface="Times New Roman"/>
              </a:rPr>
              <a:t>6/8 </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Times New Roman"/>
                <a:ea typeface="Times New Roman"/>
                <a:cs typeface="+mn-cs"/>
                <a:sym typeface="Times New Roman"/>
              </a:rPr>
              <a:t>ולמרות זאת שונים הם </a:t>
            </a:r>
            <a:r>
              <a:rPr lang="x-none" sz="1600" smtClean="0">
                <a:solidFill>
                  <a:srgbClr val="FFFFFF"/>
                </a:solidFill>
                <a:latin typeface="Times New Roman"/>
                <a:ea typeface="Times New Roman"/>
                <a:cs typeface="+mn-cs"/>
                <a:sym typeface="Times New Roman"/>
              </a:rPr>
              <a:t>ב</a:t>
            </a:r>
            <a:r>
              <a:rPr lang="he-IL" sz="1600" dirty="0" smtClean="0">
                <a:solidFill>
                  <a:srgbClr val="FFFFFF"/>
                </a:solidFill>
                <a:latin typeface="Times New Roman"/>
                <a:ea typeface="Times New Roman"/>
                <a:cs typeface="+mn-cs"/>
                <a:sym typeface="Times New Roman"/>
              </a:rPr>
              <a:t>מטעם </a:t>
            </a:r>
            <a:r>
              <a:rPr lang="x-none" sz="1600" smtClean="0">
                <a:solidFill>
                  <a:srgbClr val="FFFFFF"/>
                </a:solidFill>
                <a:latin typeface="Times New Roman"/>
                <a:ea typeface="Times New Roman"/>
                <a:cs typeface="+mn-cs"/>
                <a:sym typeface="Times New Roman"/>
              </a:rPr>
              <a:t>משקלם המוזיקלי</a:t>
            </a:r>
            <a:endParaRPr lang="he-IL" sz="1600" dirty="0" smtClean="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600" smtClean="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4</a:t>
            </a:r>
            <a:r>
              <a:rPr lang="x-none" sz="1600" smtClean="0">
                <a:solidFill>
                  <a:srgbClr val="FFFFFF"/>
                </a:solidFill>
                <a:latin typeface="Times New Roman"/>
                <a:ea typeface="Times New Roman"/>
                <a:cs typeface="+mn-cs"/>
                <a:sym typeface="Times New Roman"/>
              </a:rPr>
              <a:t>/</a:t>
            </a:r>
            <a:r>
              <a:rPr lang="he-IL" sz="1600" dirty="0" smtClean="0">
                <a:solidFill>
                  <a:srgbClr val="FFFFFF"/>
                </a:solidFill>
                <a:latin typeface="Times New Roman"/>
                <a:ea typeface="Times New Roman"/>
                <a:cs typeface="+mn-cs"/>
                <a:sym typeface="Times New Roman"/>
              </a:rPr>
              <a:t>3</a:t>
            </a:r>
            <a:r>
              <a:rPr lang="x-none" sz="1600" smtClean="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מתחלק ל</a:t>
            </a:r>
            <a:r>
              <a:rPr lang="he-IL" sz="1600" dirty="0" smtClean="0">
                <a:solidFill>
                  <a:srgbClr val="FFFFFF"/>
                </a:solidFill>
                <a:latin typeface="Times New Roman"/>
                <a:ea typeface="Times New Roman"/>
                <a:cs typeface="+mn-cs"/>
                <a:sym typeface="Times New Roman"/>
              </a:rPr>
              <a:t>- 3  </a:t>
            </a:r>
            <a:r>
              <a:rPr lang="x-none" sz="1600" smtClean="0">
                <a:solidFill>
                  <a:srgbClr val="FFFFFF"/>
                </a:solidFill>
                <a:latin typeface="Times New Roman"/>
                <a:ea typeface="Times New Roman"/>
                <a:cs typeface="+mn-cs"/>
                <a:sym typeface="Times New Roman"/>
              </a:rPr>
              <a:t>קבוצות </a:t>
            </a:r>
            <a:r>
              <a:rPr lang="x-none" sz="1600">
                <a:solidFill>
                  <a:srgbClr val="FFFFFF"/>
                </a:solidFill>
                <a:latin typeface="Times New Roman"/>
                <a:ea typeface="Times New Roman"/>
                <a:cs typeface="+mn-cs"/>
                <a:sym typeface="Times New Roman"/>
              </a:rPr>
              <a:t>בתיבה </a:t>
            </a:r>
            <a:r>
              <a:rPr lang="x-none" sz="1600" smtClean="0">
                <a:solidFill>
                  <a:srgbClr val="FFFFFF"/>
                </a:solidFill>
                <a:latin typeface="Times New Roman"/>
                <a:ea typeface="Times New Roman"/>
                <a:cs typeface="+mn-cs"/>
                <a:sym typeface="Times New Roman"/>
              </a:rPr>
              <a:t>הפעמה </a:t>
            </a:r>
            <a:r>
              <a:rPr lang="x-none" sz="1600">
                <a:solidFill>
                  <a:srgbClr val="FFFFFF"/>
                </a:solidFill>
                <a:latin typeface="Times New Roman"/>
                <a:ea typeface="Times New Roman"/>
                <a:cs typeface="+mn-cs"/>
                <a:sym typeface="Times New Roman"/>
              </a:rPr>
              <a:t>הראשונה </a:t>
            </a:r>
            <a:r>
              <a:rPr lang="he-IL" sz="1600" dirty="0" smtClean="0">
                <a:solidFill>
                  <a:srgbClr val="FFFFFF"/>
                </a:solidFill>
                <a:latin typeface="Times New Roman"/>
                <a:ea typeface="Times New Roman"/>
                <a:cs typeface="+mn-cs"/>
                <a:sym typeface="Times New Roman"/>
              </a:rPr>
              <a:t>השלישית והחמישית </a:t>
            </a:r>
            <a:r>
              <a:rPr lang="x-none" sz="1600" smtClean="0">
                <a:solidFill>
                  <a:srgbClr val="FFFFFF"/>
                </a:solidFill>
                <a:latin typeface="Times New Roman"/>
                <a:ea typeface="Times New Roman"/>
                <a:cs typeface="+mn-cs"/>
                <a:sym typeface="Times New Roman"/>
              </a:rPr>
              <a:t>מודגש</a:t>
            </a:r>
            <a:r>
              <a:rPr lang="he-IL" sz="1600" dirty="0" smtClean="0">
                <a:solidFill>
                  <a:srgbClr val="FFFFFF"/>
                </a:solidFill>
                <a:latin typeface="Times New Roman"/>
                <a:ea typeface="Times New Roman"/>
                <a:cs typeface="+mn-cs"/>
                <a:sym typeface="Times New Roman"/>
              </a:rPr>
              <a:t>ו</a:t>
            </a:r>
            <a:r>
              <a:rPr lang="x-none" sz="1600" smtClean="0">
                <a:solidFill>
                  <a:srgbClr val="FFFFFF"/>
                </a:solidFill>
                <a:latin typeface="Times New Roman"/>
                <a:ea typeface="Times New Roman"/>
                <a:cs typeface="+mn-cs"/>
                <a:sym typeface="Times New Roman"/>
              </a:rPr>
              <a:t>ת</a:t>
            </a:r>
            <a:r>
              <a:rPr lang="he-IL" sz="1600" dirty="0" smtClean="0">
                <a:solidFill>
                  <a:srgbClr val="FFFFFF"/>
                </a:solidFill>
                <a:latin typeface="Times New Roman"/>
                <a:ea typeface="Times New Roman"/>
                <a:cs typeface="+mn-cs"/>
                <a:sym typeface="Times New Roman"/>
              </a:rPr>
              <a:t>.</a:t>
            </a:r>
          </a:p>
          <a:p>
            <a:pPr marL="0" marR="114300" lvl="0" indent="0" algn="just" rtl="1">
              <a:lnSpc>
                <a:spcPct val="115000"/>
              </a:lnSpc>
              <a:spcBef>
                <a:spcPts val="0"/>
              </a:spcBef>
              <a:spcAft>
                <a:spcPts val="0"/>
              </a:spcAft>
              <a:buNone/>
            </a:pPr>
            <a:r>
              <a:rPr lang="he-IL" sz="1600" dirty="0" smtClean="0">
                <a:solidFill>
                  <a:srgbClr val="FFFFFF"/>
                </a:solidFill>
                <a:latin typeface="Times New Roman"/>
                <a:ea typeface="Times New Roman"/>
                <a:cs typeface="+mn-cs"/>
                <a:sym typeface="Times New Roman"/>
              </a:rPr>
              <a:t> 6/8  מתחלק ל- 2 קבוצות בתיבה הפעמה הראשונה והרביעית מודגשות. </a:t>
            </a:r>
          </a:p>
          <a:p>
            <a:pPr marL="0" marR="114300" lvl="0" indent="0" algn="just" rtl="1">
              <a:lnSpc>
                <a:spcPct val="115000"/>
              </a:lnSpc>
              <a:spcBef>
                <a:spcPts val="0"/>
              </a:spcBef>
              <a:spcAft>
                <a:spcPts val="0"/>
              </a:spcAft>
              <a:buNone/>
            </a:pPr>
            <a:r>
              <a:rPr lang="x-none" sz="1600" smtClean="0">
                <a:solidFill>
                  <a:srgbClr val="FFFFFF"/>
                </a:solidFill>
                <a:latin typeface="Times New Roman"/>
                <a:ea typeface="Times New Roman"/>
                <a:cs typeface="+mn-cs"/>
                <a:sym typeface="Times New Roman"/>
              </a:rPr>
              <a:t>להלן </a:t>
            </a:r>
            <a:r>
              <a:rPr lang="x-none" sz="1600">
                <a:solidFill>
                  <a:srgbClr val="FFFFFF"/>
                </a:solidFill>
                <a:latin typeface="Times New Roman"/>
                <a:ea typeface="Times New Roman"/>
                <a:cs typeface="+mn-cs"/>
                <a:sym typeface="Times New Roman"/>
              </a:rPr>
              <a:t>דוגמא: </a:t>
            </a:r>
            <a:endParaRPr sz="1600" dirty="0">
              <a:solidFill>
                <a:srgbClr val="FFFFFF"/>
              </a:solidFill>
              <a:latin typeface="Times New Roman"/>
              <a:ea typeface="Times New Roman"/>
              <a:cs typeface="+mn-cs"/>
              <a:sym typeface="Times New Roman"/>
            </a:endParaRPr>
          </a:p>
        </p:txBody>
      </p:sp>
      <p:sp>
        <p:nvSpPr>
          <p:cNvPr id="592" name="Google Shape;592;p6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594" name="Google Shape;594;p68"/>
          <p:cNvPicPr preferRelativeResize="0"/>
          <p:nvPr/>
        </p:nvPicPr>
        <p:blipFill>
          <a:blip r:embed="rId4">
            <a:alphaModFix/>
          </a:blip>
          <a:stretch>
            <a:fillRect/>
          </a:stretch>
        </p:blipFill>
        <p:spPr>
          <a:xfrm>
            <a:off x="7101200" y="0"/>
            <a:ext cx="2042800" cy="895300"/>
          </a:xfrm>
          <a:prstGeom prst="rect">
            <a:avLst/>
          </a:prstGeom>
          <a:noFill/>
          <a:ln>
            <a:noFill/>
          </a:ln>
        </p:spPr>
      </p:pic>
      <p:pic>
        <p:nvPicPr>
          <p:cNvPr id="303106" name="Picture 2"/>
          <p:cNvPicPr>
            <a:picLocks noChangeAspect="1" noChangeArrowheads="1"/>
          </p:cNvPicPr>
          <p:nvPr/>
        </p:nvPicPr>
        <p:blipFill>
          <a:blip r:embed="rId5"/>
          <a:srcRect/>
          <a:stretch>
            <a:fillRect/>
          </a:stretch>
        </p:blipFill>
        <p:spPr bwMode="auto">
          <a:xfrm>
            <a:off x="2932291" y="3155070"/>
            <a:ext cx="3505200" cy="752475"/>
          </a:xfrm>
          <a:prstGeom prst="rect">
            <a:avLst/>
          </a:prstGeom>
          <a:noFill/>
          <a:ln w="9525">
            <a:noFill/>
            <a:miter lim="800000"/>
            <a:headEnd/>
            <a:tailEnd/>
          </a:ln>
        </p:spPr>
      </p:pic>
      <p:pic>
        <p:nvPicPr>
          <p:cNvPr id="8" name="משקל מתחלף מתמטי.mid">
            <a:hlinkClick r:id="" action="ppaction://media"/>
          </p:cNvPr>
          <p:cNvPicPr>
            <a:picLocks noRot="1" noChangeAspect="1"/>
          </p:cNvPicPr>
          <p:nvPr>
            <a:audioFile r:link="rId1"/>
          </p:nvPr>
        </p:nvPicPr>
        <p:blipFill>
          <a:blip r:embed="rId6"/>
          <a:stretch>
            <a:fillRect/>
          </a:stretch>
        </p:blipFill>
        <p:spPr>
          <a:xfrm>
            <a:off x="2578608" y="340690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400" y="340150"/>
            <a:ext cx="7932714"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מוזיקת הבלוז</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87143"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המוזיקה האירית</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65371"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המוזיקה ההודית</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98030"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המוזיקה הערבית</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pic>
        <p:nvPicPr>
          <p:cNvPr id="1026" name="Picture 2"/>
          <p:cNvPicPr>
            <a:picLocks noChangeAspect="1" noChangeArrowheads="1"/>
          </p:cNvPicPr>
          <p:nvPr/>
        </p:nvPicPr>
        <p:blipFill>
          <a:blip r:embed="rId4"/>
          <a:srcRect/>
          <a:stretch>
            <a:fillRect/>
          </a:stretch>
        </p:blipFill>
        <p:spPr bwMode="auto">
          <a:xfrm>
            <a:off x="895351" y="161925"/>
            <a:ext cx="575310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98030"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מונחים מוזיקליים</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graphicFrame>
        <p:nvGraphicFramePr>
          <p:cNvPr id="7" name="Table 6"/>
          <p:cNvGraphicFramePr>
            <a:graphicFrameLocks noGrp="1"/>
          </p:cNvGraphicFramePr>
          <p:nvPr/>
        </p:nvGraphicFramePr>
        <p:xfrm>
          <a:off x="981075" y="1149350"/>
          <a:ext cx="7086600" cy="3364992"/>
        </p:xfrm>
        <a:graphic>
          <a:graphicData uri="http://schemas.openxmlformats.org/drawingml/2006/table">
            <a:tbl>
              <a:tblPr firstRow="1" bandRow="1">
                <a:tableStyleId>{D223DBF9-E6C6-4AA8-B193-31598DDAF621}</a:tableStyleId>
              </a:tblPr>
              <a:tblGrid>
                <a:gridCol w="5835372"/>
                <a:gridCol w="1251228"/>
              </a:tblGrid>
              <a:tr h="370840">
                <a:tc>
                  <a:txBody>
                    <a:bodyPr/>
                    <a:lstStyle/>
                    <a:p>
                      <a:pPr marL="0" marR="0" algn="r" rtl="1">
                        <a:lnSpc>
                          <a:spcPct val="115000"/>
                        </a:lnSpc>
                        <a:spcBef>
                          <a:spcPts val="0"/>
                        </a:spcBef>
                        <a:spcAft>
                          <a:spcPts val="0"/>
                        </a:spcAft>
                        <a:tabLst>
                          <a:tab pos="228600" algn="l"/>
                        </a:tabLst>
                      </a:pPr>
                      <a:r>
                        <a:rPr lang="en-US" sz="1200" dirty="0" err="1" smtClean="0">
                          <a:solidFill>
                            <a:srgbClr val="FFFF00"/>
                          </a:solidFill>
                          <a:latin typeface="+mn-lt"/>
                          <a:ea typeface="Calibri"/>
                          <a:cs typeface="+mn-cs"/>
                        </a:rPr>
                        <a:t>Octava</a:t>
                      </a:r>
                      <a:r>
                        <a:rPr lang="he-IL" sz="1100" dirty="0" smtClean="0">
                          <a:solidFill>
                            <a:schemeClr val="bg1"/>
                          </a:solidFill>
                          <a:latin typeface="+mn-lt"/>
                          <a:ea typeface="Calibri"/>
                          <a:cs typeface="+mn-cs"/>
                        </a:rPr>
                        <a:t> – הנו מנעד של 8 צלילים כולל הצליל העליון והתחתון כמו מ-דו ועד דו. באוקטבה מרווח של 6 טונים. מספר התנודות של הצליל העליון כפול מזה של הצליל התחתון. המונח בא מלטינית אוקטט –שמינייה.</a:t>
                      </a:r>
                      <a:endParaRPr lang="en-US" sz="1100" dirty="0" smtClean="0">
                        <a:solidFill>
                          <a:schemeClr val="bg1"/>
                        </a:solidFill>
                        <a:latin typeface="+mn-lt"/>
                        <a:ea typeface="Calibri"/>
                        <a:cs typeface="+mn-cs"/>
                      </a:endParaRPr>
                    </a:p>
                    <a:p>
                      <a:pPr marL="0" marR="0" algn="r" rtl="1">
                        <a:lnSpc>
                          <a:spcPct val="115000"/>
                        </a:lnSpc>
                        <a:spcBef>
                          <a:spcPts val="0"/>
                        </a:spcBef>
                        <a:spcAft>
                          <a:spcPts val="0"/>
                        </a:spcAft>
                      </a:pPr>
                      <a:r>
                        <a:rPr lang="he-IL" sz="1100" b="1" dirty="0" smtClean="0">
                          <a:solidFill>
                            <a:schemeClr val="bg1"/>
                          </a:solidFill>
                          <a:latin typeface="+mn-lt"/>
                          <a:ea typeface="Calibri"/>
                          <a:cs typeface="+mn-cs"/>
                        </a:rPr>
                        <a:t>אוקטבה  </a:t>
                      </a:r>
                      <a:r>
                        <a:rPr lang="he-IL" sz="1100" dirty="0" smtClean="0">
                          <a:solidFill>
                            <a:schemeClr val="bg1"/>
                          </a:solidFill>
                          <a:latin typeface="+mn-lt"/>
                          <a:ea typeface="Calibri"/>
                          <a:cs typeface="+mn-cs"/>
                        </a:rPr>
                        <a:t>(</a:t>
                      </a:r>
                      <a:r>
                        <a:rPr lang="en-US" sz="1100" dirty="0" smtClean="0">
                          <a:solidFill>
                            <a:schemeClr val="bg1"/>
                          </a:solidFill>
                          <a:latin typeface="+mn-lt"/>
                          <a:ea typeface="Calibri"/>
                          <a:cs typeface="+mn-cs"/>
                        </a:rPr>
                        <a:t>Octave</a:t>
                      </a:r>
                      <a:r>
                        <a:rPr lang="he-IL" sz="1100" dirty="0" smtClean="0">
                          <a:solidFill>
                            <a:schemeClr val="bg1"/>
                          </a:solidFill>
                          <a:latin typeface="+mn-lt"/>
                          <a:ea typeface="Calibri"/>
                          <a:cs typeface="+mn-cs"/>
                        </a:rPr>
                        <a:t>) – המרווח שבין תו לבין התו הקרוב לו בעל אותו שם (דו עד דו, פה עד פה וכו'). בהשמעת שני צלילי האוקטבה בצורה בו זמנית , התוצאה נשמעת כהעשרה וכמילוי של הצליל, ללא הגברת המתח ההרמוני.</a:t>
                      </a:r>
                      <a:endParaRPr lang="en-US" sz="1100" dirty="0">
                        <a:solidFill>
                          <a:srgbClr val="FFFF00"/>
                        </a:solidFill>
                        <a:latin typeface="+mn-lt"/>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400" dirty="0" smtClean="0">
                          <a:solidFill>
                            <a:srgbClr val="FFFF00"/>
                          </a:solidFill>
                          <a:latin typeface="Arial" pitchFamily="34" charset="0"/>
                          <a:ea typeface="Calibri"/>
                          <a:cs typeface="+mn-cs"/>
                        </a:rPr>
                        <a:t>אוקטבה</a:t>
                      </a:r>
                      <a:endParaRPr lang="en-US" sz="1400" dirty="0">
                        <a:solidFill>
                          <a:srgbClr val="FFFF00"/>
                        </a:solidFill>
                        <a:latin typeface="Arial" pitchFamily="34" charset="0"/>
                        <a:ea typeface="Calibri"/>
                        <a:cs typeface="+mn-cs"/>
                      </a:endParaRPr>
                    </a:p>
                  </a:txBody>
                  <a:tcPr marL="68580" marR="68580" marT="0" marB="0"/>
                </a:tc>
              </a:tr>
              <a:tr h="370840">
                <a:tc>
                  <a:txBody>
                    <a:bodyPr/>
                    <a:lstStyle/>
                    <a:p>
                      <a:pPr marL="0" marR="0" algn="r" rtl="1">
                        <a:lnSpc>
                          <a:spcPct val="115000"/>
                        </a:lnSpc>
                        <a:spcBef>
                          <a:spcPts val="0"/>
                        </a:spcBef>
                        <a:spcAft>
                          <a:spcPts val="0"/>
                        </a:spcAft>
                      </a:pPr>
                      <a:r>
                        <a:rPr lang="en-US" sz="1200" b="0" i="0" u="none" strike="noStrike" cap="none" dirty="0" smtClean="0">
                          <a:solidFill>
                            <a:srgbClr val="FFFF00"/>
                          </a:solidFill>
                          <a:latin typeface="Arial"/>
                          <a:ea typeface="Arial"/>
                          <a:cs typeface="Arial"/>
                          <a:sym typeface="Arial"/>
                        </a:rPr>
                        <a:t>accord</a:t>
                      </a:r>
                      <a:r>
                        <a:rPr lang="en-US" sz="1100" b="0" i="0" u="none" strike="noStrike" cap="none" dirty="0" smtClean="0">
                          <a:solidFill>
                            <a:srgbClr val="000000"/>
                          </a:solidFill>
                          <a:latin typeface="Arial"/>
                          <a:ea typeface="Arial"/>
                          <a:cs typeface="Arial"/>
                          <a:sym typeface="Arial"/>
                        </a:rPr>
                        <a:t> </a:t>
                      </a:r>
                      <a:r>
                        <a:rPr lang="he-IL" sz="1100" b="0" i="0" u="none" strike="noStrike" cap="none" dirty="0" smtClean="0">
                          <a:solidFill>
                            <a:srgbClr val="000000"/>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 שלושה צלילים או יותר המושמעים בעת ובעונה אחת. השימוש באקורדים הוא בסיס ההרמוניה. קיימים מספר סוגי אקורדים: אקורד משולש- בעל שלושה צלילים: היסודי, הטרצה, והקוינטה מעליו. אקורד רגיל – אקורד משולש שהקוינטה שלו זכה. אקורד מז'ורי – טרצה גדולה שמעליה טרצה קטנה. אקורד מינורי- טרצה קטנה שמעליה טרצה גדולה. אקורד מוגדל- טרצה גדולה שמעליה טרצה גדולה. אקורד מוקטן- טרצה קטנה שמעליה טרצה קטנה. </a:t>
                      </a:r>
                      <a:endParaRPr lang="en-US" sz="1100" dirty="0">
                        <a:solidFill>
                          <a:schemeClr val="bg1"/>
                        </a:solidFill>
                        <a:latin typeface="Calibri"/>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400" b="0" i="0" u="none" strike="noStrike" cap="none" dirty="0" smtClean="0">
                          <a:solidFill>
                            <a:srgbClr val="FFFF00"/>
                          </a:solidFill>
                          <a:latin typeface="Arial"/>
                          <a:ea typeface="Arial"/>
                          <a:cs typeface="+mn-cs"/>
                          <a:sym typeface="Arial"/>
                        </a:rPr>
                        <a:t>אקורד </a:t>
                      </a:r>
                      <a:endParaRPr lang="en-US" sz="1400" b="0" dirty="0">
                        <a:solidFill>
                          <a:srgbClr val="FFFF00"/>
                        </a:solidFill>
                        <a:latin typeface="Calibri"/>
                        <a:ea typeface="Calibri"/>
                        <a:cs typeface="+mn-cs"/>
                      </a:endParaRPr>
                    </a:p>
                  </a:txBody>
                  <a:tcPr marL="68580" marR="68580" marT="0" marB="0"/>
                </a:tc>
              </a:tr>
              <a:tr h="370840">
                <a:tc>
                  <a:txBody>
                    <a:bodyPr/>
                    <a:lstStyle/>
                    <a:p>
                      <a:pPr marL="0" marR="0" algn="r" rtl="1">
                        <a:lnSpc>
                          <a:spcPct val="115000"/>
                        </a:lnSpc>
                        <a:spcBef>
                          <a:spcPts val="0"/>
                        </a:spcBef>
                        <a:spcAft>
                          <a:spcPts val="0"/>
                        </a:spcAft>
                      </a:pPr>
                      <a:r>
                        <a:rPr lang="en-US" sz="1200" b="0" i="0" u="none" strike="noStrike" cap="none" dirty="0" err="1" smtClean="0">
                          <a:solidFill>
                            <a:srgbClr val="FFFF00"/>
                          </a:solidFill>
                          <a:latin typeface="Arial"/>
                          <a:ea typeface="Arial"/>
                          <a:cs typeface="Arial"/>
                          <a:sym typeface="Arial"/>
                        </a:rPr>
                        <a:t>Unisonus</a:t>
                      </a:r>
                      <a:r>
                        <a:rPr lang="he-IL" sz="1100" b="0" i="0" u="none" strike="noStrike" cap="none" dirty="0" smtClean="0">
                          <a:solidFill>
                            <a:schemeClr val="bg1"/>
                          </a:solidFill>
                          <a:latin typeface="Arial"/>
                          <a:ea typeface="Arial"/>
                          <a:cs typeface="Arial"/>
                          <a:sym typeface="Arial"/>
                        </a:rPr>
                        <a:t>- המושג אוּנִיסוֹן שימושי בשפות שונות כמילה נרדפת לפרימה זכה (מלטינית: </a:t>
                      </a:r>
                      <a:r>
                        <a:rPr lang="en-US" sz="1100" b="0" i="0" u="none" strike="noStrike" cap="none" dirty="0" err="1" smtClean="0">
                          <a:solidFill>
                            <a:schemeClr val="bg1"/>
                          </a:solidFill>
                          <a:latin typeface="Arial"/>
                          <a:ea typeface="Arial"/>
                          <a:cs typeface="Arial"/>
                          <a:sym typeface="Arial"/>
                        </a:rPr>
                        <a:t>uni</a:t>
                      </a:r>
                      <a:r>
                        <a:rPr lang="he-IL" sz="1100" b="0" i="0" u="none" strike="noStrike" cap="none" dirty="0" smtClean="0">
                          <a:solidFill>
                            <a:schemeClr val="bg1"/>
                          </a:solidFill>
                          <a:latin typeface="Arial"/>
                          <a:ea typeface="Arial"/>
                          <a:cs typeface="Arial"/>
                          <a:sym typeface="Arial"/>
                        </a:rPr>
                        <a:t> = אחד, </a:t>
                      </a:r>
                      <a:r>
                        <a:rPr lang="en-US" sz="1100" b="0" i="0" u="none" strike="noStrike" cap="none" dirty="0" err="1" smtClean="0">
                          <a:solidFill>
                            <a:schemeClr val="bg1"/>
                          </a:solidFill>
                          <a:latin typeface="Arial"/>
                          <a:ea typeface="Arial"/>
                          <a:cs typeface="Arial"/>
                          <a:sym typeface="Arial"/>
                        </a:rPr>
                        <a:t>sonus</a:t>
                      </a:r>
                      <a:r>
                        <a:rPr lang="he-IL" sz="1100" b="0" i="0" u="none" strike="noStrike" cap="none" dirty="0" smtClean="0">
                          <a:solidFill>
                            <a:schemeClr val="bg1"/>
                          </a:solidFill>
                          <a:latin typeface="Arial"/>
                          <a:ea typeface="Arial"/>
                          <a:cs typeface="Arial"/>
                          <a:sym typeface="Arial"/>
                        </a:rPr>
                        <a:t> = צליל). "צליל אחד". לדוגמה: כאשר כמה אנשים שרים יחד את אותה המנגינה, המרווח שנוצר בין קולותיהם בכל רגע נתון הוא פרימה זכה. אולם אם המשתתפים שרים ברגיסטרים שונים, כלומר חלק מהמשתתפים הם בעלי קולות גבוהים והאחרים בעלי קולות נמוכים (כמו נשים וגברים, מבוגרים וילדים וכד'), הקולות יתפצלו באופן טבעי למרווח של אוקטבה בין הקולות הגבוהים לבין הקולות הנמוכים.</a:t>
                      </a:r>
                      <a:endParaRPr lang="en-US" sz="1100" dirty="0">
                        <a:solidFill>
                          <a:schemeClr val="bg1"/>
                        </a:solidFill>
                        <a:latin typeface="Calibri"/>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200" b="0" i="0" u="none" strike="noStrike" cap="none" dirty="0" smtClean="0">
                          <a:solidFill>
                            <a:srgbClr val="FFFF00"/>
                          </a:solidFill>
                          <a:latin typeface="Arial"/>
                          <a:ea typeface="Arial"/>
                          <a:cs typeface="Arial"/>
                          <a:sym typeface="Arial"/>
                        </a:rPr>
                        <a:t>אוּנִיסוֹן</a:t>
                      </a:r>
                      <a:endParaRPr lang="en-US" sz="1200" b="0" dirty="0">
                        <a:solidFill>
                          <a:srgbClr val="FFFF00"/>
                        </a:solidFill>
                        <a:latin typeface="Calibri"/>
                        <a:ea typeface="Calibri"/>
                        <a:cs typeface="+mn-cs"/>
                      </a:endParaRPr>
                    </a:p>
                  </a:txBody>
                  <a:tcPr marL="68580" marR="68580" marT="0" marB="0"/>
                </a:tc>
              </a:tr>
              <a:tr h="370840">
                <a:tc>
                  <a:txBody>
                    <a:bodyPr/>
                    <a:lstStyle/>
                    <a:p>
                      <a:pPr marL="0" marR="0" algn="r" rtl="1">
                        <a:lnSpc>
                          <a:spcPct val="115000"/>
                        </a:lnSpc>
                        <a:spcBef>
                          <a:spcPts val="0"/>
                        </a:spcBef>
                        <a:spcAft>
                          <a:spcPts val="0"/>
                        </a:spcAft>
                      </a:pPr>
                      <a:r>
                        <a:rPr lang="en-US" sz="1100" b="0" i="0" u="none" strike="noStrike" cap="none" dirty="0" smtClean="0">
                          <a:solidFill>
                            <a:srgbClr val="FFFF00"/>
                          </a:solidFill>
                          <a:latin typeface="Arial"/>
                          <a:ea typeface="Arial"/>
                          <a:cs typeface="Arial"/>
                          <a:sym typeface="Arial"/>
                        </a:rPr>
                        <a:t>Intonation</a:t>
                      </a:r>
                      <a:r>
                        <a:rPr lang="he-IL" sz="1050" b="0" i="0" u="none" strike="noStrike" cap="none" dirty="0" smtClean="0">
                          <a:solidFill>
                            <a:schemeClr val="bg1"/>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מידת הדיוק בגובה הצליל. אחד הנושאים החשובים בשירה שירת סולו, שירת  מקהלה, או בניגון התזמורת. </a:t>
                      </a:r>
                      <a:endParaRPr lang="en-US" sz="1100" dirty="0">
                        <a:solidFill>
                          <a:schemeClr val="bg1"/>
                        </a:solidFill>
                        <a:latin typeface="Calibri"/>
                        <a:ea typeface="Calibri"/>
                        <a:cs typeface="+mn-cs"/>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
                          <a:srgbClr val="000000"/>
                        </a:buClr>
                        <a:buSzTx/>
                        <a:buFont typeface="Arial"/>
                        <a:buNone/>
                        <a:tabLst>
                          <a:tab pos="228600" algn="l"/>
                        </a:tabLst>
                        <a:defRPr/>
                      </a:pPr>
                      <a:r>
                        <a:rPr lang="he-IL" sz="1200" b="0" i="0" u="none" strike="noStrike" cap="none" dirty="0" smtClean="0">
                          <a:solidFill>
                            <a:srgbClr val="FFFF00"/>
                          </a:solidFill>
                          <a:latin typeface="Arial"/>
                          <a:ea typeface="Arial"/>
                          <a:cs typeface="Arial"/>
                          <a:sym typeface="Arial"/>
                        </a:rPr>
                        <a:t>אינטונציה</a:t>
                      </a:r>
                      <a:endParaRPr lang="en-US" sz="1200" b="0" i="0" u="none" strike="noStrike" cap="none" dirty="0" smtClean="0">
                        <a:solidFill>
                          <a:srgbClr val="FFFF00"/>
                        </a:solidFill>
                        <a:latin typeface="Calibri"/>
                        <a:ea typeface="Calibri"/>
                        <a:cs typeface="Arial"/>
                        <a:sym typeface="Arial"/>
                      </a:endParaRPr>
                    </a:p>
                    <a:p>
                      <a:pPr marL="0" marR="0" algn="r" rtl="1">
                        <a:lnSpc>
                          <a:spcPct val="115000"/>
                        </a:lnSpc>
                        <a:spcBef>
                          <a:spcPts val="0"/>
                        </a:spcBef>
                        <a:spcAft>
                          <a:spcPts val="0"/>
                        </a:spcAft>
                        <a:tabLst>
                          <a:tab pos="228600" algn="l"/>
                        </a:tabLst>
                      </a:pPr>
                      <a:endParaRPr lang="en-US" sz="1200" b="0" dirty="0">
                        <a:solidFill>
                          <a:srgbClr val="FFFF00"/>
                        </a:solidFill>
                        <a:latin typeface="Calibri"/>
                        <a:ea typeface="Calibri"/>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98030"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מונחים מוזיקליים</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graphicFrame>
        <p:nvGraphicFramePr>
          <p:cNvPr id="7" name="Table 6"/>
          <p:cNvGraphicFramePr>
            <a:graphicFrameLocks noGrp="1"/>
          </p:cNvGraphicFramePr>
          <p:nvPr/>
        </p:nvGraphicFramePr>
        <p:xfrm>
          <a:off x="981075" y="1149350"/>
          <a:ext cx="7086600" cy="2582418"/>
        </p:xfrm>
        <a:graphic>
          <a:graphicData uri="http://schemas.openxmlformats.org/drawingml/2006/table">
            <a:tbl>
              <a:tblPr firstRow="1" bandRow="1">
                <a:tableStyleId>{D223DBF9-E6C6-4AA8-B193-31598DDAF621}</a:tableStyleId>
              </a:tblPr>
              <a:tblGrid>
                <a:gridCol w="5835372"/>
                <a:gridCol w="1251228"/>
              </a:tblGrid>
              <a:tr h="370840">
                <a:tc>
                  <a:txBody>
                    <a:bodyPr/>
                    <a:lstStyle/>
                    <a:p>
                      <a:pPr marL="0" marR="0" algn="r" rtl="1">
                        <a:lnSpc>
                          <a:spcPct val="115000"/>
                        </a:lnSpc>
                        <a:spcBef>
                          <a:spcPts val="0"/>
                        </a:spcBef>
                        <a:spcAft>
                          <a:spcPts val="0"/>
                        </a:spcAft>
                        <a:tabLst>
                          <a:tab pos="228600" algn="l"/>
                        </a:tabLst>
                      </a:pPr>
                      <a:r>
                        <a:rPr lang="en-US" sz="1200" b="0" i="0" u="none" strike="noStrike" cap="none" dirty="0" smtClean="0">
                          <a:solidFill>
                            <a:srgbClr val="FFFF00"/>
                          </a:solidFill>
                          <a:latin typeface="Arial"/>
                          <a:ea typeface="Arial"/>
                          <a:cs typeface="Arial"/>
                          <a:sym typeface="Arial"/>
                        </a:rPr>
                        <a:t>Al </a:t>
                      </a:r>
                      <a:r>
                        <a:rPr lang="en-US" sz="1200" b="0" i="0" u="none" strike="noStrike" cap="none" dirty="0" err="1" smtClean="0">
                          <a:solidFill>
                            <a:srgbClr val="FFFF00"/>
                          </a:solidFill>
                          <a:latin typeface="Arial"/>
                          <a:ea typeface="Arial"/>
                          <a:cs typeface="Arial"/>
                          <a:sym typeface="Arial"/>
                        </a:rPr>
                        <a:t>segno</a:t>
                      </a:r>
                      <a:r>
                        <a:rPr lang="he-IL" sz="1200" b="0" i="0" u="none" strike="noStrike" cap="none" dirty="0" smtClean="0">
                          <a:solidFill>
                            <a:srgbClr val="FFFF00"/>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הוראה בתווים מוזיקלים. חזור עד לסימן או התקדם עד לסימן.</a:t>
                      </a:r>
                      <a:r>
                        <a:rPr lang="he-IL" sz="1100" b="0" i="0" u="none" strike="noStrike" cap="none" dirty="0" smtClean="0">
                          <a:solidFill>
                            <a:srgbClr val="000000"/>
                          </a:solidFill>
                          <a:latin typeface="Arial"/>
                          <a:ea typeface="Arial"/>
                          <a:cs typeface="Arial"/>
                          <a:sym typeface="Arial"/>
                        </a:rPr>
                        <a:t> </a:t>
                      </a:r>
                      <a:endParaRPr lang="en-US" sz="1100" dirty="0">
                        <a:solidFill>
                          <a:srgbClr val="FFFF00"/>
                        </a:solidFill>
                        <a:latin typeface="+mn-lt"/>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200" b="0" i="0" u="none" strike="noStrike" cap="none" dirty="0" smtClean="0">
                          <a:solidFill>
                            <a:srgbClr val="FFFF00"/>
                          </a:solidFill>
                          <a:latin typeface="Arial"/>
                          <a:ea typeface="Arial"/>
                          <a:cs typeface="Arial"/>
                          <a:sym typeface="Arial"/>
                        </a:rPr>
                        <a:t>אל סניו</a:t>
                      </a:r>
                      <a:endParaRPr lang="en-US" sz="1200" b="0" dirty="0">
                        <a:solidFill>
                          <a:srgbClr val="FFFF00"/>
                        </a:solidFill>
                        <a:latin typeface="Arial" pitchFamily="34" charset="0"/>
                        <a:ea typeface="Calibri"/>
                        <a:cs typeface="+mn-cs"/>
                      </a:endParaRPr>
                    </a:p>
                  </a:txBody>
                  <a:tcPr marL="68580" marR="68580" marT="0" marB="0"/>
                </a:tc>
              </a:tr>
              <a:tr h="370840">
                <a:tc>
                  <a:txBody>
                    <a:bodyPr/>
                    <a:lstStyle/>
                    <a:p>
                      <a:pPr marL="0" marR="0" algn="r" rtl="1">
                        <a:lnSpc>
                          <a:spcPct val="115000"/>
                        </a:lnSpc>
                        <a:spcBef>
                          <a:spcPts val="0"/>
                        </a:spcBef>
                        <a:spcAft>
                          <a:spcPts val="0"/>
                        </a:spcAft>
                      </a:pPr>
                      <a:r>
                        <a:rPr lang="en-US" sz="1200" b="0" i="0" u="none" strike="noStrike" cap="none" dirty="0" smtClean="0">
                          <a:solidFill>
                            <a:srgbClr val="FFFF00"/>
                          </a:solidFill>
                          <a:latin typeface="Arial"/>
                          <a:ea typeface="Arial"/>
                          <a:cs typeface="Arial"/>
                          <a:sym typeface="Arial"/>
                        </a:rPr>
                        <a:t>- </a:t>
                      </a:r>
                      <a:r>
                        <a:rPr lang="en-US" sz="1200" b="0" i="0" u="none" strike="noStrike" cap="none" dirty="0" err="1" smtClean="0">
                          <a:solidFill>
                            <a:srgbClr val="FFFF00"/>
                          </a:solidFill>
                          <a:latin typeface="Arial"/>
                          <a:ea typeface="Arial"/>
                          <a:cs typeface="Arial"/>
                          <a:sym typeface="Arial"/>
                        </a:rPr>
                        <a:t>Allrgro</a:t>
                      </a:r>
                      <a:r>
                        <a:rPr lang="he-IL" sz="1200" b="0" i="0" u="none" strike="noStrike" cap="none" dirty="0" smtClean="0">
                          <a:solidFill>
                            <a:srgbClr val="FFFF00"/>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מהיר, אך לא במידה מוגזמת.</a:t>
                      </a:r>
                      <a:endParaRPr lang="en-US" sz="1100" dirty="0">
                        <a:solidFill>
                          <a:schemeClr val="bg1"/>
                        </a:solidFill>
                        <a:latin typeface="Calibri"/>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200" b="0" i="0" u="none" strike="noStrike" cap="none" dirty="0" smtClean="0">
                          <a:solidFill>
                            <a:srgbClr val="FFFF00"/>
                          </a:solidFill>
                          <a:latin typeface="Arial"/>
                          <a:ea typeface="Arial"/>
                          <a:cs typeface="Arial"/>
                          <a:sym typeface="Arial"/>
                        </a:rPr>
                        <a:t>אלגרו</a:t>
                      </a:r>
                      <a:endParaRPr lang="en-US" sz="1200" b="0" dirty="0">
                        <a:solidFill>
                          <a:srgbClr val="FFFF00"/>
                        </a:solidFill>
                        <a:latin typeface="Calibri"/>
                        <a:ea typeface="Calibri"/>
                        <a:cs typeface="+mn-cs"/>
                      </a:endParaRPr>
                    </a:p>
                  </a:txBody>
                  <a:tcPr marL="68580" marR="68580" marT="0" marB="0"/>
                </a:tc>
              </a:tr>
              <a:tr h="370840">
                <a:tc>
                  <a:txBody>
                    <a:bodyPr/>
                    <a:lstStyle/>
                    <a:p>
                      <a:pPr marL="0" marR="0" algn="r" rtl="1">
                        <a:lnSpc>
                          <a:spcPct val="115000"/>
                        </a:lnSpc>
                        <a:spcBef>
                          <a:spcPts val="0"/>
                        </a:spcBef>
                        <a:spcAft>
                          <a:spcPts val="0"/>
                        </a:spcAft>
                      </a:pPr>
                      <a:r>
                        <a:rPr lang="en-US" sz="1200" b="0" i="0" u="none" strike="noStrike" cap="none" dirty="0" err="1" smtClean="0">
                          <a:solidFill>
                            <a:srgbClr val="FFFF00"/>
                          </a:solidFill>
                          <a:latin typeface="+mn-lt"/>
                          <a:ea typeface="Arial"/>
                          <a:cs typeface="Arial"/>
                          <a:sym typeface="Arial"/>
                        </a:rPr>
                        <a:t>Alla</a:t>
                      </a:r>
                      <a:r>
                        <a:rPr lang="en-US" sz="1200" b="0" i="0" u="none" strike="noStrike" cap="none" dirty="0" smtClean="0">
                          <a:solidFill>
                            <a:srgbClr val="FFFF00"/>
                          </a:solidFill>
                          <a:latin typeface="+mn-lt"/>
                          <a:ea typeface="Arial"/>
                          <a:cs typeface="Arial"/>
                          <a:sym typeface="Arial"/>
                        </a:rPr>
                        <a:t> </a:t>
                      </a:r>
                      <a:r>
                        <a:rPr lang="en-US" sz="1200" b="0" i="0" u="none" strike="noStrike" cap="none" dirty="0" err="1" smtClean="0">
                          <a:solidFill>
                            <a:srgbClr val="FFFF00"/>
                          </a:solidFill>
                          <a:latin typeface="+mn-lt"/>
                          <a:ea typeface="Arial"/>
                          <a:cs typeface="Arial"/>
                          <a:sym typeface="Arial"/>
                        </a:rPr>
                        <a:t>breve</a:t>
                      </a:r>
                      <a:r>
                        <a:rPr lang="he-IL" sz="1200" b="0" i="0" u="none" strike="noStrike" cap="none" dirty="0" smtClean="0">
                          <a:solidFill>
                            <a:srgbClr val="FFFF00"/>
                          </a:solidFill>
                          <a:latin typeface="+mn-lt"/>
                          <a:ea typeface="Arial"/>
                          <a:cs typeface="Arial"/>
                          <a:sym typeface="Arial"/>
                        </a:rPr>
                        <a:t>-  </a:t>
                      </a:r>
                      <a:r>
                        <a:rPr lang="he-IL" sz="1100" b="0" i="0" u="none" strike="noStrike" cap="none" dirty="0" smtClean="0">
                          <a:solidFill>
                            <a:schemeClr val="bg1"/>
                          </a:solidFill>
                          <a:latin typeface="+mn-lt"/>
                          <a:ea typeface="Arial"/>
                          <a:cs typeface="Arial"/>
                          <a:sym typeface="Arial"/>
                        </a:rPr>
                        <a:t>משקל של 2/2 בתיבה של 4 פעמות.במהירות היכולה להיחשב לשתי פעמות בלבד. </a:t>
                      </a:r>
                    </a:p>
                    <a:p>
                      <a:pPr marL="0" marR="0" algn="r" rtl="1">
                        <a:lnSpc>
                          <a:spcPct val="115000"/>
                        </a:lnSpc>
                        <a:spcBef>
                          <a:spcPts val="0"/>
                        </a:spcBef>
                        <a:spcAft>
                          <a:spcPts val="0"/>
                        </a:spcAft>
                      </a:pPr>
                      <a:r>
                        <a:rPr lang="he-IL" sz="1100" b="0" i="0" u="none" strike="noStrike" cap="none" dirty="0" smtClean="0">
                          <a:solidFill>
                            <a:schemeClr val="bg1"/>
                          </a:solidFill>
                          <a:latin typeface="+mn-lt"/>
                          <a:ea typeface="Arial"/>
                          <a:cs typeface="Arial"/>
                          <a:sym typeface="Arial"/>
                        </a:rPr>
                        <a:t>                     כלומר השלם נספר כ-2 ואילו החצי נספר כ-1. </a:t>
                      </a:r>
                      <a:endParaRPr lang="en-US" sz="1100" dirty="0">
                        <a:solidFill>
                          <a:schemeClr val="bg1"/>
                        </a:solidFill>
                        <a:latin typeface="+mn-lt"/>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200" b="0" i="0" u="none" strike="noStrike" cap="none" dirty="0" smtClean="0">
                          <a:solidFill>
                            <a:srgbClr val="FFFF00"/>
                          </a:solidFill>
                          <a:latin typeface="Arial"/>
                          <a:ea typeface="Arial"/>
                          <a:cs typeface="Arial"/>
                          <a:sym typeface="Arial"/>
                        </a:rPr>
                        <a:t>אלה ברווה</a:t>
                      </a:r>
                      <a:endParaRPr lang="en-US" sz="1200" b="0" dirty="0">
                        <a:solidFill>
                          <a:srgbClr val="FFFF00"/>
                        </a:solidFill>
                        <a:latin typeface="Calibri"/>
                        <a:ea typeface="Calibri"/>
                        <a:cs typeface="+mn-cs"/>
                      </a:endParaRPr>
                    </a:p>
                  </a:txBody>
                  <a:tcPr marL="68580" marR="68580" marT="0" marB="0"/>
                </a:tc>
              </a:tr>
              <a:tr h="370840">
                <a:tc>
                  <a:txBody>
                    <a:bodyPr/>
                    <a:lstStyle/>
                    <a:p>
                      <a:pPr algn="r" rtl="1"/>
                      <a:r>
                        <a:rPr lang="en-US" sz="1200" b="0" i="0" u="none" strike="noStrike" cap="none" dirty="0" smtClean="0">
                          <a:solidFill>
                            <a:srgbClr val="FFFF00"/>
                          </a:solidFill>
                          <a:latin typeface="Arial"/>
                          <a:ea typeface="Arial"/>
                          <a:cs typeface="Arial"/>
                          <a:sym typeface="Arial"/>
                        </a:rPr>
                        <a:t>Alto </a:t>
                      </a:r>
                      <a:r>
                        <a:rPr lang="he-IL" sz="1200" b="0" i="0" u="none" strike="noStrike" cap="none" dirty="0" smtClean="0">
                          <a:solidFill>
                            <a:srgbClr val="FFFF00"/>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באיטלקית גבוה,  ציון לקולות גבוהים. זהו הקול הנמוך משלושת הקולות הנשיים (סופרן,מצו   </a:t>
                      </a:r>
                    </a:p>
                    <a:p>
                      <a:pPr algn="r" rtl="1"/>
                      <a:r>
                        <a:rPr lang="he-IL" sz="1100" b="0" i="0" u="none" strike="noStrike" cap="none" smtClean="0">
                          <a:solidFill>
                            <a:schemeClr val="bg1"/>
                          </a:solidFill>
                          <a:latin typeface="Arial"/>
                          <a:ea typeface="Arial"/>
                          <a:cs typeface="Arial"/>
                          <a:sym typeface="Arial"/>
                        </a:rPr>
                        <a:t>           </a:t>
                      </a:r>
                      <a:r>
                        <a:rPr lang="he-IL" sz="1100" b="0" i="0" u="none" strike="noStrike" cap="none" dirty="0" smtClean="0">
                          <a:solidFill>
                            <a:schemeClr val="bg1"/>
                          </a:solidFill>
                          <a:latin typeface="Arial"/>
                          <a:ea typeface="Arial"/>
                          <a:cs typeface="Arial"/>
                          <a:sym typeface="Arial"/>
                        </a:rPr>
                        <a:t>סופרן,אלט) השני בגובהו בקבוצת כלי הנגינה כגון ויולה וקלרינת. </a:t>
                      </a:r>
                      <a:endParaRPr lang="en-US" sz="1100" b="0" i="0" u="none" strike="noStrike" cap="none" dirty="0" smtClean="0">
                        <a:solidFill>
                          <a:schemeClr val="bg1"/>
                        </a:solidFill>
                        <a:latin typeface="Arial"/>
                        <a:ea typeface="Arial"/>
                        <a:cs typeface="Arial"/>
                        <a:sym typeface="Arial"/>
                      </a:endParaRPr>
                    </a:p>
                    <a:p>
                      <a:pPr algn="r" rtl="1"/>
                      <a:r>
                        <a:rPr lang="he-IL" sz="1100" b="0" i="0" u="none" strike="noStrike" cap="none" dirty="0" smtClean="0">
                          <a:solidFill>
                            <a:schemeClr val="bg1"/>
                          </a:solidFill>
                          <a:latin typeface="Arial"/>
                          <a:ea typeface="Arial"/>
                          <a:cs typeface="Arial"/>
                          <a:sym typeface="Arial"/>
                        </a:rPr>
                        <a:t>            היות ובתקופת הרנסנס שרו רק גברים (הנשים לא אושרו לשיר עקב איסור הכנסייה) קול האלט </a:t>
                      </a:r>
                    </a:p>
                    <a:p>
                      <a:pPr algn="r" rtl="1"/>
                      <a:r>
                        <a:rPr lang="he-IL" sz="1100" b="0" i="0" u="none" strike="noStrike" cap="none" dirty="0" smtClean="0">
                          <a:solidFill>
                            <a:schemeClr val="bg1"/>
                          </a:solidFill>
                          <a:latin typeface="Arial"/>
                          <a:ea typeface="Arial"/>
                          <a:cs typeface="Arial"/>
                          <a:sym typeface="Arial"/>
                        </a:rPr>
                        <a:t>            אותו שרו ילדים עד גיל 12היה גבוה יחסית לקול הטנור והבס אותו בצעו הגברים. </a:t>
                      </a:r>
                      <a:endParaRPr lang="en-US" sz="1100" b="0" i="0" u="none" strike="noStrike" cap="none" dirty="0" smtClean="0">
                        <a:solidFill>
                          <a:schemeClr val="bg1"/>
                        </a:solidFill>
                        <a:latin typeface="Arial"/>
                        <a:ea typeface="Arial"/>
                        <a:cs typeface="Arial"/>
                        <a:sym typeface="Arial"/>
                      </a:endParaRPr>
                    </a:p>
                    <a:p>
                      <a:pPr algn="r"/>
                      <a:r>
                        <a:rPr lang="he-IL" sz="1100" b="0" i="0" u="none" strike="noStrike" cap="none" dirty="0" smtClean="0">
                          <a:solidFill>
                            <a:schemeClr val="bg1"/>
                          </a:solidFill>
                          <a:latin typeface="Arial"/>
                          <a:ea typeface="Arial"/>
                          <a:cs typeface="Arial"/>
                          <a:sym typeface="Arial"/>
                        </a:rPr>
                        <a:t>           כיום קיימות מספר מועט של אלטיות אמיתיות בעולם דוגמת הזמרת קתלין פרייר </a:t>
                      </a:r>
                    </a:p>
                    <a:p>
                      <a:pPr algn="r" rtl="1"/>
                      <a:r>
                        <a:rPr lang="he-IL" sz="1100" b="0" i="0" u="none" strike="noStrike" cap="none" dirty="0" smtClean="0">
                          <a:solidFill>
                            <a:schemeClr val="bg1"/>
                          </a:solidFill>
                          <a:latin typeface="Arial"/>
                          <a:ea typeface="Arial"/>
                          <a:cs typeface="Arial"/>
                          <a:sym typeface="Arial"/>
                        </a:rPr>
                        <a:t>           רב הזמרות 37 אחוז נמצאות בקטגורייה של מצו סופרן).</a:t>
                      </a:r>
                      <a:r>
                        <a:rPr lang="he-IL" sz="1400" b="0" i="0" u="none" strike="noStrike" cap="none" dirty="0" smtClean="0">
                          <a:solidFill>
                            <a:srgbClr val="000000"/>
                          </a:solidFill>
                          <a:latin typeface="Arial"/>
                          <a:ea typeface="Arial"/>
                          <a:cs typeface="Arial"/>
                          <a:sym typeface="Arial"/>
                        </a:rPr>
                        <a:t> </a:t>
                      </a:r>
                      <a:endParaRPr lang="en-US" sz="1100" dirty="0">
                        <a:solidFill>
                          <a:schemeClr val="bg1"/>
                        </a:solidFill>
                        <a:latin typeface="+mn-lt"/>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r>
                        <a:rPr lang="he-IL" sz="1200" b="0" i="0" u="none" strike="noStrike" cap="none" dirty="0" smtClean="0">
                          <a:solidFill>
                            <a:srgbClr val="FFFF00"/>
                          </a:solidFill>
                          <a:latin typeface="Arial"/>
                          <a:ea typeface="Arial"/>
                          <a:cs typeface="Arial"/>
                          <a:sym typeface="Arial"/>
                        </a:rPr>
                        <a:t>אלט</a:t>
                      </a:r>
                      <a:endParaRPr lang="en-US" sz="1200" b="0" dirty="0">
                        <a:solidFill>
                          <a:srgbClr val="FFFF00"/>
                        </a:solidFill>
                        <a:latin typeface="Calibri"/>
                        <a:ea typeface="Calibri"/>
                        <a:cs typeface="+mn-cs"/>
                      </a:endParaRPr>
                    </a:p>
                  </a:txBody>
                  <a:tcPr marL="68580" marR="68580" marT="0" marB="0"/>
                </a:tc>
              </a:tr>
              <a:tr h="370840">
                <a:tc>
                  <a:txBody>
                    <a:bodyPr/>
                    <a:lstStyle/>
                    <a:p>
                      <a:pPr algn="r" rtl="1"/>
                      <a:endParaRPr lang="en-US" sz="1100" dirty="0">
                        <a:solidFill>
                          <a:schemeClr val="bg1"/>
                        </a:solidFill>
                        <a:latin typeface="+mn-lt"/>
                        <a:ea typeface="Calibri"/>
                        <a:cs typeface="+mn-cs"/>
                      </a:endParaRPr>
                    </a:p>
                  </a:txBody>
                  <a:tcPr marL="68580" marR="68580" marT="0" marB="0"/>
                </a:tc>
                <a:tc>
                  <a:txBody>
                    <a:bodyPr/>
                    <a:lstStyle/>
                    <a:p>
                      <a:pPr marL="0" marR="0" algn="r" rtl="1">
                        <a:lnSpc>
                          <a:spcPct val="115000"/>
                        </a:lnSpc>
                        <a:spcBef>
                          <a:spcPts val="0"/>
                        </a:spcBef>
                        <a:spcAft>
                          <a:spcPts val="0"/>
                        </a:spcAft>
                        <a:tabLst>
                          <a:tab pos="228600" algn="l"/>
                        </a:tabLst>
                      </a:pPr>
                      <a:endParaRPr lang="en-US" sz="1200" b="0" dirty="0">
                        <a:solidFill>
                          <a:srgbClr val="FFFF00"/>
                        </a:solidFill>
                        <a:latin typeface="Calibri"/>
                        <a:ea typeface="Calibri"/>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txBox="1">
            <a:spLocks noGrp="1"/>
          </p:cNvSpPr>
          <p:nvPr>
            <p:ph type="ctrTitle"/>
          </p:nvPr>
        </p:nvSpPr>
        <p:spPr>
          <a:xfrm>
            <a:off x="2699657" y="340150"/>
            <a:ext cx="5854843"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he-IL" sz="3000" b="1" dirty="0" smtClean="0">
                <a:solidFill>
                  <a:srgbClr val="FFFF00"/>
                </a:solidFill>
                <a:latin typeface="David"/>
                <a:ea typeface="David"/>
                <a:cs typeface="David"/>
                <a:sym typeface="David"/>
              </a:rPr>
              <a:t>בחינת סיום סמסטר</a:t>
            </a:r>
            <a:endParaRPr sz="3000" b="1" dirty="0">
              <a:solidFill>
                <a:srgbClr val="FFFF00"/>
              </a:solidFill>
              <a:latin typeface="David"/>
              <a:ea typeface="David"/>
              <a:cs typeface="David"/>
              <a:sym typeface="David"/>
            </a:endParaRPr>
          </a:p>
        </p:txBody>
      </p:sp>
      <p:sp>
        <p:nvSpPr>
          <p:cNvPr id="432" name="Google Shape;432;p51"/>
          <p:cNvSpPr txBox="1">
            <a:spLocks noGrp="1"/>
          </p:cNvSpPr>
          <p:nvPr>
            <p:ph type="subTitle" idx="1"/>
          </p:nvPr>
        </p:nvSpPr>
        <p:spPr>
          <a:xfrm>
            <a:off x="217714" y="950022"/>
            <a:ext cx="8479971" cy="4193478"/>
          </a:xfrm>
          <a:prstGeom prst="rect">
            <a:avLst/>
          </a:prstGeom>
        </p:spPr>
        <p:txBody>
          <a:bodyPr spcFirstLastPara="1" wrap="square" lIns="91425" tIns="91425" rIns="91425" bIns="91425" anchor="t" anchorCtr="0">
            <a:noAutofit/>
          </a:bodyPr>
          <a:lstStyle/>
          <a:p>
            <a:pPr marL="0" marR="114300" lvl="0" indent="0" algn="r" rtl="1">
              <a:lnSpc>
                <a:spcPct val="115000"/>
              </a:lnSpc>
              <a:spcBef>
                <a:spcPts val="0"/>
              </a:spcBef>
              <a:spcAft>
                <a:spcPts val="0"/>
              </a:spcAft>
              <a:buNone/>
            </a:pPr>
            <a:r>
              <a:rPr lang="x-none" sz="1400">
                <a:solidFill>
                  <a:srgbClr val="FFFFFF"/>
                </a:solidFill>
                <a:latin typeface="+mn-lt"/>
                <a:ea typeface="David"/>
                <a:cs typeface="David"/>
                <a:sym typeface="David"/>
              </a:rPr>
              <a:t> </a:t>
            </a:r>
            <a:r>
              <a:rPr lang="he-IL" sz="1400" dirty="0" smtClean="0">
                <a:solidFill>
                  <a:srgbClr val="FFFFFF"/>
                </a:solidFill>
                <a:latin typeface="+mn-lt"/>
                <a:ea typeface="Arial"/>
                <a:cs typeface="+mn-cs"/>
                <a:sym typeface="Arial"/>
              </a:rPr>
              <a:t>1.    </a:t>
            </a:r>
            <a:r>
              <a:rPr lang="he-IL" sz="1200" dirty="0" smtClean="0">
                <a:solidFill>
                  <a:srgbClr val="FFFFFF"/>
                </a:solidFill>
                <a:latin typeface="+mn-lt"/>
                <a:ea typeface="Arial"/>
                <a:cs typeface="+mn-cs"/>
                <a:sym typeface="Arial"/>
              </a:rPr>
              <a:t>יש לציין ע"ג טופס הבחינה שם מלא, מספר תעודת זהות כולל ספרת ביקורת, שם הבחינה, תאריך הבחינה</a:t>
            </a:r>
          </a:p>
          <a:p>
            <a:pPr marL="0" marR="114300" lvl="0" indent="0" algn="r" rtl="1">
              <a:lnSpc>
                <a:spcPct val="115000"/>
              </a:lnSpc>
              <a:spcBef>
                <a:spcPts val="0"/>
              </a:spcBef>
              <a:spcAft>
                <a:spcPts val="0"/>
              </a:spcAft>
              <a:buNone/>
            </a:pPr>
            <a:r>
              <a:rPr lang="he-IL" sz="1200" dirty="0" smtClean="0">
                <a:solidFill>
                  <a:srgbClr val="FFFFFF"/>
                </a:solidFill>
                <a:latin typeface="+mn-lt"/>
                <a:ea typeface="Arial"/>
                <a:cs typeface="+mn-cs"/>
                <a:sym typeface="Arial"/>
              </a:rPr>
              <a:t>        ומספר בחינה והכל בעט שחורה או כחולה. יש לגשת למפקחת כדי להירשם לבחינה ולהשאיר במקום את תעודת הזהות. </a:t>
            </a:r>
          </a:p>
          <a:p>
            <a:pPr marL="342900" marR="114300" lvl="0" algn="r" rtl="1">
              <a:lnSpc>
                <a:spcPct val="115000"/>
              </a:lnSpc>
            </a:pPr>
            <a:r>
              <a:rPr lang="he-IL" sz="1200" dirty="0" smtClean="0">
                <a:solidFill>
                  <a:srgbClr val="FFFFFF"/>
                </a:solidFill>
                <a:ea typeface="Arial"/>
                <a:sym typeface="Arial"/>
              </a:rPr>
              <a:t>2.     הבחינה הינה בשיטה אמריקאית שאלה ו-4 תשובות שרק אחת מהן נכונה. אין מצב שכל התשובות נכונות.</a:t>
            </a:r>
          </a:p>
          <a:p>
            <a:pPr marL="342900" marR="114300" lvl="0" algn="r" rtl="1">
              <a:lnSpc>
                <a:spcPct val="115000"/>
              </a:lnSpc>
            </a:pPr>
            <a:r>
              <a:rPr lang="he-IL" sz="1200" dirty="0" smtClean="0">
                <a:solidFill>
                  <a:srgbClr val="FFFFFF"/>
                </a:solidFill>
                <a:ea typeface="Arial"/>
                <a:sym typeface="Arial"/>
              </a:rPr>
              <a:t>3.     יש לציין ע"ג טופס התשובות בלבד את הסימון </a:t>
            </a:r>
            <a:r>
              <a:rPr lang="en-US" sz="1200" dirty="0" smtClean="0">
                <a:solidFill>
                  <a:srgbClr val="FFFFFF"/>
                </a:solidFill>
                <a:ea typeface="Arial"/>
                <a:sym typeface="Arial"/>
              </a:rPr>
              <a:t>V</a:t>
            </a:r>
            <a:r>
              <a:rPr lang="he-IL" sz="1200" dirty="0" smtClean="0">
                <a:solidFill>
                  <a:srgbClr val="FFFFFF"/>
                </a:solidFill>
                <a:ea typeface="Arial"/>
                <a:sym typeface="Arial"/>
              </a:rPr>
              <a:t>  ליד התשובה שנראית לכם כנכונה אך ורק בעט כחולה או שחורה, בחינה אשר תסומן בעט אדומה או עיפרון תיפסל. והתלמיד ייחשב כי נכשל בבחינה ועליו להבחן שוב במועד ב'. במידה וברצונכם לשנות את סימון התשובה יש למחוק ב-</a:t>
            </a:r>
            <a:r>
              <a:rPr lang="en-US" sz="1200" dirty="0" smtClean="0">
                <a:solidFill>
                  <a:srgbClr val="FFFFFF"/>
                </a:solidFill>
                <a:ea typeface="Arial"/>
                <a:sym typeface="Arial"/>
              </a:rPr>
              <a:t>X</a:t>
            </a:r>
            <a:r>
              <a:rPr lang="he-IL" sz="1200" dirty="0" smtClean="0">
                <a:solidFill>
                  <a:srgbClr val="FFFFFF"/>
                </a:solidFill>
                <a:ea typeface="Arial"/>
                <a:sym typeface="Arial"/>
              </a:rPr>
              <a:t> את התשובה הקודמת ולרשום תשובה חדשה כאמור בסימן </a:t>
            </a:r>
            <a:r>
              <a:rPr lang="en-US" sz="1200" dirty="0" smtClean="0">
                <a:solidFill>
                  <a:srgbClr val="FFFFFF"/>
                </a:solidFill>
                <a:ea typeface="Arial"/>
                <a:sym typeface="Arial"/>
              </a:rPr>
              <a:t>V</a:t>
            </a:r>
            <a:r>
              <a:rPr lang="he-IL" sz="1200" dirty="0" smtClean="0">
                <a:solidFill>
                  <a:srgbClr val="FFFFFF"/>
                </a:solidFill>
                <a:ea typeface="Arial"/>
                <a:sym typeface="Arial"/>
              </a:rPr>
              <a:t> בלבד. </a:t>
            </a:r>
          </a:p>
          <a:p>
            <a:pPr marL="342900" marR="114300" lvl="0" algn="r" rtl="1">
              <a:lnSpc>
                <a:spcPct val="115000"/>
              </a:lnSpc>
            </a:pPr>
            <a:r>
              <a:rPr lang="he-IL" sz="1200" dirty="0" smtClean="0">
                <a:solidFill>
                  <a:srgbClr val="FFFFFF"/>
                </a:solidFill>
                <a:ea typeface="Arial"/>
                <a:sym typeface="Arial"/>
              </a:rPr>
              <a:t>4.     כל תלמיד מקבל טופס בחינה שונה מחברו כך שלהעתיק אינו נושא רלוונטי. ואף אסור להעתיק ומי שיתפס כמנסה להעתיק ייפסל לאלתר בבחינה ויועבר לועדת המשמעת של המיכללה. </a:t>
            </a:r>
          </a:p>
          <a:p>
            <a:pPr marL="342900" marR="114300" lvl="0" algn="r" rtl="1">
              <a:lnSpc>
                <a:spcPct val="115000"/>
              </a:lnSpc>
            </a:pPr>
            <a:r>
              <a:rPr lang="he-IL" sz="1200" dirty="0" smtClean="0">
                <a:solidFill>
                  <a:srgbClr val="FFFFFF"/>
                </a:solidFill>
                <a:ea typeface="Arial"/>
                <a:sym typeface="Arial"/>
              </a:rPr>
              <a:t>5.    המבחן מתקיים עם חומר פתוח ומי שהקשיב ,רשם את החומר והכין את שיעורי הבית, והגיע לכל השיעורים, לא תהיה לו שום בעיה בבחינה זו. </a:t>
            </a:r>
          </a:p>
          <a:p>
            <a:pPr marL="342900" marR="114300" lvl="0" algn="r" rtl="1">
              <a:lnSpc>
                <a:spcPct val="115000"/>
              </a:lnSpc>
            </a:pPr>
            <a:r>
              <a:rPr lang="he-IL" sz="1200" dirty="0" smtClean="0">
                <a:solidFill>
                  <a:srgbClr val="FFFFFF"/>
                </a:solidFill>
                <a:ea typeface="Arial"/>
                <a:sym typeface="Arial"/>
              </a:rPr>
              <a:t>6.    יש להניח את הפלאפון יחד עם התיק ליד הלוח, יש לכבות פלאפונים כדי שזה לא יפריע למהלך הבחינה. </a:t>
            </a:r>
          </a:p>
          <a:p>
            <a:pPr marL="342900" marR="114300" lvl="0" algn="r" rtl="1">
              <a:lnSpc>
                <a:spcPct val="115000"/>
              </a:lnSpc>
            </a:pPr>
            <a:r>
              <a:rPr lang="he-IL" sz="1200" dirty="0" smtClean="0">
                <a:solidFill>
                  <a:srgbClr val="FFFFFF"/>
                </a:solidFill>
                <a:ea typeface="Arial"/>
                <a:sym typeface="Arial"/>
              </a:rPr>
              <a:t>7.    הבחינה תתחיל בשעה 10:00 ותימשך 45 דקות עד השעה 10:45 בדיוק .. בשעה זו תיפסק הבחינה לאלתר. ומי שלא יספיק להעביר את טופס הבחינה טרם מועד זה ייחשב כנכשל בבחינה. </a:t>
            </a:r>
          </a:p>
          <a:p>
            <a:pPr marL="342900" marR="114300" lvl="0" algn="r" rtl="1">
              <a:lnSpc>
                <a:spcPct val="115000"/>
              </a:lnSpc>
            </a:pPr>
            <a:r>
              <a:rPr lang="he-IL" sz="1200" dirty="0" smtClean="0">
                <a:solidFill>
                  <a:srgbClr val="FFFFFF"/>
                </a:solidFill>
                <a:ea typeface="Arial"/>
                <a:sym typeface="Arial"/>
              </a:rPr>
              <a:t>8.    תכינו עיפרון מחק דפים ריקים כדי לכתוב מה שנוח לכם , ע"ג טופס הבחינה יש לציין כאמור אך ורק את הסימן </a:t>
            </a:r>
            <a:r>
              <a:rPr lang="en-US" sz="1200" dirty="0" smtClean="0">
                <a:solidFill>
                  <a:srgbClr val="FFFFFF"/>
                </a:solidFill>
                <a:ea typeface="Arial"/>
                <a:sym typeface="Arial"/>
              </a:rPr>
              <a:t>V</a:t>
            </a:r>
            <a:r>
              <a:rPr lang="he-IL" sz="1200" dirty="0" smtClean="0">
                <a:solidFill>
                  <a:srgbClr val="FFFFFF"/>
                </a:solidFill>
                <a:ea typeface="Arial"/>
                <a:sym typeface="Arial"/>
              </a:rPr>
              <a:t> ליד התשובה הנכונה. מי שמסיים את הבחינה יניח את טופס הבחינה כולל שאלות הבחינה אצל הבוחנת ויקח את תעודת הזהות שלו. </a:t>
            </a:r>
          </a:p>
          <a:p>
            <a:pPr marL="342900" marR="114300" lvl="0" algn="r" rtl="1">
              <a:lnSpc>
                <a:spcPct val="115000"/>
              </a:lnSpc>
            </a:pPr>
            <a:r>
              <a:rPr lang="he-IL" sz="1200" dirty="0" smtClean="0">
                <a:solidFill>
                  <a:srgbClr val="FFFFFF"/>
                </a:solidFill>
                <a:ea typeface="Arial"/>
                <a:sym typeface="Arial"/>
              </a:rPr>
              <a:t>9.     אין אפשרות לצאת או להיכנס לאחר תחילת הבחינה ועד לסיומה. אסור לדבר ומי שרוצה לשאול שאלה שירים יד ואגש אליו.</a:t>
            </a:r>
          </a:p>
          <a:p>
            <a:pPr marL="342900" marR="114300" lvl="0" algn="r" rtl="1">
              <a:lnSpc>
                <a:spcPct val="115000"/>
              </a:lnSpc>
            </a:pPr>
            <a:r>
              <a:rPr lang="he-IL" sz="1200" dirty="0" smtClean="0">
                <a:solidFill>
                  <a:srgbClr val="FFFFFF"/>
                </a:solidFill>
                <a:ea typeface="Arial"/>
                <a:sym typeface="Arial"/>
              </a:rPr>
              <a:t>10   הבחינה כוללת 10 שאלות ועוד שאלת בונוס, מומלץ לענות על כל 11 השאלות כך שאם נכשלתם במענה בשאלה מסויימת מתוך 10 השאלות תחשב שאלת הבונוס במקומה. לשאלת הבונוס אין ניקוד בציון . </a:t>
            </a:r>
          </a:p>
          <a:p>
            <a:pPr marL="342900" marR="114300" lvl="0" algn="r" rtl="1">
              <a:lnSpc>
                <a:spcPct val="115000"/>
              </a:lnSpc>
            </a:pPr>
            <a:r>
              <a:rPr lang="he-IL" sz="1200" b="1" dirty="0" smtClean="0">
                <a:solidFill>
                  <a:srgbClr val="FFFFFF"/>
                </a:solidFill>
                <a:ea typeface="Arial"/>
                <a:sym typeface="Arial"/>
              </a:rPr>
              <a:t>                                                                         ב      ה     צ     ל     ח      ה   ! ! !</a:t>
            </a:r>
          </a:p>
          <a:p>
            <a:pPr marL="342900" marR="114300" lvl="0" algn="r" rtl="1">
              <a:lnSpc>
                <a:spcPct val="115000"/>
              </a:lnSpc>
              <a:buAutoNum type="arabicPeriod" startAt="8"/>
            </a:pPr>
            <a:endParaRPr lang="he-IL" sz="1400" dirty="0" smtClean="0">
              <a:solidFill>
                <a:srgbClr val="FFFFFF"/>
              </a:solidFill>
              <a:ea typeface="Arial"/>
              <a:sym typeface="Arial"/>
            </a:endParaRPr>
          </a:p>
          <a:p>
            <a:pPr marL="342900" marR="114300" lvl="0" algn="r" rtl="1">
              <a:lnSpc>
                <a:spcPct val="115000"/>
              </a:lnSpc>
              <a:buAutoNum type="arabicPeriod" startAt="8"/>
            </a:pPr>
            <a:endParaRPr lang="he-IL" sz="1400" dirty="0" smtClean="0">
              <a:solidFill>
                <a:srgbClr val="FFFFFF"/>
              </a:solidFill>
              <a:ea typeface="Arial"/>
              <a:sym typeface="Arial"/>
            </a:endParaRPr>
          </a:p>
          <a:p>
            <a:pPr marL="342900" marR="114300" lvl="0" algn="r" rtl="1">
              <a:lnSpc>
                <a:spcPct val="115000"/>
              </a:lnSpc>
            </a:pPr>
            <a:endParaRPr sz="1400" b="1" dirty="0">
              <a:solidFill>
                <a:srgbClr val="FF0000"/>
              </a:solidFill>
              <a:highlight>
                <a:srgbClr val="FFFFFF"/>
              </a:highlight>
              <a:latin typeface="Arial"/>
              <a:ea typeface="Arial"/>
              <a:cs typeface="+mn-cs"/>
              <a:sym typeface="Arial"/>
            </a:endParaRPr>
          </a:p>
          <a:p>
            <a:pPr marL="0" marR="114300" lvl="0" indent="0" algn="r" rtl="1">
              <a:lnSpc>
                <a:spcPct val="115000"/>
              </a:lnSpc>
              <a:spcBef>
                <a:spcPts val="0"/>
              </a:spcBef>
              <a:spcAft>
                <a:spcPts val="0"/>
              </a:spcAft>
              <a:buNone/>
            </a:pPr>
            <a:r>
              <a:rPr lang="x-none" sz="1100">
                <a:solidFill>
                  <a:srgbClr val="FF0000"/>
                </a:solidFill>
                <a:latin typeface="Arial"/>
                <a:ea typeface="Arial"/>
                <a:cs typeface="Arial"/>
                <a:sym typeface="Arial"/>
              </a:rPr>
              <a:t> </a:t>
            </a:r>
            <a:endParaRPr sz="1100" dirty="0">
              <a:solidFill>
                <a:srgbClr val="FF0000"/>
              </a:solidFill>
              <a:latin typeface="Arial"/>
              <a:ea typeface="Arial"/>
              <a:cs typeface="Arial"/>
              <a:sym typeface="Arial"/>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433" name="Google Shape;433;p5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34" name="Google Shape;434;p51"/>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819399" y="340150"/>
            <a:ext cx="7998030" cy="730500"/>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ארבע העוצמות</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sp>
        <p:nvSpPr>
          <p:cNvPr id="6" name="Oval 5"/>
          <p:cNvSpPr/>
          <p:nvPr/>
        </p:nvSpPr>
        <p:spPr>
          <a:xfrm>
            <a:off x="5467350" y="165735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rgbClr val="FFFF00"/>
                </a:solidFill>
              </a:rPr>
              <a:t>עוצמה </a:t>
            </a:r>
          </a:p>
          <a:p>
            <a:pPr algn="ctr"/>
            <a:r>
              <a:rPr lang="he-IL" dirty="0" smtClean="0">
                <a:solidFill>
                  <a:srgbClr val="FFFF00"/>
                </a:solidFill>
              </a:rPr>
              <a:t>צבאית</a:t>
            </a:r>
            <a:endParaRPr lang="en-US" dirty="0">
              <a:solidFill>
                <a:srgbClr val="FFFF00"/>
              </a:solidFill>
            </a:endParaRPr>
          </a:p>
        </p:txBody>
      </p:sp>
      <p:sp>
        <p:nvSpPr>
          <p:cNvPr id="7" name="Oval 6"/>
          <p:cNvSpPr/>
          <p:nvPr/>
        </p:nvSpPr>
        <p:spPr>
          <a:xfrm>
            <a:off x="3438525" y="1666875"/>
            <a:ext cx="9525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rgbClr val="FFFF00"/>
                </a:solidFill>
              </a:rPr>
              <a:t>עוצמה </a:t>
            </a:r>
          </a:p>
          <a:p>
            <a:pPr algn="ctr"/>
            <a:r>
              <a:rPr lang="he-IL" dirty="0" smtClean="0">
                <a:solidFill>
                  <a:srgbClr val="FFFF00"/>
                </a:solidFill>
              </a:rPr>
              <a:t>כלכלית</a:t>
            </a:r>
            <a:endParaRPr lang="en-US" dirty="0">
              <a:solidFill>
                <a:srgbClr val="FFFF00"/>
              </a:solidFill>
            </a:endParaRPr>
          </a:p>
        </p:txBody>
      </p:sp>
      <p:sp>
        <p:nvSpPr>
          <p:cNvPr id="10" name="Oval 9"/>
          <p:cNvSpPr/>
          <p:nvPr/>
        </p:nvSpPr>
        <p:spPr>
          <a:xfrm>
            <a:off x="4495800" y="26384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rgbClr val="FFFF00"/>
                </a:solidFill>
              </a:rPr>
              <a:t>עוצמה </a:t>
            </a:r>
          </a:p>
          <a:p>
            <a:pPr algn="ctr"/>
            <a:r>
              <a:rPr lang="he-IL" dirty="0" smtClean="0">
                <a:solidFill>
                  <a:srgbClr val="FFFF00"/>
                </a:solidFill>
              </a:rPr>
              <a:t>מדינית</a:t>
            </a:r>
            <a:endParaRPr lang="en-US" dirty="0">
              <a:solidFill>
                <a:srgbClr val="FFFF00"/>
              </a:solidFill>
            </a:endParaRPr>
          </a:p>
        </p:txBody>
      </p:sp>
      <p:sp>
        <p:nvSpPr>
          <p:cNvPr id="11" name="Oval 10"/>
          <p:cNvSpPr/>
          <p:nvPr/>
        </p:nvSpPr>
        <p:spPr>
          <a:xfrm>
            <a:off x="5905500" y="33432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solidFill>
                  <a:srgbClr val="FFFF00"/>
                </a:solidFill>
              </a:rPr>
              <a:t>עוצמה </a:t>
            </a:r>
          </a:p>
          <a:p>
            <a:pPr algn="ctr"/>
            <a:r>
              <a:rPr lang="he-IL" dirty="0" smtClean="0">
                <a:solidFill>
                  <a:srgbClr val="FFFF00"/>
                </a:solidFill>
              </a:rPr>
              <a:t>רוחנית</a:t>
            </a:r>
            <a:endParaRPr lang="en-US" dirty="0">
              <a:solidFill>
                <a:srgbClr val="FFFF00"/>
              </a:solidFill>
            </a:endParaRPr>
          </a:p>
        </p:txBody>
      </p:sp>
      <p:cxnSp>
        <p:nvCxnSpPr>
          <p:cNvPr id="13" name="Straight Arrow Connector 12"/>
          <p:cNvCxnSpPr>
            <a:stCxn id="6" idx="3"/>
            <a:endCxn id="10" idx="7"/>
          </p:cNvCxnSpPr>
          <p:nvPr/>
        </p:nvCxnSpPr>
        <p:spPr>
          <a:xfrm flipH="1">
            <a:off x="5276289" y="2437839"/>
            <a:ext cx="324972" cy="3344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5"/>
            <a:endCxn id="10" idx="1"/>
          </p:cNvCxnSpPr>
          <p:nvPr/>
        </p:nvCxnSpPr>
        <p:spPr>
          <a:xfrm>
            <a:off x="4251535" y="2447364"/>
            <a:ext cx="378176" cy="3249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6" idx="2"/>
          </p:cNvCxnSpPr>
          <p:nvPr/>
        </p:nvCxnSpPr>
        <p:spPr>
          <a:xfrm>
            <a:off x="4448175" y="2076450"/>
            <a:ext cx="1019175" cy="38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72100" y="3295650"/>
            <a:ext cx="590550" cy="333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09776" y="1685925"/>
            <a:ext cx="800099"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שוק חופשי</a:t>
            </a:r>
          </a:p>
          <a:p>
            <a:pPr algn="ctr"/>
            <a:endParaRPr lang="en-US" sz="1100" dirty="0"/>
          </a:p>
        </p:txBody>
      </p:sp>
      <p:sp>
        <p:nvSpPr>
          <p:cNvPr id="30" name="Rectangle 29"/>
          <p:cNvSpPr/>
          <p:nvPr/>
        </p:nvSpPr>
        <p:spPr>
          <a:xfrm>
            <a:off x="2162176" y="2190750"/>
            <a:ext cx="742949"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סטארטאפ</a:t>
            </a:r>
            <a:endParaRPr lang="en-US" sz="1100" dirty="0"/>
          </a:p>
        </p:txBody>
      </p:sp>
      <p:sp>
        <p:nvSpPr>
          <p:cNvPr id="31" name="Rectangle 30"/>
          <p:cNvSpPr/>
          <p:nvPr/>
        </p:nvSpPr>
        <p:spPr>
          <a:xfrm>
            <a:off x="2505077" y="2695574"/>
            <a:ext cx="695324"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יחידות </a:t>
            </a:r>
          </a:p>
          <a:p>
            <a:pPr algn="ctr"/>
            <a:r>
              <a:rPr lang="he-IL" sz="1100" dirty="0" smtClean="0"/>
              <a:t>מודיעין</a:t>
            </a:r>
          </a:p>
          <a:p>
            <a:pPr algn="ctr"/>
            <a:endParaRPr lang="en-US" sz="1100" dirty="0"/>
          </a:p>
        </p:txBody>
      </p:sp>
      <p:cxnSp>
        <p:nvCxnSpPr>
          <p:cNvPr id="33" name="Straight Arrow Connector 32"/>
          <p:cNvCxnSpPr>
            <a:stCxn id="30" idx="3"/>
          </p:cNvCxnSpPr>
          <p:nvPr/>
        </p:nvCxnSpPr>
        <p:spPr>
          <a:xfrm flipV="1">
            <a:off x="2905125" y="2219325"/>
            <a:ext cx="542925"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6" idx="3"/>
          </p:cNvCxnSpPr>
          <p:nvPr/>
        </p:nvCxnSpPr>
        <p:spPr>
          <a:xfrm flipV="1">
            <a:off x="2809875" y="1885950"/>
            <a:ext cx="6477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247901" y="1171575"/>
            <a:ext cx="790574"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פתיחת הכלכלה לתחרות</a:t>
            </a:r>
            <a:endParaRPr lang="en-US" sz="1100" dirty="0"/>
          </a:p>
        </p:txBody>
      </p:sp>
      <p:cxnSp>
        <p:nvCxnSpPr>
          <p:cNvPr id="41" name="Straight Arrow Connector 40"/>
          <p:cNvCxnSpPr>
            <a:stCxn id="39" idx="3"/>
            <a:endCxn id="7" idx="1"/>
          </p:cNvCxnSpPr>
          <p:nvPr/>
        </p:nvCxnSpPr>
        <p:spPr>
          <a:xfrm>
            <a:off x="3038475" y="1390650"/>
            <a:ext cx="539540" cy="410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581400" y="3200400"/>
            <a:ext cx="828676"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למעלה מ-160 מדינות</a:t>
            </a:r>
            <a:endParaRPr lang="en-US" sz="1100" dirty="0"/>
          </a:p>
        </p:txBody>
      </p:sp>
      <p:cxnSp>
        <p:nvCxnSpPr>
          <p:cNvPr id="44" name="Straight Arrow Connector 43"/>
          <p:cNvCxnSpPr>
            <a:stCxn id="10" idx="3"/>
            <a:endCxn id="42" idx="3"/>
          </p:cNvCxnSpPr>
          <p:nvPr/>
        </p:nvCxnSpPr>
        <p:spPr>
          <a:xfrm flipH="1">
            <a:off x="4410076" y="3418914"/>
            <a:ext cx="219635" cy="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467100" y="3695700"/>
            <a:ext cx="847725"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ישראל במקום השני בסייבר</a:t>
            </a:r>
            <a:endParaRPr lang="en-US" sz="1100" dirty="0"/>
          </a:p>
        </p:txBody>
      </p:sp>
      <p:cxnSp>
        <p:nvCxnSpPr>
          <p:cNvPr id="47" name="Straight Arrow Connector 46"/>
          <p:cNvCxnSpPr>
            <a:stCxn id="45" idx="3"/>
            <a:endCxn id="10" idx="4"/>
          </p:cNvCxnSpPr>
          <p:nvPr/>
        </p:nvCxnSpPr>
        <p:spPr>
          <a:xfrm flipV="1">
            <a:off x="4314825" y="3552825"/>
            <a:ext cx="638175"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257551" y="4210050"/>
            <a:ext cx="895349"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המעצמה ה-8 בעולם</a:t>
            </a:r>
            <a:endParaRPr lang="en-US" sz="1100" dirty="0"/>
          </a:p>
        </p:txBody>
      </p:sp>
      <p:cxnSp>
        <p:nvCxnSpPr>
          <p:cNvPr id="50" name="Straight Arrow Connector 49"/>
          <p:cNvCxnSpPr>
            <a:stCxn id="48" idx="3"/>
            <a:endCxn id="10" idx="5"/>
          </p:cNvCxnSpPr>
          <p:nvPr/>
        </p:nvCxnSpPr>
        <p:spPr>
          <a:xfrm flipV="1">
            <a:off x="4152900" y="3418914"/>
            <a:ext cx="1123389" cy="1010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943725" y="3171825"/>
            <a:ext cx="761999"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ערך </a:t>
            </a:r>
          </a:p>
          <a:p>
            <a:pPr algn="ctr"/>
            <a:r>
              <a:rPr lang="he-IL" sz="1100" dirty="0" smtClean="0"/>
              <a:t>הציונות</a:t>
            </a:r>
            <a:endParaRPr lang="en-US" sz="1100" dirty="0"/>
          </a:p>
        </p:txBody>
      </p:sp>
      <p:sp>
        <p:nvSpPr>
          <p:cNvPr id="53" name="Rectangle 52"/>
          <p:cNvSpPr/>
          <p:nvPr/>
        </p:nvSpPr>
        <p:spPr>
          <a:xfrm>
            <a:off x="7210425" y="3705225"/>
            <a:ext cx="733425"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ערך </a:t>
            </a:r>
          </a:p>
          <a:p>
            <a:pPr algn="ctr"/>
            <a:r>
              <a:rPr lang="he-IL" sz="1100" dirty="0" smtClean="0"/>
              <a:t>המצוינות</a:t>
            </a:r>
            <a:endParaRPr lang="en-US" sz="1100" dirty="0"/>
          </a:p>
        </p:txBody>
      </p:sp>
      <p:cxnSp>
        <p:nvCxnSpPr>
          <p:cNvPr id="55" name="Straight Arrow Connector 54"/>
          <p:cNvCxnSpPr>
            <a:stCxn id="51" idx="1"/>
            <a:endCxn id="11" idx="6"/>
          </p:cNvCxnSpPr>
          <p:nvPr/>
        </p:nvCxnSpPr>
        <p:spPr>
          <a:xfrm flipH="1">
            <a:off x="6819900" y="3390900"/>
            <a:ext cx="123825" cy="40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1"/>
            <a:endCxn id="11" idx="6"/>
          </p:cNvCxnSpPr>
          <p:nvPr/>
        </p:nvCxnSpPr>
        <p:spPr>
          <a:xfrm flipH="1" flipV="1">
            <a:off x="6819900" y="3800475"/>
            <a:ext cx="390525" cy="12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495802" y="4362450"/>
            <a:ext cx="676274"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חקלאות </a:t>
            </a:r>
          </a:p>
          <a:p>
            <a:pPr algn="ctr"/>
            <a:r>
              <a:rPr lang="he-IL" sz="1100" dirty="0" smtClean="0"/>
              <a:t>מים</a:t>
            </a:r>
            <a:endParaRPr lang="en-US" sz="1100" dirty="0"/>
          </a:p>
        </p:txBody>
      </p:sp>
      <p:cxnSp>
        <p:nvCxnSpPr>
          <p:cNvPr id="60" name="Straight Arrow Connector 59"/>
          <p:cNvCxnSpPr/>
          <p:nvPr/>
        </p:nvCxnSpPr>
        <p:spPr>
          <a:xfrm flipH="1">
            <a:off x="4972050" y="3524250"/>
            <a:ext cx="228600" cy="78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715126" y="1743075"/>
            <a:ext cx="781049" cy="733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מעשרת המקומות הראשונים בעולם</a:t>
            </a:r>
            <a:endParaRPr lang="en-US" sz="1100" dirty="0"/>
          </a:p>
        </p:txBody>
      </p:sp>
      <p:cxnSp>
        <p:nvCxnSpPr>
          <p:cNvPr id="63" name="Straight Arrow Connector 62"/>
          <p:cNvCxnSpPr>
            <a:stCxn id="6" idx="6"/>
            <a:endCxn id="61" idx="1"/>
          </p:cNvCxnSpPr>
          <p:nvPr/>
        </p:nvCxnSpPr>
        <p:spPr>
          <a:xfrm flipV="1">
            <a:off x="6381750" y="2109788"/>
            <a:ext cx="333376" cy="4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11" idx="0"/>
          </p:cNvCxnSpPr>
          <p:nvPr/>
        </p:nvCxnSpPr>
        <p:spPr>
          <a:xfrm>
            <a:off x="6057900" y="2590800"/>
            <a:ext cx="304800" cy="7524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743700" y="4219575"/>
            <a:ext cx="733425"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100" dirty="0" smtClean="0"/>
              <a:t>העם היהודי בארצו</a:t>
            </a:r>
            <a:endParaRPr lang="en-US" sz="1100" dirty="0"/>
          </a:p>
        </p:txBody>
      </p:sp>
      <p:cxnSp>
        <p:nvCxnSpPr>
          <p:cNvPr id="38" name="Straight Arrow Connector 37"/>
          <p:cNvCxnSpPr>
            <a:stCxn id="36" idx="1"/>
            <a:endCxn id="11" idx="4"/>
          </p:cNvCxnSpPr>
          <p:nvPr/>
        </p:nvCxnSpPr>
        <p:spPr>
          <a:xfrm flipH="1" flipV="1">
            <a:off x="6362700" y="4257675"/>
            <a:ext cx="381000" cy="18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3"/>
            <a:endCxn id="31" idx="3"/>
          </p:cNvCxnSpPr>
          <p:nvPr/>
        </p:nvCxnSpPr>
        <p:spPr>
          <a:xfrm flipH="1">
            <a:off x="3200401" y="2447364"/>
            <a:ext cx="377614" cy="462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58365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משקל</a:t>
                      </a:r>
                      <a:r>
                        <a:rPr lang="he-IL" sz="2400" b="1" baseline="0" dirty="0" smtClean="0">
                          <a:solidFill>
                            <a:srgbClr val="FF0000"/>
                          </a:solidFill>
                        </a:rPr>
                        <a:t> מוזיקלי</a:t>
                      </a: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מי המציא את המושג משקל מוזיקלי?</a:t>
                      </a:r>
                    </a:p>
                    <a:p>
                      <a:pPr marL="342900" lvl="0" indent="-342900" algn="r" rtl="1">
                        <a:spcBef>
                          <a:spcPts val="0"/>
                        </a:spcBef>
                        <a:spcAft>
                          <a:spcPts val="0"/>
                        </a:spcAft>
                        <a:buNone/>
                      </a:pPr>
                      <a:r>
                        <a:rPr lang="he-IL" sz="1600" b="1" baseline="0" dirty="0" smtClean="0">
                          <a:solidFill>
                            <a:schemeClr val="bg1"/>
                          </a:solidFill>
                        </a:rPr>
                        <a:t>     2. נסח את ההגדרה מהו משקל מוזיקלי?</a:t>
                      </a:r>
                    </a:p>
                    <a:p>
                      <a:pPr marL="342900" lvl="0" indent="-342900" algn="r" rtl="1">
                        <a:spcBef>
                          <a:spcPts val="0"/>
                        </a:spcBef>
                        <a:spcAft>
                          <a:spcPts val="0"/>
                        </a:spcAft>
                        <a:buNone/>
                      </a:pPr>
                      <a:r>
                        <a:rPr lang="he-IL" sz="1600" b="1" baseline="0" dirty="0" smtClean="0">
                          <a:solidFill>
                            <a:schemeClr val="bg1"/>
                          </a:solidFill>
                        </a:rPr>
                        <a:t>     3. לשם מה דרוש משקל במוזיקה?</a:t>
                      </a:r>
                    </a:p>
                    <a:p>
                      <a:pPr marL="342900" lvl="0" indent="-342900" algn="r" rtl="1">
                        <a:spcBef>
                          <a:spcPts val="0"/>
                        </a:spcBef>
                        <a:spcAft>
                          <a:spcPts val="0"/>
                        </a:spcAft>
                        <a:buNone/>
                      </a:pPr>
                      <a:r>
                        <a:rPr lang="he-IL" sz="1600" b="1" baseline="0" dirty="0" smtClean="0">
                          <a:solidFill>
                            <a:schemeClr val="bg1"/>
                          </a:solidFill>
                        </a:rPr>
                        <a:t>     4. כמה משקלות יש במוזיקה הקלאסית ארופאית? </a:t>
                      </a:r>
                    </a:p>
                    <a:p>
                      <a:pPr marL="342900" lvl="0" indent="-342900" algn="r" rtl="1">
                        <a:spcBef>
                          <a:spcPts val="0"/>
                        </a:spcBef>
                        <a:spcAft>
                          <a:spcPts val="0"/>
                        </a:spcAft>
                        <a:buNone/>
                      </a:pPr>
                      <a:r>
                        <a:rPr lang="he-IL" sz="1600" b="1" baseline="0" dirty="0" smtClean="0">
                          <a:solidFill>
                            <a:schemeClr val="bg1"/>
                          </a:solidFill>
                        </a:rPr>
                        <a:t>     5. מהי כמות המשקלות: זוגי? משולש? מעורב? </a:t>
                      </a:r>
                    </a:p>
                    <a:p>
                      <a:pPr marL="342900" lvl="0" indent="-342900" algn="r" rtl="1">
                        <a:spcBef>
                          <a:spcPts val="0"/>
                        </a:spcBef>
                        <a:spcAft>
                          <a:spcPts val="0"/>
                        </a:spcAft>
                        <a:buNone/>
                      </a:pPr>
                      <a:r>
                        <a:rPr lang="he-IL" sz="1600" b="1" baseline="0" dirty="0" smtClean="0">
                          <a:solidFill>
                            <a:schemeClr val="bg1"/>
                          </a:solidFill>
                        </a:rPr>
                        <a:t>     6. תן הסבר על המושגים: משקל זוגי, משקל משולש, ומשקל מעורב? </a:t>
                      </a:r>
                    </a:p>
                    <a:p>
                      <a:pPr marL="342900" lvl="0" indent="-342900" algn="r" rtl="1">
                        <a:spcBef>
                          <a:spcPts val="0"/>
                        </a:spcBef>
                        <a:spcAft>
                          <a:spcPts val="0"/>
                        </a:spcAft>
                        <a:buNone/>
                      </a:pPr>
                      <a:r>
                        <a:rPr lang="he-IL" sz="1600" b="1" baseline="0" dirty="0" smtClean="0">
                          <a:solidFill>
                            <a:schemeClr val="bg1"/>
                          </a:solidFill>
                        </a:rPr>
                        <a:t>     7. האם ניתן להחליף משקל בכל תיבה? </a:t>
                      </a:r>
                    </a:p>
                    <a:p>
                      <a:pPr marL="342900" lvl="0" indent="-342900" algn="r" rtl="1">
                        <a:spcBef>
                          <a:spcPts val="0"/>
                        </a:spcBef>
                        <a:spcAft>
                          <a:spcPts val="0"/>
                        </a:spcAft>
                        <a:buNone/>
                      </a:pPr>
                      <a:r>
                        <a:rPr lang="he-IL" sz="1600" b="1" baseline="0" dirty="0" smtClean="0">
                          <a:solidFill>
                            <a:schemeClr val="bg1"/>
                          </a:solidFill>
                        </a:rPr>
                        <a:t>     8. מהו ההבדל בין משקל 2/2 למשקל 4/4? </a:t>
                      </a:r>
                    </a:p>
                    <a:p>
                      <a:pPr marL="342900" lvl="0" indent="-342900" algn="r" rtl="1">
                        <a:spcBef>
                          <a:spcPts val="0"/>
                        </a:spcBef>
                        <a:spcAft>
                          <a:spcPts val="0"/>
                        </a:spcAft>
                        <a:buNone/>
                      </a:pPr>
                      <a:r>
                        <a:rPr lang="he-IL" sz="1600" b="1" baseline="0" dirty="0" smtClean="0">
                          <a:solidFill>
                            <a:schemeClr val="bg1"/>
                          </a:solidFill>
                        </a:rPr>
                        <a:t>     9. תן דוגמא </a:t>
                      </a:r>
                      <a:r>
                        <a:rPr lang="he-IL" sz="1600" b="1" i="0" u="none" strike="noStrike" cap="none" dirty="0" smtClean="0">
                          <a:solidFill>
                            <a:srgbClr val="FFFFFF"/>
                          </a:solidFill>
                          <a:latin typeface="Times New Roman"/>
                          <a:ea typeface="Times New Roman"/>
                          <a:cs typeface="Arial"/>
                          <a:sym typeface="Times New Roman"/>
                        </a:rPr>
                        <a:t>של שתי </a:t>
                      </a:r>
                      <a:r>
                        <a:rPr lang="x-none" sz="1600" b="1" i="0" u="none" strike="noStrike" cap="none" smtClean="0">
                          <a:solidFill>
                            <a:srgbClr val="FFFFFF"/>
                          </a:solidFill>
                          <a:latin typeface="Times New Roman"/>
                          <a:ea typeface="Times New Roman"/>
                          <a:cs typeface="Arial"/>
                          <a:sym typeface="Times New Roman"/>
                        </a:rPr>
                        <a:t>משקלות שונים בעלי ערך מתמטי זהה</a:t>
                      </a:r>
                      <a:r>
                        <a:rPr lang="he-IL" sz="1600" b="1" i="0" u="none" strike="noStrike" cap="none" dirty="0" smtClean="0">
                          <a:solidFill>
                            <a:srgbClr val="FFFFFF"/>
                          </a:solidFill>
                          <a:latin typeface="Times New Roman"/>
                          <a:ea typeface="Times New Roman"/>
                          <a:cs typeface="Arial"/>
                          <a:sym typeface="Times New Roman"/>
                        </a:rPr>
                        <a:t> </a:t>
                      </a: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10. במשקל בעל ערך 3/4 איך נרשום את הפעמה שלם?</a:t>
                      </a:r>
                    </a:p>
                    <a:p>
                      <a:pPr marL="342900" lvl="0" indent="-342900" algn="r" rtl="1">
                        <a:spcBef>
                          <a:spcPts val="0"/>
                        </a:spcBef>
                        <a:spcAft>
                          <a:spcPts val="0"/>
                        </a:spcAft>
                        <a:buNone/>
                      </a:pPr>
                      <a:r>
                        <a:rPr lang="he-IL" sz="1600" b="1" baseline="0" dirty="0" smtClean="0">
                          <a:solidFill>
                            <a:schemeClr val="bg1"/>
                          </a:solidFill>
                        </a:rPr>
                        <a:t>     11. האם בתיבה שבה המשקל הנו 4/4 ניתן לרשום שני חצאים? </a:t>
                      </a:r>
                    </a:p>
                    <a:p>
                      <a:pPr marL="342900" lvl="0" indent="-342900" algn="r" rtl="1">
                        <a:spcBef>
                          <a:spcPts val="0"/>
                        </a:spcBef>
                        <a:spcAft>
                          <a:spcPts val="0"/>
                        </a:spcAft>
                        <a:buNone/>
                      </a:pPr>
                      <a:r>
                        <a:rPr lang="he-IL" sz="1600" b="1" baseline="0" dirty="0" smtClean="0">
                          <a:solidFill>
                            <a:schemeClr val="bg1"/>
                          </a:solidFill>
                        </a:rPr>
                        <a:t>     12. מה מסמן המונה במשקל זוגי? ומה מסמן המכנה במשקל זוגי?</a:t>
                      </a:r>
                    </a:p>
                    <a:p>
                      <a:pPr marL="342900" lvl="0" indent="-342900" algn="r" rtl="1">
                        <a:spcBef>
                          <a:spcPts val="0"/>
                        </a:spcBef>
                        <a:spcAft>
                          <a:spcPts val="0"/>
                        </a:spcAft>
                        <a:buNone/>
                      </a:pPr>
                      <a:r>
                        <a:rPr lang="he-IL" sz="1600" b="1" baseline="0" dirty="0" smtClean="0">
                          <a:solidFill>
                            <a:schemeClr val="bg1"/>
                          </a:solidFill>
                        </a:rPr>
                        <a:t>     13. האם המכנה בכל סוגי המשקלות חייב להיות ממספר זוגי ? הסבר</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1413175" y="311725"/>
            <a:ext cx="7141200" cy="8454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a:solidFill>
                  <a:srgbClr val="FFFFFF"/>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מחמושת- הגדרה</a:t>
            </a:r>
            <a:endParaRPr sz="2400" b="1" dirty="0">
              <a:solidFill>
                <a:srgbClr val="FFFF00"/>
              </a:solidFill>
              <a:latin typeface="Arial" pitchFamily="34" charset="0"/>
              <a:ea typeface="Times New Roman"/>
              <a:cs typeface="Arial" pitchFamily="34" charset="0"/>
              <a:sym typeface="Times New Roman"/>
            </a:endParaRPr>
          </a:p>
        </p:txBody>
      </p:sp>
      <p:sp>
        <p:nvSpPr>
          <p:cNvPr id="96" name="Google Shape;96;p14"/>
          <p:cNvSpPr txBox="1">
            <a:spLocks noGrp="1"/>
          </p:cNvSpPr>
          <p:nvPr>
            <p:ph type="subTitle" idx="1"/>
          </p:nvPr>
        </p:nvSpPr>
        <p:spPr>
          <a:xfrm>
            <a:off x="500743" y="1097280"/>
            <a:ext cx="7424057" cy="2279904"/>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endParaRPr sz="2400" u="sng" dirty="0">
              <a:solidFill>
                <a:srgbClr val="FFFFFF"/>
              </a:solidFill>
              <a:latin typeface="David"/>
              <a:ea typeface="David"/>
              <a:cs typeface="David"/>
              <a:sym typeface="David"/>
            </a:endParaRPr>
          </a:p>
          <a:p>
            <a:pPr marL="0" lvl="0" indent="0" algn="r" rtl="1">
              <a:lnSpc>
                <a:spcPct val="150000"/>
              </a:lnSpc>
              <a:spcBef>
                <a:spcPts val="0"/>
              </a:spcBef>
              <a:spcAft>
                <a:spcPts val="0"/>
              </a:spcAft>
              <a:buNone/>
            </a:pPr>
            <a:r>
              <a:rPr lang="x-none" sz="1800" u="sng" smtClean="0">
                <a:solidFill>
                  <a:schemeClr val="bg1"/>
                </a:solidFill>
                <a:latin typeface="Arial" pitchFamily="34" charset="0"/>
                <a:ea typeface="Times New Roman"/>
                <a:cs typeface="Arial" pitchFamily="34" charset="0"/>
                <a:sym typeface="Times New Roman"/>
              </a:rPr>
              <a:t>ב</a:t>
            </a:r>
            <a:r>
              <a:rPr lang="he-IL" sz="1800" u="sng" dirty="0" smtClean="0">
                <a:solidFill>
                  <a:schemeClr val="bg1"/>
                </a:solidFill>
                <a:latin typeface="Arial" pitchFamily="34" charset="0"/>
                <a:ea typeface="Times New Roman"/>
                <a:cs typeface="Arial" pitchFamily="34" charset="0"/>
                <a:sym typeface="Times New Roman"/>
              </a:rPr>
              <a:t>מוזיקה ,</a:t>
            </a:r>
            <a:r>
              <a:rPr lang="x-none" sz="1800" smtClean="0">
                <a:solidFill>
                  <a:schemeClr val="bg1"/>
                </a:solidFill>
                <a:latin typeface="Arial" pitchFamily="34" charset="0"/>
                <a:ea typeface="Times New Roman"/>
                <a:cs typeface="Arial" pitchFamily="34" charset="0"/>
                <a:sym typeface="Times New Roman"/>
              </a:rPr>
              <a:t> </a:t>
            </a:r>
            <a:r>
              <a:rPr lang="he-IL" sz="1800" dirty="0" smtClean="0">
                <a:solidFill>
                  <a:schemeClr val="bg1"/>
                </a:solidFill>
                <a:latin typeface="Arial" pitchFamily="34" charset="0"/>
                <a:ea typeface="Times New Roman"/>
                <a:cs typeface="Arial" pitchFamily="34" charset="0"/>
                <a:sym typeface="Times New Roman"/>
              </a:rPr>
              <a:t> </a:t>
            </a:r>
            <a:r>
              <a:rPr lang="x-none" sz="1800" b="1" smtClean="0">
                <a:solidFill>
                  <a:srgbClr val="FFFF00"/>
                </a:solidFill>
                <a:latin typeface="Arial" pitchFamily="34" charset="0"/>
                <a:ea typeface="Arial"/>
                <a:cs typeface="Arial" pitchFamily="34" charset="0"/>
                <a:sym typeface="Arial"/>
              </a:rPr>
              <a:t>מָחְמוֹשֶת</a:t>
            </a:r>
            <a:r>
              <a:rPr lang="x-none" sz="1800" smtClean="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מונח </a:t>
            </a:r>
            <a:r>
              <a:rPr lang="x-none" sz="1800" smtClean="0">
                <a:solidFill>
                  <a:srgbClr val="FFFFFF"/>
                </a:solidFill>
                <a:latin typeface="Arial" pitchFamily="34" charset="0"/>
                <a:ea typeface="Times New Roman"/>
                <a:cs typeface="Arial" pitchFamily="34" charset="0"/>
                <a:sym typeface="Times New Roman"/>
              </a:rPr>
              <a:t>של האקדמיה</a:t>
            </a:r>
            <a:r>
              <a:rPr lang="en-US" sz="1800" dirty="0" smtClean="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העברית</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ללשון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או </a:t>
            </a:r>
            <a:r>
              <a:rPr lang="x-none" sz="1800">
                <a:solidFill>
                  <a:srgbClr val="FFFFFF"/>
                </a:solidFill>
                <a:latin typeface="Arial" pitchFamily="34" charset="0"/>
                <a:ea typeface="Times New Roman"/>
                <a:cs typeface="Arial" pitchFamily="34" charset="0"/>
                <a:sym typeface="Times New Roman"/>
              </a:rPr>
              <a:t>בשמה הנוסף </a:t>
            </a:r>
            <a:r>
              <a:rPr lang="x-none" sz="1800" smtClean="0">
                <a:solidFill>
                  <a:srgbClr val="FFFFFF"/>
                </a:solidFill>
                <a:latin typeface="Arial" pitchFamily="34" charset="0"/>
                <a:ea typeface="Times New Roman"/>
                <a:cs typeface="Arial" pitchFamily="34" charset="0"/>
                <a:sym typeface="Times New Roman"/>
              </a:rPr>
              <a:t>חמש</a:t>
            </a:r>
            <a:r>
              <a:rPr lang="he-IL" sz="1800" dirty="0" smtClean="0">
                <a:solidFill>
                  <a:srgbClr val="FFFFFF"/>
                </a:solidFill>
                <a:latin typeface="Arial" pitchFamily="34" charset="0"/>
                <a:ea typeface="Times New Roman"/>
                <a:cs typeface="Arial" pitchFamily="34" charset="0"/>
                <a:sym typeface="Times New Roman"/>
              </a:rPr>
              <a:t>ה,</a:t>
            </a:r>
            <a:endParaRPr sz="1800" dirty="0">
              <a:solidFill>
                <a:srgbClr val="FFFFFF"/>
              </a:solidFill>
              <a:latin typeface="Arial" pitchFamily="34" charset="0"/>
              <a:ea typeface="Times New Roman"/>
              <a:cs typeface="Arial" pitchFamily="34" charset="0"/>
              <a:sym typeface="Times New Roman"/>
            </a:endParaRPr>
          </a:p>
          <a:p>
            <a:pPr marL="0" lvl="0" indent="0" algn="r" rtl="1">
              <a:lnSpc>
                <a:spcPct val="150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 היא מערכת של חמישה </a:t>
            </a:r>
            <a:r>
              <a:rPr lang="x-none" sz="1800" smtClean="0">
                <a:solidFill>
                  <a:srgbClr val="FFFFFF"/>
                </a:solidFill>
                <a:latin typeface="Arial" pitchFamily="34" charset="0"/>
                <a:ea typeface="Times New Roman"/>
                <a:cs typeface="Arial" pitchFamily="34" charset="0"/>
                <a:sym typeface="Times New Roman"/>
              </a:rPr>
              <a:t>קוים </a:t>
            </a:r>
            <a:r>
              <a:rPr lang="x-none" sz="1800">
                <a:solidFill>
                  <a:srgbClr val="FF0000"/>
                </a:solidFill>
                <a:latin typeface="Arial" pitchFamily="34" charset="0"/>
                <a:ea typeface="Times New Roman"/>
                <a:cs typeface="Arial" pitchFamily="34" charset="0"/>
                <a:sym typeface="Times New Roman"/>
              </a:rPr>
              <a:t>ישרים אופקיים </a:t>
            </a:r>
            <a:r>
              <a:rPr lang="x-none" sz="1800" smtClean="0">
                <a:solidFill>
                  <a:srgbClr val="FF0000"/>
                </a:solidFill>
                <a:latin typeface="Arial" pitchFamily="34" charset="0"/>
                <a:ea typeface="Times New Roman"/>
                <a:cs typeface="Arial" pitchFamily="34" charset="0"/>
                <a:sym typeface="Times New Roman"/>
              </a:rPr>
              <a:t>ו</a:t>
            </a:r>
            <a:r>
              <a:rPr lang="he-IL" sz="1800" dirty="0" smtClean="0">
                <a:solidFill>
                  <a:srgbClr val="FF0000"/>
                </a:solidFill>
                <a:latin typeface="Arial" pitchFamily="34" charset="0"/>
                <a:ea typeface="Times New Roman"/>
                <a:cs typeface="Arial" pitchFamily="34" charset="0"/>
                <a:sym typeface="Times New Roman"/>
              </a:rPr>
              <a:t>מקבילים</a:t>
            </a:r>
            <a:r>
              <a:rPr lang="x-none" sz="1800" smtClean="0">
                <a:solidFill>
                  <a:srgbClr val="FF0000"/>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הרחוקים מרחק שווה זה </a:t>
            </a:r>
            <a:endParaRPr lang="he-IL" sz="1800" dirty="0" smtClean="0">
              <a:solidFill>
                <a:srgbClr val="FFFFFF"/>
              </a:solidFill>
              <a:latin typeface="Arial" pitchFamily="34" charset="0"/>
              <a:ea typeface="Times New Roman"/>
              <a:cs typeface="Arial" pitchFamily="34" charset="0"/>
              <a:sym typeface="Times New Roman"/>
            </a:endParaRPr>
          </a:p>
          <a:p>
            <a:pPr marL="0" lvl="0" indent="0" algn="r" rtl="1">
              <a:lnSpc>
                <a:spcPct val="150000"/>
              </a:lnSpc>
              <a:spcBef>
                <a:spcPts val="0"/>
              </a:spcBef>
              <a:spcAft>
                <a:spcPts val="0"/>
              </a:spcAft>
              <a:buNone/>
            </a:pPr>
            <a:r>
              <a:rPr lang="x-none" sz="1800" smtClean="0">
                <a:solidFill>
                  <a:srgbClr val="FFFFFF"/>
                </a:solidFill>
                <a:latin typeface="Arial" pitchFamily="34" charset="0"/>
                <a:ea typeface="Times New Roman"/>
                <a:cs typeface="Arial" pitchFamily="34" charset="0"/>
                <a:sym typeface="Times New Roman"/>
              </a:rPr>
              <a:t>מזה</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ושעליהם </a:t>
            </a:r>
            <a:r>
              <a:rPr lang="x-none" sz="1800">
                <a:solidFill>
                  <a:srgbClr val="FFFFFF"/>
                </a:solidFill>
                <a:latin typeface="Arial" pitchFamily="34" charset="0"/>
                <a:ea typeface="Times New Roman"/>
                <a:cs typeface="Arial" pitchFamily="34" charset="0"/>
                <a:sym typeface="Times New Roman"/>
              </a:rPr>
              <a:t>ובינם רושמים את </a:t>
            </a:r>
            <a:r>
              <a:rPr lang="x-none" sz="1800" smtClean="0">
                <a:solidFill>
                  <a:srgbClr val="FFFFFF"/>
                </a:solidFill>
                <a:latin typeface="Arial" pitchFamily="34" charset="0"/>
                <a:ea typeface="Times New Roman"/>
                <a:cs typeface="Arial" pitchFamily="34" charset="0"/>
                <a:sym typeface="Times New Roman"/>
              </a:rPr>
              <a:t>תוי </a:t>
            </a:r>
            <a:r>
              <a:rPr lang="x-none" sz="1800">
                <a:solidFill>
                  <a:srgbClr val="FFFFFF"/>
                </a:solidFill>
                <a:latin typeface="Arial" pitchFamily="34" charset="0"/>
                <a:ea typeface="Times New Roman"/>
                <a:cs typeface="Arial" pitchFamily="34" charset="0"/>
                <a:sym typeface="Times New Roman"/>
              </a:rPr>
              <a:t>המוזיקה. </a:t>
            </a:r>
            <a:endParaRPr lang="he-IL" sz="1800" dirty="0" smtClean="0">
              <a:solidFill>
                <a:srgbClr val="FFFFFF"/>
              </a:solidFill>
              <a:latin typeface="Arial" pitchFamily="34" charset="0"/>
              <a:ea typeface="Times New Roman"/>
              <a:cs typeface="Arial" pitchFamily="34" charset="0"/>
              <a:sym typeface="Times New Roman"/>
            </a:endParaRPr>
          </a:p>
          <a:p>
            <a:pPr marL="0" lvl="0" indent="0" algn="r" rtl="1">
              <a:lnSpc>
                <a:spcPct val="150000"/>
              </a:lnSpc>
            </a:pPr>
            <a:r>
              <a:rPr lang="x-none" sz="1800" smtClean="0">
                <a:solidFill>
                  <a:srgbClr val="FFFFFF"/>
                </a:solidFill>
                <a:latin typeface="Arial" pitchFamily="34" charset="0"/>
                <a:ea typeface="Times New Roman"/>
                <a:cs typeface="Arial" pitchFamily="34" charset="0"/>
                <a:sym typeface="Times New Roman"/>
              </a:rPr>
              <a:t>כל </a:t>
            </a:r>
            <a:r>
              <a:rPr lang="x-none" sz="1800">
                <a:solidFill>
                  <a:srgbClr val="FFFFFF"/>
                </a:solidFill>
                <a:latin typeface="Arial" pitchFamily="34" charset="0"/>
                <a:ea typeface="Times New Roman"/>
                <a:cs typeface="Arial" pitchFamily="34" charset="0"/>
                <a:sym typeface="Times New Roman"/>
              </a:rPr>
              <a:t>אחד מחמשת </a:t>
            </a:r>
            <a:r>
              <a:rPr lang="x-none" sz="1800" smtClean="0">
                <a:solidFill>
                  <a:srgbClr val="FFFFFF"/>
                </a:solidFill>
                <a:latin typeface="Arial" pitchFamily="34" charset="0"/>
                <a:ea typeface="Times New Roman"/>
                <a:cs typeface="Arial" pitchFamily="34" charset="0"/>
                <a:sym typeface="Times New Roman"/>
              </a:rPr>
              <a:t>הקוים </a:t>
            </a:r>
            <a:r>
              <a:rPr lang="x-none" sz="1800">
                <a:solidFill>
                  <a:srgbClr val="FFFFFF"/>
                </a:solidFill>
                <a:latin typeface="Arial" pitchFamily="34" charset="0"/>
                <a:ea typeface="Times New Roman"/>
                <a:cs typeface="Arial" pitchFamily="34" charset="0"/>
                <a:sym typeface="Times New Roman"/>
              </a:rPr>
              <a:t>מכונה </a:t>
            </a:r>
            <a:r>
              <a:rPr lang="he-IL" sz="1800" dirty="0" smtClean="0">
                <a:solidFill>
                  <a:srgbClr val="FFFF00"/>
                </a:solidFill>
              </a:rPr>
              <a:t>קָו</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וכל רווח </a:t>
            </a:r>
            <a:r>
              <a:rPr lang="x-none" sz="1800" smtClean="0">
                <a:solidFill>
                  <a:srgbClr val="FFFFFF"/>
                </a:solidFill>
                <a:latin typeface="Arial" pitchFamily="34" charset="0"/>
                <a:ea typeface="Times New Roman"/>
                <a:cs typeface="Arial" pitchFamily="34" charset="0"/>
                <a:sym typeface="Times New Roman"/>
              </a:rPr>
              <a:t>בין הקוים </a:t>
            </a:r>
            <a:r>
              <a:rPr lang="x-none" sz="1800">
                <a:solidFill>
                  <a:srgbClr val="FFFFFF"/>
                </a:solidFill>
                <a:latin typeface="Arial" pitchFamily="34" charset="0"/>
                <a:ea typeface="Times New Roman"/>
                <a:cs typeface="Arial" pitchFamily="34" charset="0"/>
                <a:sym typeface="Times New Roman"/>
              </a:rPr>
              <a:t>נקרא </a:t>
            </a:r>
            <a:r>
              <a:rPr lang="he-IL" sz="1800" dirty="0" smtClean="0">
                <a:solidFill>
                  <a:srgbClr val="FFFF00"/>
                </a:solidFill>
              </a:rPr>
              <a:t>בֶינָה</a:t>
            </a:r>
            <a:r>
              <a:rPr lang="x-none" sz="1800" smtClean="0">
                <a:solidFill>
                  <a:srgbClr val="FFFF00"/>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 ניתן לרשום את </a:t>
            </a:r>
            <a:endParaRPr lang="he-IL" sz="1800" dirty="0" smtClean="0">
              <a:solidFill>
                <a:srgbClr val="FFFFFF"/>
              </a:solidFill>
              <a:latin typeface="Arial" pitchFamily="34" charset="0"/>
              <a:ea typeface="Times New Roman"/>
              <a:cs typeface="Arial" pitchFamily="34" charset="0"/>
              <a:sym typeface="Times New Roman"/>
            </a:endParaRPr>
          </a:p>
          <a:p>
            <a:pPr marL="0" lvl="0" indent="0" algn="r" rtl="1">
              <a:lnSpc>
                <a:spcPct val="150000"/>
              </a:lnSpc>
            </a:pPr>
            <a:r>
              <a:rPr lang="x-none" sz="1800" smtClean="0">
                <a:solidFill>
                  <a:srgbClr val="FFFFFF"/>
                </a:solidFill>
                <a:latin typeface="Arial" pitchFamily="34" charset="0"/>
                <a:ea typeface="Times New Roman"/>
                <a:cs typeface="Arial" pitchFamily="34" charset="0"/>
                <a:sym typeface="Times New Roman"/>
              </a:rPr>
              <a:t>התוים </a:t>
            </a:r>
            <a:r>
              <a:rPr lang="x-none" sz="1800">
                <a:solidFill>
                  <a:srgbClr val="FFFFFF"/>
                </a:solidFill>
                <a:latin typeface="Arial" pitchFamily="34" charset="0"/>
                <a:ea typeface="Times New Roman"/>
                <a:cs typeface="Arial" pitchFamily="34" charset="0"/>
                <a:sym typeface="Times New Roman"/>
              </a:rPr>
              <a:t>על </a:t>
            </a:r>
            <a:r>
              <a:rPr lang="x-none" sz="1800" smtClean="0">
                <a:solidFill>
                  <a:srgbClr val="FFFFFF"/>
                </a:solidFill>
                <a:latin typeface="Arial" pitchFamily="34" charset="0"/>
                <a:ea typeface="Times New Roman"/>
                <a:cs typeface="Arial" pitchFamily="34" charset="0"/>
                <a:sym typeface="Times New Roman"/>
              </a:rPr>
              <a:t>הקוים </a:t>
            </a:r>
            <a:r>
              <a:rPr lang="x-none" sz="1800">
                <a:solidFill>
                  <a:srgbClr val="FFFFFF"/>
                </a:solidFill>
                <a:latin typeface="Arial" pitchFamily="34" charset="0"/>
                <a:ea typeface="Times New Roman"/>
                <a:cs typeface="Arial" pitchFamily="34" charset="0"/>
                <a:sym typeface="Times New Roman"/>
              </a:rPr>
              <a:t>או ביניהם.. </a:t>
            </a:r>
            <a:endParaRPr sz="2400" dirty="0">
              <a:latin typeface="David"/>
              <a:ea typeface="David"/>
              <a:cs typeface="David"/>
              <a:sym typeface="David"/>
            </a:endParaRPr>
          </a:p>
        </p:txBody>
      </p:sp>
      <p:sp>
        <p:nvSpPr>
          <p:cNvPr id="97" name="Google Shape;97;p1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98" name="Google Shape;98;p14"/>
          <p:cNvPicPr preferRelativeResize="0"/>
          <p:nvPr/>
        </p:nvPicPr>
        <p:blipFill>
          <a:blip r:embed="rId3">
            <a:alphaModFix/>
          </a:blip>
          <a:stretch>
            <a:fillRect/>
          </a:stretch>
        </p:blipFill>
        <p:spPr>
          <a:xfrm>
            <a:off x="7149825" y="0"/>
            <a:ext cx="1994175" cy="895300"/>
          </a:xfrm>
          <a:prstGeom prst="rect">
            <a:avLst/>
          </a:prstGeom>
          <a:noFill/>
          <a:ln>
            <a:noFill/>
          </a:ln>
        </p:spPr>
      </p:pic>
      <p:pic>
        <p:nvPicPr>
          <p:cNvPr id="99" name="Google Shape;99;p14"/>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0"/>
          <p:cNvSpPr txBox="1">
            <a:spLocks noGrp="1"/>
          </p:cNvSpPr>
          <p:nvPr>
            <p:ph type="ctrTitle"/>
          </p:nvPr>
        </p:nvSpPr>
        <p:spPr>
          <a:xfrm>
            <a:off x="2577275" y="54400"/>
            <a:ext cx="2375725" cy="840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graphicFrame>
        <p:nvGraphicFramePr>
          <p:cNvPr id="612" name="Google Shape;612;p70"/>
          <p:cNvGraphicFramePr/>
          <p:nvPr/>
        </p:nvGraphicFramePr>
        <p:xfrm>
          <a:off x="2109216" y="1018000"/>
          <a:ext cx="3974592" cy="3505170"/>
        </p:xfrm>
        <a:graphic>
          <a:graphicData uri="http://schemas.openxmlformats.org/drawingml/2006/table">
            <a:tbl>
              <a:tblPr>
                <a:noFill/>
                <a:tableStyleId>{D223DBF9-E6C6-4AA8-B193-31598DDAF621}</a:tableStyleId>
              </a:tblPr>
              <a:tblGrid>
                <a:gridCol w="3974592"/>
              </a:tblGrid>
              <a:tr h="288495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מספר 4</a:t>
                      </a:r>
                    </a:p>
                    <a:p>
                      <a:pPr marL="0" lvl="0" indent="0" algn="ctr" rtl="1">
                        <a:spcBef>
                          <a:spcPts val="0"/>
                        </a:spcBef>
                        <a:spcAft>
                          <a:spcPts val="0"/>
                        </a:spcAft>
                        <a:buNone/>
                      </a:pPr>
                      <a:endParaRPr lang="he-IL" sz="1600" b="1" u="sng" dirty="0" smtClean="0">
                        <a:solidFill>
                          <a:srgbClr val="FFFF00"/>
                        </a:solidFill>
                        <a:latin typeface="Arial" pitchFamily="34" charset="0"/>
                        <a:cs typeface="Arial" pitchFamily="34" charset="0"/>
                      </a:endParaRPr>
                    </a:p>
                    <a:p>
                      <a:pPr marL="0" lvl="0" indent="0" algn="ctr" rtl="1">
                        <a:spcBef>
                          <a:spcPts val="0"/>
                        </a:spcBef>
                        <a:spcAft>
                          <a:spcPts val="0"/>
                        </a:spcAft>
                        <a:buNone/>
                      </a:pPr>
                      <a:r>
                        <a:rPr lang="x-none" sz="1800" b="1" u="sng" smtClean="0">
                          <a:solidFill>
                            <a:srgbClr val="FFFF00"/>
                          </a:solidFill>
                          <a:latin typeface="Arial" pitchFamily="34" charset="0"/>
                          <a:cs typeface="Arial" pitchFamily="34" charset="0"/>
                        </a:rPr>
                        <a:t>סולם </a:t>
                      </a:r>
                      <a:r>
                        <a:rPr lang="x-none" sz="1800" b="1" u="sng">
                          <a:solidFill>
                            <a:srgbClr val="FFFF00"/>
                          </a:solidFill>
                          <a:latin typeface="Arial" pitchFamily="34" charset="0"/>
                          <a:cs typeface="Arial" pitchFamily="34" charset="0"/>
                        </a:rPr>
                        <a:t>מוזיקלי</a:t>
                      </a:r>
                      <a:endParaRPr sz="1800" b="1" u="sng" dirty="0">
                        <a:solidFill>
                          <a:srgbClr val="FFFF00"/>
                        </a:solidFill>
                        <a:latin typeface="Arial" pitchFamily="34" charset="0"/>
                        <a:cs typeface="Arial" pitchFamily="34" charset="0"/>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3" action="ppaction://hlinksldjump"/>
                        </a:rPr>
                        <a:t>הגדרה</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4" action="ppaction://hlinksldjump"/>
                        </a:rPr>
                        <a:t>סוגי סולמות</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he-IL" sz="1600" u="sng" dirty="0" smtClean="0">
                          <a:solidFill>
                            <a:schemeClr val="accent5"/>
                          </a:solidFill>
                          <a:latin typeface="Arial" pitchFamily="34" charset="0"/>
                          <a:ea typeface="Times New Roman"/>
                          <a:cs typeface="Arial" pitchFamily="34" charset="0"/>
                          <a:sym typeface="Times New Roman"/>
                          <a:hlinkClick r:id="rId5" action="ppaction://hlinksldjump"/>
                        </a:rPr>
                        <a:t> </a:t>
                      </a:r>
                      <a:r>
                        <a:rPr lang="x-none" sz="1600" u="sng" smtClean="0">
                          <a:solidFill>
                            <a:schemeClr val="accent5"/>
                          </a:solidFill>
                          <a:latin typeface="Arial" pitchFamily="34" charset="0"/>
                          <a:ea typeface="Times New Roman"/>
                          <a:cs typeface="Arial" pitchFamily="34" charset="0"/>
                          <a:sym typeface="Times New Roman"/>
                          <a:hlinkClick r:id="rId5" action="ppaction://hlinksldjump"/>
                        </a:rPr>
                        <a:t>42 </a:t>
                      </a:r>
                      <a:r>
                        <a:rPr lang="he-IL" sz="1600" u="sng" dirty="0" smtClean="0">
                          <a:solidFill>
                            <a:schemeClr val="accent5"/>
                          </a:solidFill>
                          <a:latin typeface="Arial" pitchFamily="34" charset="0"/>
                          <a:ea typeface="Times New Roman"/>
                          <a:cs typeface="Arial" pitchFamily="34" charset="0"/>
                          <a:sym typeface="Times New Roman"/>
                          <a:hlinkClick r:id="rId5" action="ppaction://hlinksldjump"/>
                        </a:rPr>
                        <a:t> </a:t>
                      </a:r>
                      <a:r>
                        <a:rPr lang="x-none" sz="1600" u="sng" smtClean="0">
                          <a:solidFill>
                            <a:schemeClr val="accent5"/>
                          </a:solidFill>
                          <a:latin typeface="Arial" pitchFamily="34" charset="0"/>
                          <a:ea typeface="Times New Roman"/>
                          <a:cs typeface="Arial" pitchFamily="34" charset="0"/>
                          <a:sym typeface="Times New Roman"/>
                          <a:hlinkClick r:id="rId5" action="ppaction://hlinksldjump"/>
                        </a:rPr>
                        <a:t>סולמות </a:t>
                      </a:r>
                      <a:r>
                        <a:rPr lang="x-none" sz="1600" u="sng">
                          <a:solidFill>
                            <a:schemeClr val="accent5"/>
                          </a:solidFill>
                          <a:latin typeface="Arial" pitchFamily="34" charset="0"/>
                          <a:ea typeface="Times New Roman"/>
                          <a:cs typeface="Arial" pitchFamily="34" charset="0"/>
                          <a:sym typeface="Times New Roman"/>
                          <a:hlinkClick r:id="rId5" action="ppaction://hlinksldjump"/>
                        </a:rPr>
                        <a:t>במוזיקה האירופאית</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6" action="ppaction://hlinksldjump"/>
                        </a:rPr>
                        <a:t>שמות 42 הסולמות</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7" action="ppaction://hlinksldjump"/>
                        </a:rPr>
                        <a:t>סימני הסולם</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
                        </a:rPr>
                        <a:t>תבנית הסולם</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8" action="ppaction://hlinksldjump"/>
                        </a:rPr>
                        <a:t>טבלה- תבניות הסולם</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hlinkClick r:id="rId9" action="ppaction://hlinksldjump"/>
                        </a:rPr>
                        <a:t>אופן בניית הסולם-מז'ור</a:t>
                      </a:r>
                      <a:endParaRPr sz="16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600" u="sng">
                          <a:solidFill>
                            <a:schemeClr val="accent5"/>
                          </a:solidFill>
                          <a:latin typeface="Arial" pitchFamily="34" charset="0"/>
                          <a:ea typeface="Times New Roman"/>
                          <a:cs typeface="Arial" pitchFamily="34" charset="0"/>
                          <a:sym typeface="Times New Roman"/>
                        </a:rPr>
                        <a:t>אופן בניית </a:t>
                      </a:r>
                      <a:r>
                        <a:rPr lang="x-none" sz="1600" u="sng" smtClean="0">
                          <a:solidFill>
                            <a:schemeClr val="accent5"/>
                          </a:solidFill>
                          <a:latin typeface="Arial" pitchFamily="34" charset="0"/>
                          <a:ea typeface="Times New Roman"/>
                          <a:cs typeface="Arial" pitchFamily="34" charset="0"/>
                          <a:sym typeface="Times New Roman"/>
                        </a:rPr>
                        <a:t>הסולם</a:t>
                      </a:r>
                      <a:r>
                        <a:rPr lang="he-IL" sz="1600" u="sng" dirty="0" smtClean="0">
                          <a:solidFill>
                            <a:schemeClr val="accent5"/>
                          </a:solidFill>
                          <a:latin typeface="Arial" pitchFamily="34" charset="0"/>
                          <a:ea typeface="Times New Roman"/>
                          <a:cs typeface="Arial" pitchFamily="34" charset="0"/>
                          <a:sym typeface="Times New Roman"/>
                        </a:rPr>
                        <a:t>-מינור</a:t>
                      </a:r>
                    </a:p>
                    <a:p>
                      <a:pPr marL="0" lvl="0" indent="0" algn="ctr" rtl="1">
                        <a:spcBef>
                          <a:spcPts val="0"/>
                        </a:spcBef>
                        <a:spcAft>
                          <a:spcPts val="0"/>
                        </a:spcAft>
                        <a:buNone/>
                      </a:pPr>
                      <a:r>
                        <a:rPr lang="x-none" sz="1600" u="sng" smtClean="0">
                          <a:solidFill>
                            <a:schemeClr val="accent5"/>
                          </a:solidFill>
                          <a:latin typeface="Arial" pitchFamily="34" charset="0"/>
                          <a:ea typeface="Times New Roman"/>
                          <a:cs typeface="Arial" pitchFamily="34" charset="0"/>
                          <a:sym typeface="Times New Roman"/>
                          <a:hlinkClick r:id="rId10" action="ppaction://hlinksldjump"/>
                        </a:rPr>
                        <a:t>טטרא-קורד</a:t>
                      </a:r>
                      <a:endParaRPr sz="1600" b="1" u="sng" dirty="0">
                        <a:solidFill>
                          <a:srgbClr val="FFFF00"/>
                        </a:solidFill>
                        <a:latin typeface="Arial" pitchFamily="34" charset="0"/>
                        <a:cs typeface="Arial" pitchFamily="34" charset="0"/>
                      </a:endParaRPr>
                    </a:p>
                  </a:txBody>
                  <a:tcPr marL="91425" marR="91425" marT="91425" marB="91425"/>
                </a:tc>
              </a:tr>
            </a:tbl>
          </a:graphicData>
        </a:graphic>
      </p:graphicFrame>
      <p:sp>
        <p:nvSpPr>
          <p:cNvPr id="613" name="Google Shape;613;p7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614" name="Google Shape;614;p70"/>
          <p:cNvPicPr preferRelativeResize="0"/>
          <p:nvPr/>
        </p:nvPicPr>
        <p:blipFill>
          <a:blip r:embed="rId11">
            <a:alphaModFix/>
          </a:blip>
          <a:stretch>
            <a:fillRect/>
          </a:stretch>
        </p:blipFill>
        <p:spPr>
          <a:xfrm>
            <a:off x="7117400" y="0"/>
            <a:ext cx="2026600" cy="895300"/>
          </a:xfrm>
          <a:prstGeom prst="rect">
            <a:avLst/>
          </a:prstGeom>
          <a:noFill/>
          <a:ln>
            <a:noFill/>
          </a:ln>
        </p:spPr>
      </p:pic>
      <p:pic>
        <p:nvPicPr>
          <p:cNvPr id="615" name="Google Shape;615;p70"/>
          <p:cNvPicPr preferRelativeResize="0"/>
          <p:nvPr/>
        </p:nvPicPr>
        <p:blipFill>
          <a:blip r:embed="rId11">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1"/>
          <p:cNvSpPr txBox="1">
            <a:spLocks noGrp="1"/>
          </p:cNvSpPr>
          <p:nvPr>
            <p:ph type="ctrTitle"/>
          </p:nvPr>
        </p:nvSpPr>
        <p:spPr>
          <a:xfrm>
            <a:off x="3537000" y="340150"/>
            <a:ext cx="224331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סולם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621" name="Google Shape;621;p71"/>
          <p:cNvSpPr txBox="1">
            <a:spLocks noGrp="1"/>
          </p:cNvSpPr>
          <p:nvPr>
            <p:ph type="subTitle" idx="1"/>
          </p:nvPr>
        </p:nvSpPr>
        <p:spPr>
          <a:xfrm>
            <a:off x="1045025" y="1243950"/>
            <a:ext cx="7434000" cy="389955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600">
                <a:solidFill>
                  <a:srgbClr val="FFFF00"/>
                </a:solidFill>
                <a:latin typeface="Arial" pitchFamily="34" charset="0"/>
                <a:ea typeface="Arial"/>
                <a:cs typeface="Arial" pitchFamily="34" charset="0"/>
                <a:sym typeface="Arial"/>
              </a:rPr>
              <a:t>סולם מוזיקלי</a:t>
            </a:r>
            <a:r>
              <a:rPr lang="x-none" sz="1600">
                <a:solidFill>
                  <a:srgbClr val="FFFFFF"/>
                </a:solidFill>
                <a:latin typeface="Arial" pitchFamily="34" charset="0"/>
                <a:ea typeface="Times New Roman"/>
                <a:cs typeface="Arial" pitchFamily="34" charset="0"/>
                <a:sym typeface="Times New Roman"/>
              </a:rPr>
              <a:t>- Scale </a:t>
            </a:r>
            <a:r>
              <a:rPr lang="en-US"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הנו </a:t>
            </a:r>
            <a:r>
              <a:rPr lang="x-none" sz="1600">
                <a:solidFill>
                  <a:srgbClr val="FFFFFF"/>
                </a:solidFill>
                <a:latin typeface="Arial" pitchFamily="34" charset="0"/>
                <a:ea typeface="Times New Roman"/>
                <a:cs typeface="Arial" pitchFamily="34" charset="0"/>
                <a:sym typeface="Times New Roman"/>
              </a:rPr>
              <a:t>שורה של צלילים </a:t>
            </a:r>
            <a:r>
              <a:rPr lang="x-none" sz="1600" smtClean="0">
                <a:solidFill>
                  <a:srgbClr val="FFFFFF"/>
                </a:solidFill>
                <a:latin typeface="Arial" pitchFamily="34" charset="0"/>
                <a:ea typeface="Times New Roman"/>
                <a:cs typeface="Arial" pitchFamily="34" charset="0"/>
                <a:sym typeface="Times New Roman"/>
              </a:rPr>
              <a:t>טונים</a:t>
            </a:r>
            <a:r>
              <a:rPr lang="en-US"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רצופים </a:t>
            </a:r>
            <a:r>
              <a:rPr lang="x-none" sz="1600">
                <a:solidFill>
                  <a:srgbClr val="FFFFFF"/>
                </a:solidFill>
                <a:latin typeface="Arial" pitchFamily="34" charset="0"/>
                <a:ea typeface="Times New Roman"/>
                <a:cs typeface="Arial" pitchFamily="34" charset="0"/>
                <a:sym typeface="Times New Roman"/>
              </a:rPr>
              <a:t>בסדר עולה או יורד שקיים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בניהם סדר מרווחים קבוע</a:t>
            </a:r>
            <a:r>
              <a:rPr lang="x-none" sz="1600" b="1">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ובתבנית מוגדרת מראש והוא החומר הבסיסי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של  יצירה </a:t>
            </a:r>
            <a:r>
              <a:rPr lang="x-none" sz="1600" smtClean="0">
                <a:solidFill>
                  <a:srgbClr val="FFFFFF"/>
                </a:solidFill>
                <a:latin typeface="Arial" pitchFamily="34" charset="0"/>
                <a:ea typeface="Times New Roman"/>
                <a:cs typeface="Arial" pitchFamily="34" charset="0"/>
                <a:sym typeface="Times New Roman"/>
              </a:rPr>
              <a:t>מוזיקלית.</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הסולם </a:t>
            </a:r>
            <a:r>
              <a:rPr lang="x-none" sz="1600">
                <a:solidFill>
                  <a:srgbClr val="FFFFFF"/>
                </a:solidFill>
                <a:latin typeface="Arial" pitchFamily="34" charset="0"/>
                <a:ea typeface="Times New Roman"/>
                <a:cs typeface="Arial" pitchFamily="34" charset="0"/>
                <a:sym typeface="Times New Roman"/>
              </a:rPr>
              <a:t>מתחיל ומסתיים בתוך </a:t>
            </a:r>
            <a:r>
              <a:rPr lang="x-none" sz="1600" smtClean="0">
                <a:solidFill>
                  <a:srgbClr val="FFFFFF"/>
                </a:solidFill>
                <a:latin typeface="Arial" pitchFamily="34" charset="0"/>
                <a:ea typeface="Times New Roman"/>
                <a:cs typeface="Arial" pitchFamily="34" charset="0"/>
                <a:sym typeface="Times New Roman"/>
              </a:rPr>
              <a:t>אוקטבה.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בדוגמא- </a:t>
            </a:r>
            <a:r>
              <a:rPr lang="x-none" sz="1600">
                <a:solidFill>
                  <a:srgbClr val="FFFFFF"/>
                </a:solidFill>
                <a:latin typeface="Arial" pitchFamily="34" charset="0"/>
                <a:ea typeface="Times New Roman"/>
                <a:cs typeface="Arial" pitchFamily="34" charset="0"/>
                <a:sym typeface="Times New Roman"/>
              </a:rPr>
              <a:t>סולם דו מז'ור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C Major</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lvl="0" indent="0" algn="just" rtl="1">
              <a:lnSpc>
                <a:spcPct val="115000"/>
              </a:lnSpc>
            </a:pPr>
            <a:endParaRPr lang="he-IL" sz="1600" dirty="0" smtClean="0">
              <a:solidFill>
                <a:srgbClr val="FFFFFF"/>
              </a:solidFill>
              <a:latin typeface="Arial" pitchFamily="34" charset="0"/>
              <a:ea typeface="Times New Roman"/>
              <a:cs typeface="Arial" pitchFamily="34" charset="0"/>
              <a:sym typeface="Times New Roman"/>
            </a:endParaRPr>
          </a:p>
          <a:p>
            <a:pPr marL="0" lvl="0" indent="0" algn="just" rtl="1">
              <a:lnSpc>
                <a:spcPct val="115000"/>
              </a:lnSpc>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בדוגמא- סולם </a:t>
            </a:r>
            <a:r>
              <a:rPr lang="he-IL" sz="1600" dirty="0" smtClean="0">
                <a:solidFill>
                  <a:srgbClr val="FFFFFF"/>
                </a:solidFill>
                <a:latin typeface="Arial" pitchFamily="34" charset="0"/>
                <a:ea typeface="Times New Roman"/>
                <a:cs typeface="Arial" pitchFamily="34" charset="0"/>
                <a:sym typeface="Times New Roman"/>
              </a:rPr>
              <a:t>לה מינור (טבעי) - </a:t>
            </a:r>
            <a:r>
              <a:rPr lang="x-none" sz="1600" smtClean="0">
                <a:solidFill>
                  <a:srgbClr val="FFFFFF"/>
                </a:solidFill>
                <a:latin typeface="Arial" pitchFamily="34" charset="0"/>
                <a:ea typeface="Times New Roman"/>
                <a:cs typeface="Arial" pitchFamily="34" charset="0"/>
                <a:sym typeface="Times New Roman"/>
              </a:rPr>
              <a:t>  </a:t>
            </a:r>
            <a:r>
              <a:rPr lang="en-US" sz="1600" dirty="0" smtClean="0">
                <a:solidFill>
                  <a:srgbClr val="FFFFFF"/>
                </a:solidFill>
                <a:latin typeface="Arial" pitchFamily="34" charset="0"/>
                <a:ea typeface="Times New Roman"/>
                <a:cs typeface="Arial" pitchFamily="34" charset="0"/>
                <a:sym typeface="Times New Roman"/>
              </a:rPr>
              <a:t>A</a:t>
            </a:r>
            <a:r>
              <a:rPr lang="x-none" sz="1600" smtClean="0">
                <a:solidFill>
                  <a:srgbClr val="FFFFFF"/>
                </a:solidFill>
                <a:latin typeface="Arial" pitchFamily="34" charset="0"/>
                <a:ea typeface="Times New Roman"/>
                <a:cs typeface="Arial" pitchFamily="34" charset="0"/>
                <a:sym typeface="Times New Roman"/>
              </a:rPr>
              <a:t> </a:t>
            </a:r>
            <a:r>
              <a:rPr lang="en-US" sz="1600" dirty="0" smtClean="0">
                <a:solidFill>
                  <a:srgbClr val="FFFFFF"/>
                </a:solidFill>
                <a:latin typeface="Arial" pitchFamily="34" charset="0"/>
                <a:ea typeface="Times New Roman"/>
                <a:cs typeface="Arial" pitchFamily="34" charset="0"/>
                <a:sym typeface="Times New Roman"/>
              </a:rPr>
              <a:t>minor</a:t>
            </a:r>
            <a:endParaRPr sz="16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22" name="Google Shape;622;p7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23" name="Google Shape;623;p71"/>
          <p:cNvPicPr preferRelativeResize="0"/>
          <p:nvPr/>
        </p:nvPicPr>
        <p:blipFill>
          <a:blip r:embed="rId5">
            <a:alphaModFix/>
          </a:blip>
          <a:stretch>
            <a:fillRect/>
          </a:stretch>
        </p:blipFill>
        <p:spPr>
          <a:xfrm>
            <a:off x="2385350" y="2677975"/>
            <a:ext cx="4895850" cy="790575"/>
          </a:xfrm>
          <a:prstGeom prst="rect">
            <a:avLst/>
          </a:prstGeom>
          <a:noFill/>
          <a:ln>
            <a:noFill/>
          </a:ln>
        </p:spPr>
      </p:pic>
      <p:pic>
        <p:nvPicPr>
          <p:cNvPr id="624" name="Google Shape;624;p71"/>
          <p:cNvPicPr preferRelativeResize="0"/>
          <p:nvPr/>
        </p:nvPicPr>
        <p:blipFill>
          <a:blip r:embed="rId6">
            <a:alphaModFix/>
          </a:blip>
          <a:stretch>
            <a:fillRect/>
          </a:stretch>
        </p:blipFill>
        <p:spPr>
          <a:xfrm>
            <a:off x="7101200" y="0"/>
            <a:ext cx="2042800" cy="895300"/>
          </a:xfrm>
          <a:prstGeom prst="rect">
            <a:avLst/>
          </a:prstGeom>
          <a:noFill/>
          <a:ln>
            <a:noFill/>
          </a:ln>
        </p:spPr>
      </p:pic>
      <p:pic>
        <p:nvPicPr>
          <p:cNvPr id="9" name="סולם דו מז'ור.mid">
            <a:hlinkClick r:id="" action="ppaction://media"/>
          </p:cNvPr>
          <p:cNvPicPr>
            <a:picLocks noRot="1" noChangeAspect="1"/>
          </p:cNvPicPr>
          <p:nvPr>
            <a:audioFile r:link="rId1"/>
          </p:nvPr>
        </p:nvPicPr>
        <p:blipFill>
          <a:blip r:embed="rId7"/>
          <a:stretch>
            <a:fillRect/>
          </a:stretch>
        </p:blipFill>
        <p:spPr>
          <a:xfrm>
            <a:off x="1895475" y="2905125"/>
            <a:ext cx="304800" cy="304800"/>
          </a:xfrm>
          <a:prstGeom prst="rect">
            <a:avLst/>
          </a:prstGeom>
        </p:spPr>
      </p:pic>
      <p:pic>
        <p:nvPicPr>
          <p:cNvPr id="1027" name="Picture 3"/>
          <p:cNvPicPr>
            <a:picLocks noChangeAspect="1" noChangeArrowheads="1"/>
          </p:cNvPicPr>
          <p:nvPr/>
        </p:nvPicPr>
        <p:blipFill>
          <a:blip r:embed="rId8"/>
          <a:srcRect/>
          <a:stretch>
            <a:fillRect/>
          </a:stretch>
        </p:blipFill>
        <p:spPr bwMode="auto">
          <a:xfrm>
            <a:off x="2396681" y="3981830"/>
            <a:ext cx="4906327" cy="748665"/>
          </a:xfrm>
          <a:prstGeom prst="rect">
            <a:avLst/>
          </a:prstGeom>
          <a:noFill/>
          <a:ln w="9525">
            <a:noFill/>
            <a:miter lim="800000"/>
            <a:headEnd/>
            <a:tailEnd/>
          </a:ln>
        </p:spPr>
      </p:pic>
      <p:pic>
        <p:nvPicPr>
          <p:cNvPr id="10" name="סולם לה מינור טבעי.mid">
            <a:hlinkClick r:id="" action="ppaction://media"/>
          </p:cNvPr>
          <p:cNvPicPr>
            <a:picLocks noRot="1" noChangeAspect="1"/>
          </p:cNvPicPr>
          <p:nvPr>
            <a:audioFile r:link="rId2"/>
          </p:nvPr>
        </p:nvPicPr>
        <p:blipFill>
          <a:blip r:embed="rId9"/>
          <a:stretch>
            <a:fillRect/>
          </a:stretch>
        </p:blipFill>
        <p:spPr>
          <a:xfrm>
            <a:off x="1920240" y="419938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66"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666"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תבנית הסולם</a:t>
            </a:r>
            <a:endParaRPr sz="2400" b="1" dirty="0">
              <a:solidFill>
                <a:srgbClr val="FFFF00"/>
              </a:solidFill>
              <a:latin typeface="David"/>
              <a:ea typeface="David"/>
              <a:cs typeface="David"/>
              <a:sym typeface="David"/>
            </a:endParaRPr>
          </a:p>
        </p:txBody>
      </p:sp>
      <p:sp>
        <p:nvSpPr>
          <p:cNvPr id="630" name="Google Shape;630;p72"/>
          <p:cNvSpPr txBox="1">
            <a:spLocks noGrp="1"/>
          </p:cNvSpPr>
          <p:nvPr>
            <p:ph type="subTitle" idx="1"/>
          </p:nvPr>
        </p:nvSpPr>
        <p:spPr>
          <a:xfrm>
            <a:off x="558150" y="1140025"/>
            <a:ext cx="7921200" cy="29451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a:solidFill>
                  <a:srgbClr val="FFFF00"/>
                </a:solidFill>
                <a:latin typeface="Arial"/>
                <a:ea typeface="Arial"/>
                <a:cs typeface="Arial"/>
                <a:sym typeface="Arial"/>
              </a:rPr>
              <a:t>תבנית הסולם</a:t>
            </a:r>
            <a:r>
              <a:rPr lang="x-none" sz="1800">
                <a:solidFill>
                  <a:srgbClr val="FFFFFF"/>
                </a:solidFill>
                <a:latin typeface="Times New Roman"/>
                <a:ea typeface="Times New Roman"/>
                <a:cs typeface="Times New Roman"/>
                <a:sym typeface="Times New Roman"/>
              </a:rPr>
              <a:t>- מתאפיינת על-פי התדר </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המרווח</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שבין שני צלילים עוקבים, בכל אחת מ-7 דרגות הסולם.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היות והוחלט כי במוזיקה האירופאית מערבית יהיו 12 צלילים שהמרווח בין שני צלילים הנו של </a:t>
            </a:r>
            <a:r>
              <a:rPr lang="x-none" sz="1800">
                <a:solidFill>
                  <a:srgbClr val="FFFF00"/>
                </a:solidFill>
                <a:latin typeface="Times New Roman"/>
                <a:ea typeface="Times New Roman"/>
                <a:cs typeface="Times New Roman"/>
                <a:sym typeface="Times New Roman"/>
              </a:rPr>
              <a:t>חצי טון,</a:t>
            </a:r>
            <a:r>
              <a:rPr lang="x-none" sz="1800">
                <a:solidFill>
                  <a:srgbClr val="FFFFFF"/>
                </a:solidFill>
                <a:latin typeface="Times New Roman"/>
                <a:ea typeface="Times New Roman"/>
                <a:cs typeface="Times New Roman"/>
                <a:sym typeface="Times New Roman"/>
              </a:rPr>
              <a:t> והיות והוחלט כי המרווח בין הצליל </a:t>
            </a:r>
            <a:r>
              <a:rPr lang="x-none" sz="1800">
                <a:solidFill>
                  <a:srgbClr val="FFFF00"/>
                </a:solidFill>
                <a:latin typeface="Times New Roman"/>
                <a:ea typeface="Times New Roman"/>
                <a:cs typeface="Times New Roman"/>
                <a:sym typeface="Times New Roman"/>
              </a:rPr>
              <a:t>מי</a:t>
            </a:r>
            <a:r>
              <a:rPr lang="x-none" sz="1800">
                <a:solidFill>
                  <a:srgbClr val="FFFFFF"/>
                </a:solidFill>
                <a:latin typeface="Times New Roman"/>
                <a:ea typeface="Times New Roman"/>
                <a:cs typeface="Times New Roman"/>
                <a:sym typeface="Times New Roman"/>
              </a:rPr>
              <a:t> לצליל </a:t>
            </a:r>
            <a:r>
              <a:rPr lang="x-none" sz="1800">
                <a:solidFill>
                  <a:srgbClr val="FFFF00"/>
                </a:solidFill>
                <a:latin typeface="Times New Roman"/>
                <a:ea typeface="Times New Roman"/>
                <a:cs typeface="Times New Roman"/>
                <a:sym typeface="Times New Roman"/>
              </a:rPr>
              <a:t>פה</a:t>
            </a:r>
            <a:r>
              <a:rPr lang="x-none" sz="1800">
                <a:solidFill>
                  <a:srgbClr val="FFFFFF"/>
                </a:solidFill>
                <a:latin typeface="Times New Roman"/>
                <a:ea typeface="Times New Roman"/>
                <a:cs typeface="Times New Roman"/>
                <a:sym typeface="Times New Roman"/>
              </a:rPr>
              <a:t> הנו של </a:t>
            </a:r>
            <a:r>
              <a:rPr lang="x-none" sz="1800">
                <a:solidFill>
                  <a:srgbClr val="FFFF00"/>
                </a:solidFill>
                <a:latin typeface="Times New Roman"/>
                <a:ea typeface="Times New Roman"/>
                <a:cs typeface="Times New Roman"/>
                <a:sym typeface="Times New Roman"/>
              </a:rPr>
              <a:t>½ טון</a:t>
            </a:r>
            <a:r>
              <a:rPr lang="x-none" sz="1800">
                <a:solidFill>
                  <a:srgbClr val="FFFFFF"/>
                </a:solidFill>
                <a:latin typeface="Times New Roman"/>
                <a:ea typeface="Times New Roman"/>
                <a:cs typeface="Times New Roman"/>
                <a:sym typeface="Times New Roman"/>
              </a:rPr>
              <a:t> והמרווח שבין הצליל </a:t>
            </a:r>
            <a:r>
              <a:rPr lang="x-none" sz="1800">
                <a:solidFill>
                  <a:srgbClr val="FFFF00"/>
                </a:solidFill>
                <a:latin typeface="Times New Roman"/>
                <a:ea typeface="Times New Roman"/>
                <a:cs typeface="Times New Roman"/>
                <a:sym typeface="Times New Roman"/>
              </a:rPr>
              <a:t>סי</a:t>
            </a:r>
            <a:r>
              <a:rPr lang="x-none" sz="1800">
                <a:solidFill>
                  <a:srgbClr val="FFFFFF"/>
                </a:solidFill>
                <a:latin typeface="Times New Roman"/>
                <a:ea typeface="Times New Roman"/>
                <a:cs typeface="Times New Roman"/>
                <a:sym typeface="Times New Roman"/>
              </a:rPr>
              <a:t> לצלי </a:t>
            </a:r>
            <a:r>
              <a:rPr lang="x-none" sz="1800">
                <a:solidFill>
                  <a:srgbClr val="FFFF00"/>
                </a:solidFill>
                <a:latin typeface="Times New Roman"/>
                <a:ea typeface="Times New Roman"/>
                <a:cs typeface="Times New Roman"/>
                <a:sym typeface="Times New Roman"/>
              </a:rPr>
              <a:t>דו </a:t>
            </a:r>
            <a:r>
              <a:rPr lang="x-none" sz="1800">
                <a:solidFill>
                  <a:srgbClr val="FFFFFF"/>
                </a:solidFill>
                <a:latin typeface="Times New Roman"/>
                <a:ea typeface="Times New Roman"/>
                <a:cs typeface="Times New Roman"/>
                <a:sym typeface="Times New Roman"/>
              </a:rPr>
              <a:t>גם הוא במרווח של </a:t>
            </a:r>
            <a:r>
              <a:rPr lang="x-none" sz="1800">
                <a:solidFill>
                  <a:srgbClr val="FFFF00"/>
                </a:solidFill>
                <a:latin typeface="Times New Roman"/>
                <a:ea typeface="Times New Roman"/>
                <a:cs typeface="Times New Roman"/>
                <a:sym typeface="Times New Roman"/>
              </a:rPr>
              <a:t>½ טון</a:t>
            </a:r>
            <a:r>
              <a:rPr lang="x-none" sz="180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נוצרה </a:t>
            </a:r>
            <a:r>
              <a:rPr lang="x-none" sz="1800">
                <a:solidFill>
                  <a:srgbClr val="FFFFFF"/>
                </a:solidFill>
                <a:latin typeface="Times New Roman"/>
                <a:ea typeface="Times New Roman"/>
                <a:cs typeface="Times New Roman"/>
                <a:sym typeface="Times New Roman"/>
              </a:rPr>
              <a:t>באופן מלאכותי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תבנית </a:t>
            </a:r>
            <a:r>
              <a:rPr lang="x-none" sz="1800">
                <a:solidFill>
                  <a:srgbClr val="FFFF00"/>
                </a:solidFill>
                <a:latin typeface="Times New Roman"/>
                <a:ea typeface="Times New Roman"/>
                <a:cs typeface="Times New Roman"/>
                <a:sym typeface="Times New Roman"/>
              </a:rPr>
              <a:t>מז'ורית</a:t>
            </a:r>
            <a:r>
              <a:rPr lang="x-none" sz="180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מסוג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0.5    1       1     1     0.5      1        1</a:t>
            </a:r>
            <a:endParaRPr sz="1800"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ותבנית </a:t>
            </a:r>
            <a:r>
              <a:rPr lang="x-none" sz="1800">
                <a:solidFill>
                  <a:srgbClr val="FFFF00"/>
                </a:solidFill>
                <a:latin typeface="Times New Roman"/>
                <a:ea typeface="Times New Roman"/>
                <a:cs typeface="Times New Roman"/>
                <a:sym typeface="Times New Roman"/>
              </a:rPr>
              <a:t>מינורית </a:t>
            </a:r>
            <a:r>
              <a:rPr lang="x-none" sz="1800" smtClean="0">
                <a:solidFill>
                  <a:srgbClr val="FFFFFF"/>
                </a:solidFill>
                <a:latin typeface="Times New Roman"/>
                <a:ea typeface="Times New Roman"/>
                <a:cs typeface="Times New Roman"/>
                <a:sym typeface="Times New Roman"/>
              </a:rPr>
              <a:t>מסוג</a:t>
            </a:r>
            <a:r>
              <a:rPr lang="he-IL" sz="1800" dirty="0" smtClean="0">
                <a:solidFill>
                  <a:srgbClr val="FFFFFF"/>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1     1  </a:t>
            </a:r>
            <a:r>
              <a:rPr lang="x-none" sz="1800" smtClean="0">
                <a:solidFill>
                  <a:srgbClr val="FF0000"/>
                </a:solidFill>
                <a:latin typeface="Times New Roman"/>
                <a:ea typeface="Times New Roman"/>
                <a:cs typeface="Times New Roman"/>
                <a:sym typeface="Times New Roman"/>
              </a:rPr>
              <a:t>  </a:t>
            </a:r>
            <a:r>
              <a:rPr lang="he-IL" sz="1800" dirty="0" smtClean="0">
                <a:solidFill>
                  <a:srgbClr val="FF0000"/>
                </a:solidFill>
                <a:latin typeface="Times New Roman"/>
                <a:ea typeface="Times New Roman"/>
                <a:cs typeface="Times New Roman"/>
                <a:sym typeface="Times New Roman"/>
              </a:rPr>
              <a:t>  0.5    </a:t>
            </a:r>
            <a:r>
              <a:rPr lang="x-none" sz="1800" smtClean="0">
                <a:solidFill>
                  <a:srgbClr val="FF0000"/>
                </a:solidFill>
                <a:latin typeface="Times New Roman"/>
                <a:ea typeface="Times New Roman"/>
                <a:cs typeface="Times New Roman"/>
                <a:sym typeface="Times New Roman"/>
              </a:rPr>
              <a:t>1</a:t>
            </a:r>
            <a:r>
              <a:rPr lang="he-IL" sz="1800" dirty="0" smtClean="0">
                <a:solidFill>
                  <a:srgbClr val="FF0000"/>
                </a:solidFill>
                <a:latin typeface="Times New Roman"/>
                <a:ea typeface="Times New Roman"/>
                <a:cs typeface="Times New Roman"/>
                <a:sym typeface="Times New Roman"/>
              </a:rPr>
              <a:t>      1      0.5       1</a:t>
            </a:r>
            <a:endParaRPr sz="1800" dirty="0">
              <a:solidFill>
                <a:srgbClr val="FF0000"/>
              </a:solidFill>
              <a:latin typeface="Times New Roman"/>
              <a:ea typeface="Times New Roman"/>
              <a:cs typeface="Times New Roman"/>
              <a:sym typeface="Times New Roman"/>
            </a:endParaRPr>
          </a:p>
          <a:p>
            <a:pPr marL="0" marR="762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במוזיקה המערבית 7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תבניות </a:t>
            </a:r>
            <a:r>
              <a:rPr lang="x-none" sz="1800">
                <a:solidFill>
                  <a:srgbClr val="FFFFFF"/>
                </a:solidFill>
                <a:latin typeface="Times New Roman"/>
                <a:ea typeface="Times New Roman"/>
                <a:cs typeface="Times New Roman"/>
                <a:sym typeface="Times New Roman"/>
              </a:rPr>
              <a:t>מוזיקליות שונות אשר מתאפיינות כאמור על-פי המרווח בטונים שבין שני צלילים  או על-פי המרווח מצליל הטוניקה דו. להלן טבלאות: </a:t>
            </a:r>
            <a:endParaRPr sz="1800" dirty="0">
              <a:solidFill>
                <a:srgbClr val="FFFFFF"/>
              </a:solidFill>
              <a:latin typeface="Times New Roman"/>
              <a:ea typeface="Times New Roman"/>
              <a:cs typeface="Times New Roman"/>
              <a:sym typeface="Times New Roman"/>
            </a:endParaRPr>
          </a:p>
          <a:p>
            <a:pPr marL="0" marR="0" lvl="0" indent="-22860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טבלה </a:t>
            </a:r>
            <a:r>
              <a:rPr lang="x-none" sz="1800">
                <a:solidFill>
                  <a:srgbClr val="FFFFFF"/>
                </a:solidFill>
                <a:latin typeface="Times New Roman"/>
                <a:ea typeface="Times New Roman"/>
                <a:cs typeface="Times New Roman"/>
                <a:sym typeface="Times New Roman"/>
              </a:rPr>
              <a:t>– תבניות מוזיקליות  -מרווח בין שני צלילים- הטבלה ערוכה מצליל נתון C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משמאל לימין</a:t>
            </a:r>
            <a:r>
              <a:rPr lang="he-IL" sz="1800" dirty="0" smtClean="0">
                <a:solidFill>
                  <a:srgbClr val="FFFFFF"/>
                </a:solidFill>
                <a:latin typeface="Times New Roman"/>
                <a:ea typeface="Times New Roman"/>
                <a:cs typeface="Times New Roman"/>
                <a:sym typeface="Times New Roman"/>
              </a:rPr>
              <a:t>)</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31" name="Google Shape;631;p7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32" name="Google Shape;632;p72"/>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3"/>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7 </a:t>
            </a:r>
            <a:r>
              <a:rPr lang="he-IL" sz="2400" b="1" dirty="0" smtClean="0">
                <a:solidFill>
                  <a:srgbClr val="FFFF00"/>
                </a:solidFill>
                <a:latin typeface="David"/>
                <a:ea typeface="David"/>
                <a:cs typeface="David"/>
                <a:sym typeface="David"/>
              </a:rPr>
              <a:t>7 </a:t>
            </a:r>
            <a:r>
              <a:rPr lang="x-none" sz="2400" b="1" smtClean="0">
                <a:solidFill>
                  <a:srgbClr val="FFFF00"/>
                </a:solidFill>
                <a:latin typeface="David"/>
                <a:ea typeface="David"/>
                <a:cs typeface="David"/>
                <a:sym typeface="David"/>
              </a:rPr>
              <a:t>תבניות </a:t>
            </a:r>
            <a:r>
              <a:rPr lang="x-none" sz="2400" b="1">
                <a:solidFill>
                  <a:srgbClr val="FFFF00"/>
                </a:solidFill>
                <a:latin typeface="David"/>
                <a:ea typeface="David"/>
                <a:cs typeface="David"/>
                <a:sym typeface="David"/>
              </a:rPr>
              <a:t>הסולם</a:t>
            </a:r>
            <a:endParaRPr sz="2400" b="1" dirty="0">
              <a:solidFill>
                <a:srgbClr val="FFFF00"/>
              </a:solidFill>
              <a:latin typeface="David"/>
              <a:ea typeface="David"/>
              <a:cs typeface="David"/>
              <a:sym typeface="David"/>
            </a:endParaRPr>
          </a:p>
        </p:txBody>
      </p:sp>
      <p:sp>
        <p:nvSpPr>
          <p:cNvPr id="638" name="Google Shape;638;p73"/>
          <p:cNvSpPr txBox="1">
            <a:spLocks noGrp="1"/>
          </p:cNvSpPr>
          <p:nvPr>
            <p:ph type="subTitle" idx="1"/>
          </p:nvPr>
        </p:nvSpPr>
        <p:spPr>
          <a:xfrm>
            <a:off x="558150" y="1140025"/>
            <a:ext cx="7921200" cy="2945100"/>
          </a:xfrm>
          <a:prstGeom prst="rect">
            <a:avLst/>
          </a:prstGeom>
        </p:spPr>
        <p:txBody>
          <a:bodyPr spcFirstLastPara="1" wrap="square" lIns="91425" tIns="91425" rIns="91425" bIns="91425" anchor="t" anchorCtr="0">
            <a:noAutofit/>
          </a:bodyPr>
          <a:lstStyle/>
          <a:p>
            <a:pPr marL="0" marR="0" lvl="0" indent="-22860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r>
              <a:rPr lang="x-none" sz="1800">
                <a:solidFill>
                  <a:srgbClr val="0000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טבלה – תבניות מוזיקליות  -מרווח בין שני צלילים- הטבלה ערוכה מצליל נתון C (משמאל לימין)</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639" name="Google Shape;639;p73"/>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640" name="Google Shape;640;p73"/>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641" name="Google Shape;641;p73"/>
          <p:cNvGraphicFramePr/>
          <p:nvPr/>
        </p:nvGraphicFramePr>
        <p:xfrm>
          <a:off x="495275" y="1733550"/>
          <a:ext cx="8046575" cy="3276570"/>
        </p:xfrm>
        <a:graphic>
          <a:graphicData uri="http://schemas.openxmlformats.org/drawingml/2006/table">
            <a:tbl>
              <a:tblPr>
                <a:noFill/>
                <a:tableStyleId>{D223DBF9-E6C6-4AA8-B193-31598DDAF621}</a:tableStyleId>
              </a:tblPr>
              <a:tblGrid>
                <a:gridCol w="517075"/>
                <a:gridCol w="517075"/>
                <a:gridCol w="517075"/>
                <a:gridCol w="517075"/>
                <a:gridCol w="517075"/>
                <a:gridCol w="517075"/>
                <a:gridCol w="517075"/>
                <a:gridCol w="517075"/>
                <a:gridCol w="517075"/>
                <a:gridCol w="517075"/>
                <a:gridCol w="517075"/>
                <a:gridCol w="517075"/>
                <a:gridCol w="517075"/>
                <a:gridCol w="1324600"/>
              </a:tblGrid>
              <a:tr h="381000">
                <a:tc>
                  <a:txBody>
                    <a:bodyPr/>
                    <a:lstStyle/>
                    <a:p>
                      <a:pPr marL="0" lvl="0" indent="0" algn="ctr" rtl="0">
                        <a:spcBef>
                          <a:spcPts val="0"/>
                        </a:spcBef>
                        <a:spcAft>
                          <a:spcPts val="0"/>
                        </a:spcAft>
                        <a:buNone/>
                      </a:pPr>
                      <a:r>
                        <a:rPr lang="x-none" b="1">
                          <a:solidFill>
                            <a:srgbClr val="FFFF00"/>
                          </a:solidFill>
                        </a:rPr>
                        <a:t>C</a:t>
                      </a:r>
                      <a:endParaRPr b="1" dirty="0">
                        <a:solidFill>
                          <a:srgbClr val="FFFF00"/>
                        </a:solidFill>
                      </a:endParaRPr>
                    </a:p>
                  </a:txBody>
                  <a:tcPr marL="91425" marR="91425" marT="91425" marB="91425"/>
                </a:tc>
                <a:tc>
                  <a:txBody>
                    <a:bodyPr/>
                    <a:lstStyle/>
                    <a:p>
                      <a:pPr marL="0" lvl="0" indent="0" algn="ctr" rtl="0">
                        <a:spcBef>
                          <a:spcPts val="0"/>
                        </a:spcBef>
                        <a:spcAft>
                          <a:spcPts val="0"/>
                        </a:spcAft>
                        <a:buNone/>
                      </a:pPr>
                      <a:r>
                        <a:rPr lang="x-none" b="1">
                          <a:solidFill>
                            <a:srgbClr val="FFFF00"/>
                          </a:solidFill>
                        </a:rPr>
                        <a:t>C#</a:t>
                      </a:r>
                      <a:endParaRPr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x-none" b="1">
                          <a:solidFill>
                            <a:srgbClr val="FFFF00"/>
                          </a:solidFill>
                        </a:rPr>
                        <a:t>D</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D#</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E</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F</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F#</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G</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G#</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A</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A#</a:t>
                      </a:r>
                      <a:endParaRPr b="1">
                        <a:solidFill>
                          <a:srgbClr val="FFFF00"/>
                        </a:solidFill>
                      </a:endParaRPr>
                    </a:p>
                  </a:txBody>
                  <a:tcPr marL="91425" marR="91425" marT="91425" marB="91425"/>
                </a:tc>
                <a:tc>
                  <a:txBody>
                    <a:bodyPr/>
                    <a:lstStyle/>
                    <a:p>
                      <a:pPr marL="0" lvl="0" indent="0" algn="ctr">
                        <a:spcBef>
                          <a:spcPts val="0"/>
                        </a:spcBef>
                        <a:spcAft>
                          <a:spcPts val="0"/>
                        </a:spcAft>
                        <a:buNone/>
                      </a:pPr>
                      <a:r>
                        <a:rPr lang="x-none" b="1">
                          <a:solidFill>
                            <a:srgbClr val="FFFF00"/>
                          </a:solidFill>
                        </a:rPr>
                        <a:t>B</a:t>
                      </a:r>
                      <a:endParaRPr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x-none" b="1">
                          <a:solidFill>
                            <a:srgbClr val="FFFF00"/>
                          </a:solidFill>
                        </a:rPr>
                        <a:t>C</a:t>
                      </a:r>
                      <a:endParaRPr b="1">
                        <a:solidFill>
                          <a:srgbClr val="FFFF00"/>
                        </a:solidFill>
                      </a:endParaRPr>
                    </a:p>
                  </a:txBody>
                  <a:tcPr marL="91425" marR="91425" marT="91425" marB="91425"/>
                </a:tc>
                <a:tc>
                  <a:txBody>
                    <a:bodyPr/>
                    <a:lstStyle/>
                    <a:p>
                      <a:pPr marL="0" lvl="0" indent="0" algn="r" rtl="1">
                        <a:spcBef>
                          <a:spcPts val="0"/>
                        </a:spcBef>
                        <a:spcAft>
                          <a:spcPts val="0"/>
                        </a:spcAft>
                        <a:buNone/>
                      </a:pPr>
                      <a:r>
                        <a:rPr lang="x-none" b="1">
                          <a:solidFill>
                            <a:srgbClr val="FFFF00"/>
                          </a:solidFill>
                        </a:rPr>
                        <a:t>        שם הצליל</a:t>
                      </a:r>
                      <a:endParaRPr b="1">
                        <a:solidFill>
                          <a:srgbClr val="FFFF00"/>
                        </a:solidFill>
                      </a:endParaRPr>
                    </a:p>
                    <a:p>
                      <a:pPr marL="0" lvl="0" indent="0" algn="r" rtl="1">
                        <a:spcBef>
                          <a:spcPts val="0"/>
                        </a:spcBef>
                        <a:spcAft>
                          <a:spcPts val="0"/>
                        </a:spcAft>
                        <a:buNone/>
                      </a:pPr>
                      <a:r>
                        <a:rPr lang="x-none" b="1">
                          <a:solidFill>
                            <a:srgbClr val="FFFFFF"/>
                          </a:solidFill>
                        </a:rPr>
                        <a:t>שם התבנית</a:t>
                      </a:r>
                      <a:endParaRPr b="1">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מז'ור</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טבעי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הרמוני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מינור - מלודי</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הטונים השלמים</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1</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1.5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פנטטונית</a:t>
                      </a:r>
                      <a:endParaRPr sz="1100" dirty="0">
                        <a:solidFill>
                          <a:srgbClr val="FFFFFF"/>
                        </a:solidFill>
                      </a:endParaRPr>
                    </a:p>
                  </a:txBody>
                  <a:tcPr marL="91425" marR="91425" marT="91425" marB="91425"/>
                </a:tc>
              </a:tr>
              <a:tr h="381000">
                <a:tc>
                  <a:txBody>
                    <a:bodyPr/>
                    <a:lstStyle/>
                    <a:p>
                      <a:pPr marL="0" lvl="0" indent="0" rtl="0">
                        <a:spcBef>
                          <a:spcPts val="0"/>
                        </a:spcBef>
                        <a:spcAft>
                          <a:spcPts val="0"/>
                        </a:spcAft>
                        <a:buNone/>
                      </a:pPr>
                      <a:endParaRPr sz="11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x-none" sz="1100">
                          <a:solidFill>
                            <a:srgbClr val="FFFFFF"/>
                          </a:solidFill>
                        </a:rPr>
                        <a:t>0.5</a:t>
                      </a:r>
                      <a:endParaRPr sz="11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100">
                          <a:solidFill>
                            <a:srgbClr val="FFFFFF"/>
                          </a:solidFill>
                        </a:rPr>
                        <a:t>0.5</a:t>
                      </a:r>
                      <a:endParaRPr sz="1100" dirty="0">
                        <a:solidFill>
                          <a:srgbClr val="FFFFFF"/>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r" rtl="1">
                        <a:spcBef>
                          <a:spcPts val="0"/>
                        </a:spcBef>
                        <a:spcAft>
                          <a:spcPts val="0"/>
                        </a:spcAft>
                        <a:buNone/>
                      </a:pPr>
                      <a:r>
                        <a:rPr lang="x-none" sz="1100">
                          <a:solidFill>
                            <a:srgbClr val="FFFFFF"/>
                          </a:solidFill>
                        </a:rPr>
                        <a:t>כרומטית</a:t>
                      </a:r>
                      <a:endParaRPr sz="1100" dirty="0">
                        <a:solidFill>
                          <a:srgbClr val="FFFFFF"/>
                        </a:solidFill>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4"/>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אופן בניית הסולם</a:t>
            </a:r>
            <a:endParaRPr sz="2400" b="1" dirty="0">
              <a:solidFill>
                <a:srgbClr val="FFFF00"/>
              </a:solidFill>
              <a:latin typeface="Arial" pitchFamily="34" charset="0"/>
              <a:ea typeface="Times New Roman"/>
              <a:cs typeface="Arial" pitchFamily="34" charset="0"/>
              <a:sym typeface="Times New Roman"/>
            </a:endParaRPr>
          </a:p>
        </p:txBody>
      </p:sp>
      <p:sp>
        <p:nvSpPr>
          <p:cNvPr id="647" name="Google Shape;647;p7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648" name="Google Shape;648;p74"/>
          <p:cNvSpPr txBox="1"/>
          <p:nvPr/>
        </p:nvSpPr>
        <p:spPr>
          <a:xfrm>
            <a:off x="880533" y="1146850"/>
            <a:ext cx="7674292" cy="3275700"/>
          </a:xfrm>
          <a:prstGeom prst="rect">
            <a:avLst/>
          </a:prstGeom>
          <a:noFill/>
          <a:ln>
            <a:noFill/>
          </a:ln>
        </p:spPr>
        <p:txBody>
          <a:bodyPr spcFirstLastPara="1" wrap="square" lIns="91425" tIns="91425" rIns="91425" bIns="91425" anchor="ctr" anchorCtr="0">
            <a:noAutofit/>
          </a:bodyPr>
          <a:lstStyle/>
          <a:p>
            <a:pPr marL="0" lvl="0" indent="0" algn="r" rtl="1">
              <a:lnSpc>
                <a:spcPct val="115000"/>
              </a:lnSpc>
              <a:spcBef>
                <a:spcPts val="0"/>
              </a:spcBef>
              <a:spcAft>
                <a:spcPts val="0"/>
              </a:spcAft>
              <a:buNone/>
            </a:pPr>
            <a:r>
              <a:rPr lang="x-none" sz="1600">
                <a:solidFill>
                  <a:srgbClr val="FFFF00"/>
                </a:solidFill>
                <a:latin typeface="Arial" pitchFamily="34" charset="0"/>
                <a:cs typeface="Arial" pitchFamily="34" charset="0"/>
              </a:rPr>
              <a:t>סולם מוזיקלי</a:t>
            </a:r>
            <a:r>
              <a:rPr lang="x-none" sz="1600">
                <a:solidFill>
                  <a:srgbClr val="FFFFFF"/>
                </a:solidFill>
                <a:latin typeface="Arial" pitchFamily="34" charset="0"/>
                <a:ea typeface="Times New Roman"/>
                <a:cs typeface="Arial" pitchFamily="34" charset="0"/>
                <a:sym typeface="Times New Roman"/>
              </a:rPr>
              <a:t>- הסולם המוזיקלי מכיל את: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סימני </a:t>
            </a:r>
            <a:r>
              <a:rPr lang="x-none" sz="1600">
                <a:solidFill>
                  <a:srgbClr val="FFFFFF"/>
                </a:solidFill>
                <a:latin typeface="Arial" pitchFamily="34" charset="0"/>
                <a:ea typeface="Times New Roman"/>
                <a:cs typeface="Arial" pitchFamily="34" charset="0"/>
                <a:sym typeface="Times New Roman"/>
              </a:rPr>
              <a:t>הדילוג, תבנית הסולם, תדרי הצלילים </a:t>
            </a:r>
            <a:r>
              <a:rPr lang="x-none" sz="1600" smtClean="0">
                <a:solidFill>
                  <a:srgbClr val="FFFFFF"/>
                </a:solidFill>
                <a:latin typeface="Arial" pitchFamily="34" charset="0"/>
                <a:ea typeface="Times New Roman"/>
                <a:cs typeface="Arial" pitchFamily="34" charset="0"/>
                <a:sym typeface="Times New Roman"/>
              </a:rPr>
              <a:t>ודרגות </a:t>
            </a:r>
            <a:r>
              <a:rPr lang="x-none" sz="1600">
                <a:solidFill>
                  <a:srgbClr val="FFFFFF"/>
                </a:solidFill>
                <a:latin typeface="Arial" pitchFamily="34" charset="0"/>
                <a:ea typeface="Times New Roman"/>
                <a:cs typeface="Arial" pitchFamily="34" charset="0"/>
                <a:sym typeface="Times New Roman"/>
              </a:rPr>
              <a:t>הסולם. במוזיקה האירופאית מערבית קיימים </a:t>
            </a:r>
            <a:r>
              <a:rPr lang="x-none" sz="1600" smtClean="0">
                <a:solidFill>
                  <a:srgbClr val="FFFFFF"/>
                </a:solidFill>
                <a:latin typeface="Arial" pitchFamily="34" charset="0"/>
                <a:ea typeface="Times New Roman"/>
                <a:cs typeface="Arial" pitchFamily="34" charset="0"/>
                <a:sym typeface="Times New Roman"/>
              </a:rPr>
              <a:t>42 </a:t>
            </a:r>
            <a:r>
              <a:rPr lang="he-IL" sz="1600" dirty="0" smtClean="0">
                <a:solidFill>
                  <a:srgbClr val="FFFFFF"/>
                </a:solidFill>
                <a:latin typeface="Arial" pitchFamily="34" charset="0"/>
                <a:ea typeface="Times New Roman"/>
                <a:cs typeface="Arial" pitchFamily="34" charset="0"/>
                <a:sym typeface="Times New Roman"/>
              </a:rPr>
              <a:t> ס</a:t>
            </a:r>
            <a:r>
              <a:rPr lang="x-none" sz="1600" smtClean="0">
                <a:solidFill>
                  <a:srgbClr val="FFFFFF"/>
                </a:solidFill>
                <a:latin typeface="Arial" pitchFamily="34" charset="0"/>
                <a:ea typeface="Times New Roman"/>
                <a:cs typeface="Arial" pitchFamily="34" charset="0"/>
                <a:sym typeface="Times New Roman"/>
              </a:rPr>
              <a:t>וגי </a:t>
            </a:r>
            <a:r>
              <a:rPr lang="x-none" sz="1600">
                <a:solidFill>
                  <a:srgbClr val="FFFFFF"/>
                </a:solidFill>
                <a:latin typeface="Arial" pitchFamily="34" charset="0"/>
                <a:ea typeface="Times New Roman"/>
                <a:cs typeface="Arial" pitchFamily="34" charset="0"/>
                <a:sym typeface="Times New Roman"/>
              </a:rPr>
              <a:t>סולמות שונים. </a:t>
            </a:r>
            <a:endParaRPr lang="he-IL" sz="1600" dirty="0" smtClean="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1200"/>
              </a:spcBef>
              <a:spcAft>
                <a:spcPts val="0"/>
              </a:spcAft>
              <a:buNone/>
            </a:pPr>
            <a:r>
              <a:rPr lang="x-none" sz="1600" u="sng" smtClean="0">
                <a:solidFill>
                  <a:srgbClr val="FFFFFF"/>
                </a:solidFill>
                <a:latin typeface="Arial" pitchFamily="34" charset="0"/>
                <a:ea typeface="Times New Roman"/>
                <a:cs typeface="Arial" pitchFamily="34" charset="0"/>
                <a:sym typeface="Times New Roman"/>
              </a:rPr>
              <a:t>סימני </a:t>
            </a:r>
            <a:r>
              <a:rPr lang="x-none" sz="1600" u="sng">
                <a:solidFill>
                  <a:srgbClr val="FFFFFF"/>
                </a:solidFill>
                <a:latin typeface="Arial" pitchFamily="34" charset="0"/>
                <a:ea typeface="Times New Roman"/>
                <a:cs typeface="Arial" pitchFamily="34" charset="0"/>
                <a:sym typeface="Times New Roman"/>
              </a:rPr>
              <a:t>הדילוג-</a:t>
            </a:r>
            <a:r>
              <a:rPr lang="x-none" sz="1600">
                <a:solidFill>
                  <a:srgbClr val="FFFFFF"/>
                </a:solidFill>
                <a:latin typeface="Arial" pitchFamily="34" charset="0"/>
                <a:ea typeface="Times New Roman"/>
                <a:cs typeface="Arial" pitchFamily="34" charset="0"/>
                <a:sym typeface="Times New Roman"/>
              </a:rPr>
              <a:t> מכילים למעשה את שם הסולם -דו מז'ור.</a:t>
            </a:r>
            <a:endParaRPr sz="1600"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1200"/>
              </a:spcBef>
              <a:spcAft>
                <a:spcPts val="0"/>
              </a:spcAft>
              <a:buNone/>
            </a:pPr>
            <a:r>
              <a:rPr lang="x-none" sz="1600" u="sng">
                <a:solidFill>
                  <a:srgbClr val="FFFFFF"/>
                </a:solidFill>
                <a:latin typeface="Arial" pitchFamily="34" charset="0"/>
                <a:ea typeface="Times New Roman"/>
                <a:cs typeface="Arial" pitchFamily="34" charset="0"/>
                <a:sym typeface="Times New Roman"/>
              </a:rPr>
              <a:t>תבנית הסולם-</a:t>
            </a:r>
            <a:r>
              <a:rPr lang="x-none" sz="1600">
                <a:solidFill>
                  <a:srgbClr val="FFFFFF"/>
                </a:solidFill>
                <a:latin typeface="Arial" pitchFamily="34" charset="0"/>
                <a:ea typeface="Times New Roman"/>
                <a:cs typeface="Arial" pitchFamily="34" charset="0"/>
                <a:sym typeface="Times New Roman"/>
              </a:rPr>
              <a:t> מכילה למעשה את המרווחים בטון או בחצי טון בין שני דרגות בסולם. תבנית מז'ורית.</a:t>
            </a:r>
            <a:endParaRPr sz="1600" dirty="0">
              <a:solidFill>
                <a:srgbClr val="FFFFFF"/>
              </a:solidFill>
              <a:latin typeface="Arial" pitchFamily="34" charset="0"/>
              <a:ea typeface="Times New Roman"/>
              <a:cs typeface="Arial" pitchFamily="34" charset="0"/>
              <a:sym typeface="Times New Roman"/>
            </a:endParaRPr>
          </a:p>
          <a:p>
            <a:pPr marL="0" lvl="0" indent="0" algn="r" rtl="1">
              <a:lnSpc>
                <a:spcPct val="115000"/>
              </a:lnSpc>
              <a:spcBef>
                <a:spcPts val="1200"/>
              </a:spcBef>
              <a:spcAft>
                <a:spcPts val="1200"/>
              </a:spcAft>
              <a:buNone/>
            </a:pPr>
            <a:r>
              <a:rPr lang="x-none" sz="1600" u="sng">
                <a:solidFill>
                  <a:srgbClr val="FFFFFF"/>
                </a:solidFill>
                <a:latin typeface="Arial" pitchFamily="34" charset="0"/>
                <a:ea typeface="Times New Roman"/>
                <a:cs typeface="Arial" pitchFamily="34" charset="0"/>
                <a:sym typeface="Times New Roman"/>
              </a:rPr>
              <a:t>דרגות הסולם-</a:t>
            </a:r>
            <a:r>
              <a:rPr lang="x-none" sz="1600">
                <a:solidFill>
                  <a:srgbClr val="FFFFFF"/>
                </a:solidFill>
                <a:latin typeface="Arial" pitchFamily="34" charset="0"/>
                <a:ea typeface="Times New Roman"/>
                <a:cs typeface="Arial" pitchFamily="34" charset="0"/>
                <a:sym typeface="Times New Roman"/>
              </a:rPr>
              <a:t> בסולם ישנם </a:t>
            </a:r>
            <a:r>
              <a:rPr lang="he-IL" sz="1600" dirty="0" smtClean="0">
                <a:solidFill>
                  <a:srgbClr val="FFFFFF"/>
                </a:solidFill>
                <a:latin typeface="Arial" pitchFamily="34" charset="0"/>
                <a:ea typeface="Times New Roman"/>
                <a:cs typeface="Arial" pitchFamily="34" charset="0"/>
                <a:sym typeface="Times New Roman"/>
              </a:rPr>
              <a:t>7</a:t>
            </a:r>
            <a:r>
              <a:rPr lang="x-none" sz="1600" smtClean="0">
                <a:solidFill>
                  <a:srgbClr val="FFFFFF"/>
                </a:solidFill>
                <a:latin typeface="Arial" pitchFamily="34" charset="0"/>
                <a:ea typeface="Times New Roman"/>
                <a:cs typeface="Arial" pitchFamily="34" charset="0"/>
                <a:sym typeface="Times New Roman"/>
              </a:rPr>
              <a:t> דרגות</a:t>
            </a:r>
            <a:r>
              <a:rPr lang="x-none" sz="1600">
                <a:solidFill>
                  <a:srgbClr val="FFFFFF"/>
                </a:solidFill>
                <a:latin typeface="Arial" pitchFamily="34" charset="0"/>
                <a:ea typeface="Times New Roman"/>
                <a:cs typeface="Arial" pitchFamily="34" charset="0"/>
                <a:sym typeface="Times New Roman"/>
              </a:rPr>
              <a:t>, אשר מזהות את מדרגות הסולם.  דרגת הטוניקה - דו   </a:t>
            </a:r>
            <a:endParaRPr sz="1600" dirty="0">
              <a:solidFill>
                <a:srgbClr val="FFFFFF"/>
              </a:solidFill>
              <a:latin typeface="Arial" pitchFamily="34" charset="0"/>
              <a:ea typeface="Times New Roman"/>
              <a:cs typeface="Arial" pitchFamily="34" charset="0"/>
              <a:sym typeface="Times New Roman"/>
            </a:endParaRPr>
          </a:p>
        </p:txBody>
      </p:sp>
      <p:pic>
        <p:nvPicPr>
          <p:cNvPr id="649" name="Google Shape;649;p74"/>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5"/>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mj-lt"/>
                <a:ea typeface="Times New Roman"/>
                <a:cs typeface="Times New Roman"/>
                <a:sym typeface="Times New Roman"/>
              </a:rPr>
              <a:t>אופן בניית הסולם-המשך</a:t>
            </a:r>
            <a:endParaRPr sz="2400" b="1" dirty="0">
              <a:solidFill>
                <a:srgbClr val="FFFF00"/>
              </a:solidFill>
              <a:latin typeface="+mj-lt"/>
              <a:ea typeface="Times New Roman"/>
              <a:cs typeface="Times New Roman"/>
              <a:sym typeface="Times New Roman"/>
            </a:endParaRPr>
          </a:p>
        </p:txBody>
      </p:sp>
      <p:sp>
        <p:nvSpPr>
          <p:cNvPr id="655" name="Google Shape;655;p7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56" name="Google Shape;656;p75"/>
          <p:cNvPicPr preferRelativeResize="0"/>
          <p:nvPr/>
        </p:nvPicPr>
        <p:blipFill>
          <a:blip r:embed="rId3">
            <a:alphaModFix/>
          </a:blip>
          <a:stretch>
            <a:fillRect/>
          </a:stretch>
        </p:blipFill>
        <p:spPr>
          <a:xfrm>
            <a:off x="7101200" y="0"/>
            <a:ext cx="2042800" cy="895300"/>
          </a:xfrm>
          <a:prstGeom prst="rect">
            <a:avLst/>
          </a:prstGeom>
          <a:noFill/>
          <a:ln>
            <a:noFill/>
          </a:ln>
        </p:spPr>
      </p:pic>
      <p:graphicFrame>
        <p:nvGraphicFramePr>
          <p:cNvPr id="657" name="Google Shape;657;p75"/>
          <p:cNvGraphicFramePr/>
          <p:nvPr/>
        </p:nvGraphicFramePr>
        <p:xfrm>
          <a:off x="1295275" y="1245675"/>
          <a:ext cx="6885925" cy="2494675"/>
        </p:xfrm>
        <a:graphic>
          <a:graphicData uri="http://schemas.openxmlformats.org/drawingml/2006/table">
            <a:tbl>
              <a:tblPr>
                <a:noFill/>
                <a:tableStyleId>{D223DBF9-E6C6-4AA8-B193-31598DDAF621}</a:tableStyleId>
              </a:tblPr>
              <a:tblGrid>
                <a:gridCol w="782300"/>
                <a:gridCol w="838575"/>
                <a:gridCol w="733275"/>
                <a:gridCol w="721425"/>
                <a:gridCol w="721375"/>
                <a:gridCol w="709525"/>
                <a:gridCol w="685775"/>
                <a:gridCol w="762900"/>
                <a:gridCol w="930775"/>
              </a:tblGrid>
              <a:tr h="638775">
                <a:tc>
                  <a:txBody>
                    <a:bodyPr/>
                    <a:lstStyle/>
                    <a:p>
                      <a:pPr marL="0" lvl="0" indent="0" algn="ctr">
                        <a:spcBef>
                          <a:spcPts val="0"/>
                        </a:spcBef>
                        <a:spcAft>
                          <a:spcPts val="0"/>
                        </a:spcAft>
                        <a:buNone/>
                      </a:pPr>
                      <a:r>
                        <a:rPr lang="x-none" sz="1000">
                          <a:solidFill>
                            <a:srgbClr val="FFFF00"/>
                          </a:solidFill>
                        </a:rPr>
                        <a:t>C</a:t>
                      </a:r>
                      <a:endParaRPr sz="1000">
                        <a:solidFill>
                          <a:srgbClr val="FFFF00"/>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D</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E</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F</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G</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A</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FF"/>
                          </a:solidFill>
                        </a:rPr>
                        <a:t>B</a:t>
                      </a:r>
                      <a:endParaRPr sz="1000">
                        <a:solidFill>
                          <a:srgbClr val="FFFFFF"/>
                        </a:solidFill>
                      </a:endParaRPr>
                    </a:p>
                  </a:txBody>
                  <a:tcPr marL="91425" marR="91425" marT="91425" marB="91425"/>
                </a:tc>
                <a:tc>
                  <a:txBody>
                    <a:bodyPr/>
                    <a:lstStyle/>
                    <a:p>
                      <a:pPr marL="0" lvl="0" indent="0" algn="ctr">
                        <a:spcBef>
                          <a:spcPts val="0"/>
                        </a:spcBef>
                        <a:spcAft>
                          <a:spcPts val="0"/>
                        </a:spcAft>
                        <a:buNone/>
                      </a:pPr>
                      <a:r>
                        <a:rPr lang="x-none" sz="1000">
                          <a:solidFill>
                            <a:srgbClr val="FFFF00"/>
                          </a:solidFill>
                        </a:rPr>
                        <a:t>C</a:t>
                      </a:r>
                      <a:endParaRPr sz="1000">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הסולם</a:t>
                      </a:r>
                      <a:endParaRPr sz="1200"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r>
              <a:tr h="580425">
                <a:tc>
                  <a:txBody>
                    <a:bodyPr/>
                    <a:lstStyle/>
                    <a:p>
                      <a:pPr marL="0" lvl="0" indent="0" algn="ctr" rtl="1">
                        <a:spcBef>
                          <a:spcPts val="0"/>
                        </a:spcBef>
                        <a:spcAft>
                          <a:spcPts val="0"/>
                        </a:spcAft>
                        <a:buNone/>
                      </a:pPr>
                      <a:r>
                        <a:rPr lang="x-none" sz="1000">
                          <a:solidFill>
                            <a:srgbClr val="FFFF00"/>
                          </a:solidFill>
                          <a:latin typeface="Times New Roman"/>
                          <a:ea typeface="Times New Roman"/>
                          <a:cs typeface="Times New Roman"/>
                          <a:sym typeface="Times New Roman"/>
                        </a:rPr>
                        <a:t>269.4438</a:t>
                      </a:r>
                      <a:endParaRPr sz="1000">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chemeClr val="lt1"/>
                          </a:solidFill>
                          <a:latin typeface="Times New Roman"/>
                          <a:ea typeface="Times New Roman"/>
                          <a:cs typeface="Times New Roman"/>
                          <a:sym typeface="Times New Roman"/>
                        </a:rPr>
                        <a:t>298.3990</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chemeClr val="lt1"/>
                          </a:solidFill>
                          <a:latin typeface="Times New Roman"/>
                          <a:ea typeface="Times New Roman"/>
                          <a:cs typeface="Times New Roman"/>
                          <a:sym typeface="Times New Roman"/>
                        </a:rPr>
                        <a:t>329.9556</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chemeClr val="lt1"/>
                          </a:solidFill>
                          <a:latin typeface="Times New Roman"/>
                          <a:ea typeface="Times New Roman"/>
                          <a:cs typeface="Times New Roman"/>
                          <a:sym typeface="Times New Roman"/>
                        </a:rPr>
                        <a:t>359.2584</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chemeClr val="lt1"/>
                          </a:solidFill>
                          <a:latin typeface="Times New Roman"/>
                          <a:ea typeface="Times New Roman"/>
                          <a:cs typeface="Times New Roman"/>
                          <a:sym typeface="Times New Roman"/>
                        </a:rPr>
                        <a:t>403.5678</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rgbClr val="FFFFFF"/>
                          </a:solidFill>
                          <a:latin typeface="Times New Roman"/>
                          <a:ea typeface="Times New Roman"/>
                          <a:cs typeface="Times New Roman"/>
                          <a:sym typeface="Times New Roman"/>
                        </a:rPr>
                        <a:t>440.0000</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chemeClr val="lt1"/>
                          </a:solidFill>
                          <a:latin typeface="Times New Roman"/>
                          <a:ea typeface="Times New Roman"/>
                          <a:cs typeface="Times New Roman"/>
                          <a:sym typeface="Times New Roman"/>
                        </a:rPr>
                        <a:t>508.0682</a:t>
                      </a:r>
                      <a:endParaRPr sz="1000">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a:solidFill>
                            <a:srgbClr val="FFFF00"/>
                          </a:solidFill>
                          <a:latin typeface="Times New Roman"/>
                          <a:ea typeface="Times New Roman"/>
                          <a:cs typeface="Times New Roman"/>
                          <a:sym typeface="Times New Roman"/>
                        </a:rPr>
                        <a:t>538.8876</a:t>
                      </a:r>
                      <a:endParaRPr sz="1000">
                        <a:solidFill>
                          <a:srgbClr val="FFFF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200" b="1">
                          <a:solidFill>
                            <a:srgbClr val="FFFF00"/>
                          </a:solidFill>
                        </a:rPr>
                        <a:t>תדר</a:t>
                      </a:r>
                      <a:endParaRPr sz="1200" b="1">
                        <a:solidFill>
                          <a:srgbClr val="FFFF00"/>
                        </a:solidFill>
                      </a:endParaRPr>
                    </a:p>
                    <a:p>
                      <a:pPr marL="0" lvl="0" indent="0" algn="ctr" rtl="1">
                        <a:spcBef>
                          <a:spcPts val="0"/>
                        </a:spcBef>
                        <a:spcAft>
                          <a:spcPts val="0"/>
                        </a:spcAft>
                        <a:buNone/>
                      </a:pPr>
                      <a:r>
                        <a:rPr lang="x-none" sz="1200" b="1">
                          <a:solidFill>
                            <a:srgbClr val="FFFF00"/>
                          </a:solidFill>
                        </a:rPr>
                        <a:t>בהרץ</a:t>
                      </a:r>
                      <a:endParaRPr sz="1200" b="1">
                        <a:solidFill>
                          <a:srgbClr val="FFFF00"/>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90225">
                <a:tc>
                  <a:txBody>
                    <a:bodyPr/>
                    <a:lstStyle/>
                    <a:p>
                      <a:pPr marL="0" lvl="0" indent="0"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0.5 </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x-none" sz="1000">
                          <a:solidFill>
                            <a:srgbClr val="FFFFFF"/>
                          </a:solidFill>
                        </a:rPr>
                        <a:t>0.5</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200" b="1">
                          <a:solidFill>
                            <a:srgbClr val="FFFF00"/>
                          </a:solidFill>
                        </a:rPr>
                        <a:t>תבנית</a:t>
                      </a:r>
                      <a:endParaRPr sz="1200" b="1">
                        <a:solidFill>
                          <a:srgbClr val="FFFF00"/>
                        </a:solidFill>
                      </a:endParaRPr>
                    </a:p>
                    <a:p>
                      <a:pPr marL="0" lvl="0" indent="0" algn="ctr" rtl="1">
                        <a:spcBef>
                          <a:spcPts val="0"/>
                        </a:spcBef>
                        <a:spcAft>
                          <a:spcPts val="0"/>
                        </a:spcAft>
                        <a:buNone/>
                      </a:pPr>
                      <a:r>
                        <a:rPr lang="x-none" sz="1200" b="1">
                          <a:solidFill>
                            <a:srgbClr val="FFFF00"/>
                          </a:solidFill>
                        </a:rPr>
                        <a:t>הסולם</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685250">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II</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III</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IV</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VI</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VII</a:t>
                      </a: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sz="1000">
                        <a:solidFill>
                          <a:srgbClr val="FFFFFF"/>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1">
                        <a:spcBef>
                          <a:spcPts val="0"/>
                        </a:spcBef>
                        <a:spcAft>
                          <a:spcPts val="0"/>
                        </a:spcAft>
                        <a:buNone/>
                      </a:pPr>
                      <a:r>
                        <a:rPr lang="x-none" sz="1200" b="1">
                          <a:solidFill>
                            <a:srgbClr val="FFFF00"/>
                          </a:solidFill>
                        </a:rPr>
                        <a:t>דרגת הסולם</a:t>
                      </a:r>
                      <a:endParaRPr sz="1200"/>
                    </a:p>
                  </a:txBody>
                  <a:tcPr marL="91425" marR="91425" marT="91425" marB="91425">
                    <a:lnT w="9525" cap="flat" cmpd="sng">
                      <a:solidFill>
                        <a:srgbClr val="9E9E9E"/>
                      </a:solidFill>
                      <a:prstDash val="solid"/>
                      <a:round/>
                      <a:headEnd type="none" w="sm" len="sm"/>
                      <a:tailEnd type="none" w="sm" len="sm"/>
                    </a:lnT>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6"/>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mj-lt"/>
                <a:ea typeface="Times New Roman"/>
                <a:cs typeface="Times New Roman"/>
                <a:sym typeface="Times New Roman"/>
              </a:rPr>
              <a:t>אופן בניית הסולם-המשך</a:t>
            </a:r>
            <a:endParaRPr sz="2400" b="1" dirty="0">
              <a:solidFill>
                <a:srgbClr val="FFFF00"/>
              </a:solidFill>
              <a:latin typeface="+mj-lt"/>
              <a:ea typeface="Times New Roman"/>
              <a:cs typeface="Times New Roman"/>
              <a:sym typeface="Times New Roman"/>
            </a:endParaRPr>
          </a:p>
        </p:txBody>
      </p:sp>
      <p:sp>
        <p:nvSpPr>
          <p:cNvPr id="663" name="Google Shape;663;p7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64" name="Google Shape;664;p76"/>
          <p:cNvPicPr preferRelativeResize="0"/>
          <p:nvPr/>
        </p:nvPicPr>
        <p:blipFill>
          <a:blip r:embed="rId3">
            <a:alphaModFix/>
          </a:blip>
          <a:stretch>
            <a:fillRect/>
          </a:stretch>
        </p:blipFill>
        <p:spPr>
          <a:xfrm>
            <a:off x="7101200" y="0"/>
            <a:ext cx="2042800" cy="895300"/>
          </a:xfrm>
          <a:prstGeom prst="rect">
            <a:avLst/>
          </a:prstGeom>
          <a:noFill/>
          <a:ln>
            <a:noFill/>
          </a:ln>
        </p:spPr>
      </p:pic>
      <p:graphicFrame>
        <p:nvGraphicFramePr>
          <p:cNvPr id="665" name="Google Shape;665;p76"/>
          <p:cNvGraphicFramePr/>
          <p:nvPr/>
        </p:nvGraphicFramePr>
        <p:xfrm>
          <a:off x="1564575" y="1245675"/>
          <a:ext cx="6356950" cy="2494675"/>
        </p:xfrm>
        <a:graphic>
          <a:graphicData uri="http://schemas.openxmlformats.org/drawingml/2006/table">
            <a:tbl>
              <a:tblPr>
                <a:noFill/>
                <a:tableStyleId>{D223DBF9-E6C6-4AA8-B193-31598DDAF621}</a:tableStyleId>
              </a:tblPr>
              <a:tblGrid>
                <a:gridCol w="771900"/>
                <a:gridCol w="698100"/>
                <a:gridCol w="691600"/>
                <a:gridCol w="758275"/>
                <a:gridCol w="669050"/>
                <a:gridCol w="729850"/>
                <a:gridCol w="646650"/>
                <a:gridCol w="649075"/>
                <a:gridCol w="742450"/>
              </a:tblGrid>
              <a:tr h="638775">
                <a:tc>
                  <a:txBody>
                    <a:bodyPr/>
                    <a:lstStyle/>
                    <a:p>
                      <a:pPr marL="0" lvl="0" indent="0" algn="ctr" rtl="0">
                        <a:spcBef>
                          <a:spcPts val="0"/>
                        </a:spcBef>
                        <a:spcAft>
                          <a:spcPts val="0"/>
                        </a:spcAft>
                        <a:buNone/>
                      </a:pPr>
                      <a:r>
                        <a:rPr lang="x-none" sz="1000" b="1">
                          <a:solidFill>
                            <a:srgbClr val="FFFF00"/>
                          </a:solidFill>
                        </a:rPr>
                        <a:t>A</a:t>
                      </a:r>
                      <a:endParaRPr sz="10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b="1">
                          <a:solidFill>
                            <a:srgbClr val="FFFF00"/>
                          </a:solidFill>
                        </a:rPr>
                        <a:t>B</a:t>
                      </a:r>
                      <a:endParaRPr sz="10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b="1">
                          <a:solidFill>
                            <a:srgbClr val="FFFF00"/>
                          </a:solidFill>
                        </a:rPr>
                        <a:t>C</a:t>
                      </a:r>
                      <a:endParaRPr sz="1000" b="1">
                        <a:solidFill>
                          <a:srgbClr val="FFFF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x-none" sz="1000" b="1">
                          <a:solidFill>
                            <a:srgbClr val="FFFF00"/>
                          </a:solidFill>
                        </a:rPr>
                        <a:t>D</a:t>
                      </a:r>
                      <a:endParaRPr sz="1000" b="1">
                        <a:solidFill>
                          <a:srgbClr val="FFFF00"/>
                        </a:solidFill>
                      </a:endParaRPr>
                    </a:p>
                  </a:txBody>
                  <a:tcPr marL="91425" marR="91425" marT="91425" marB="91425"/>
                </a:tc>
                <a:tc>
                  <a:txBody>
                    <a:bodyPr/>
                    <a:lstStyle/>
                    <a:p>
                      <a:pPr marL="0" lvl="0" indent="0" algn="ctr" rtl="0">
                        <a:spcBef>
                          <a:spcPts val="0"/>
                        </a:spcBef>
                        <a:spcAft>
                          <a:spcPts val="0"/>
                        </a:spcAft>
                        <a:buNone/>
                      </a:pPr>
                      <a:r>
                        <a:rPr lang="x-none" sz="1000" b="1">
                          <a:solidFill>
                            <a:srgbClr val="FFFF00"/>
                          </a:solidFill>
                        </a:rPr>
                        <a:t>E</a:t>
                      </a:r>
                      <a:endParaRPr sz="1000" b="1">
                        <a:solidFill>
                          <a:srgbClr val="FFFF00"/>
                        </a:solidFill>
                      </a:endParaRPr>
                    </a:p>
                  </a:txBody>
                  <a:tcPr marL="91425" marR="91425" marT="91425" marB="91425"/>
                </a:tc>
                <a:tc>
                  <a:txBody>
                    <a:bodyPr/>
                    <a:lstStyle/>
                    <a:p>
                      <a:pPr marL="0" lvl="0" indent="0" algn="ctr" rtl="0">
                        <a:spcBef>
                          <a:spcPts val="0"/>
                        </a:spcBef>
                        <a:spcAft>
                          <a:spcPts val="0"/>
                        </a:spcAft>
                        <a:buNone/>
                      </a:pPr>
                      <a:r>
                        <a:rPr lang="x-none" sz="1000" b="1">
                          <a:solidFill>
                            <a:srgbClr val="FFFF00"/>
                          </a:solidFill>
                        </a:rPr>
                        <a:t>F</a:t>
                      </a:r>
                      <a:endParaRPr sz="1000" b="1">
                        <a:solidFill>
                          <a:srgbClr val="FFFF00"/>
                        </a:solidFill>
                      </a:endParaRPr>
                    </a:p>
                  </a:txBody>
                  <a:tcPr marL="91425" marR="91425" marT="91425" marB="91425"/>
                </a:tc>
                <a:tc>
                  <a:txBody>
                    <a:bodyPr/>
                    <a:lstStyle/>
                    <a:p>
                      <a:pPr marL="0" lvl="0" indent="0" algn="ctr" rtl="0">
                        <a:spcBef>
                          <a:spcPts val="0"/>
                        </a:spcBef>
                        <a:spcAft>
                          <a:spcPts val="0"/>
                        </a:spcAft>
                        <a:buNone/>
                      </a:pPr>
                      <a:r>
                        <a:rPr lang="x-none" sz="1000" b="1">
                          <a:solidFill>
                            <a:srgbClr val="FFFF00"/>
                          </a:solidFill>
                        </a:rPr>
                        <a:t>G</a:t>
                      </a:r>
                      <a:endParaRPr sz="1000" b="1">
                        <a:solidFill>
                          <a:srgbClr val="FFFF00"/>
                        </a:solidFill>
                      </a:endParaRPr>
                    </a:p>
                  </a:txBody>
                  <a:tcPr marL="91425" marR="91425" marT="91425" marB="91425"/>
                </a:tc>
                <a:tc>
                  <a:txBody>
                    <a:bodyPr/>
                    <a:lstStyle/>
                    <a:p>
                      <a:pPr marL="0" lvl="0" indent="0" algn="ctr" rtl="0">
                        <a:spcBef>
                          <a:spcPts val="0"/>
                        </a:spcBef>
                        <a:spcAft>
                          <a:spcPts val="0"/>
                        </a:spcAft>
                        <a:buNone/>
                      </a:pPr>
                      <a:r>
                        <a:rPr lang="x-none" sz="1000" b="1">
                          <a:solidFill>
                            <a:srgbClr val="FFFF00"/>
                          </a:solidFill>
                        </a:rPr>
                        <a:t>A</a:t>
                      </a:r>
                      <a:endParaRPr sz="1000" b="1">
                        <a:solidFill>
                          <a:srgbClr val="FFFF00"/>
                        </a:solidFill>
                      </a:endParaRPr>
                    </a:p>
                  </a:txBody>
                  <a:tcPr marL="91425" marR="91425" marT="91425" marB="91425"/>
                </a:tc>
                <a:tc>
                  <a:txBody>
                    <a:bodyPr/>
                    <a:lstStyle/>
                    <a:p>
                      <a:pPr marL="0" lvl="0" indent="0" algn="ctr" rtl="1">
                        <a:spcBef>
                          <a:spcPts val="0"/>
                        </a:spcBef>
                        <a:spcAft>
                          <a:spcPts val="0"/>
                        </a:spcAft>
                        <a:buNone/>
                      </a:pPr>
                      <a:r>
                        <a:rPr lang="x-none" sz="1200" b="1">
                          <a:solidFill>
                            <a:srgbClr val="FFFF00"/>
                          </a:solidFill>
                        </a:rPr>
                        <a:t>שם הסולם</a:t>
                      </a:r>
                      <a:endParaRPr sz="1200" b="1">
                        <a:solidFill>
                          <a:srgbClr val="FFFF00"/>
                        </a:solidFill>
                      </a:endParaRPr>
                    </a:p>
                  </a:txBody>
                  <a:tcPr marL="91425" marR="91425" marT="91425" marB="91425">
                    <a:lnB w="9525" cap="flat" cmpd="sng">
                      <a:solidFill>
                        <a:srgbClr val="9E9E9E"/>
                      </a:solidFill>
                      <a:prstDash val="solid"/>
                      <a:round/>
                      <a:headEnd type="none" w="sm" len="sm"/>
                      <a:tailEnd type="none" w="sm" len="sm"/>
                    </a:lnB>
                  </a:tcPr>
                </a:tc>
              </a:tr>
              <a:tr h="580425">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220.0</a:t>
                      </a:r>
                      <a:endParaRPr sz="1000" b="1">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246.9</a:t>
                      </a:r>
                      <a:endParaRPr sz="1000" b="1">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261.6</a:t>
                      </a:r>
                      <a:endParaRPr sz="1000" b="1">
                        <a:solidFill>
                          <a:srgbClr val="FFFFFF"/>
                        </a:solidFill>
                      </a:endParaRPr>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293.7</a:t>
                      </a:r>
                      <a:endParaRPr sz="1000" b="1">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329.6</a:t>
                      </a:r>
                      <a:endParaRPr sz="1000" b="1">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349.2</a:t>
                      </a:r>
                      <a:endParaRPr sz="1000" b="1">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392.0</a:t>
                      </a:r>
                      <a:endParaRPr sz="1000" b="1">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000" b="1">
                          <a:solidFill>
                            <a:srgbClr val="FFFFFF"/>
                          </a:solidFill>
                          <a:latin typeface="Times New Roman"/>
                          <a:ea typeface="Times New Roman"/>
                          <a:cs typeface="Times New Roman"/>
                          <a:sym typeface="Times New Roman"/>
                        </a:rPr>
                        <a:t>440.0</a:t>
                      </a:r>
                      <a:endParaRPr sz="1000" b="1">
                        <a:solidFill>
                          <a:srgbClr val="FFFFF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200" b="1">
                          <a:solidFill>
                            <a:srgbClr val="FFFF00"/>
                          </a:solidFill>
                        </a:rPr>
                        <a:t>תדר</a:t>
                      </a:r>
                      <a:endParaRPr sz="1200" b="1">
                        <a:solidFill>
                          <a:srgbClr val="FFFF00"/>
                        </a:solidFill>
                      </a:endParaRPr>
                    </a:p>
                    <a:p>
                      <a:pPr marL="0" lvl="0" indent="0" algn="ctr" rtl="1">
                        <a:spcBef>
                          <a:spcPts val="0"/>
                        </a:spcBef>
                        <a:spcAft>
                          <a:spcPts val="0"/>
                        </a:spcAft>
                        <a:buNone/>
                      </a:pPr>
                      <a:r>
                        <a:rPr lang="x-none" sz="1200" b="1">
                          <a:solidFill>
                            <a:srgbClr val="FFFF00"/>
                          </a:solidFill>
                        </a:rPr>
                        <a:t>בהרץ</a:t>
                      </a:r>
                      <a:endParaRPr sz="1200" b="1">
                        <a:solidFill>
                          <a:srgbClr val="FFFF00"/>
                        </a:solidFill>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90225">
                <a:tc>
                  <a:txBody>
                    <a:bodyPr/>
                    <a:lstStyle/>
                    <a:p>
                      <a:pPr marL="0" lvl="0" indent="0" algn="r" rtl="0">
                        <a:spcBef>
                          <a:spcPts val="0"/>
                        </a:spcBef>
                        <a:spcAft>
                          <a:spcPts val="0"/>
                        </a:spcAft>
                        <a:buNone/>
                      </a:pP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0.5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0.5 </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000">
                          <a:solidFill>
                            <a:srgbClr val="FFFFFF"/>
                          </a:solidFill>
                        </a:rPr>
                        <a:t>1</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1">
                        <a:spcBef>
                          <a:spcPts val="0"/>
                        </a:spcBef>
                        <a:spcAft>
                          <a:spcPts val="0"/>
                        </a:spcAft>
                        <a:buNone/>
                      </a:pPr>
                      <a:r>
                        <a:rPr lang="x-none" sz="1200" b="1">
                          <a:solidFill>
                            <a:srgbClr val="FFFF00"/>
                          </a:solidFill>
                        </a:rPr>
                        <a:t>תבנית</a:t>
                      </a:r>
                      <a:endParaRPr sz="1200" b="1">
                        <a:solidFill>
                          <a:srgbClr val="FFFF00"/>
                        </a:solidFill>
                      </a:endParaRPr>
                    </a:p>
                    <a:p>
                      <a:pPr marL="0" lvl="0" indent="0" algn="ctr" rtl="1">
                        <a:spcBef>
                          <a:spcPts val="0"/>
                        </a:spcBef>
                        <a:spcAft>
                          <a:spcPts val="0"/>
                        </a:spcAft>
                        <a:buNone/>
                      </a:pPr>
                      <a:r>
                        <a:rPr lang="x-none" sz="1200" b="1">
                          <a:solidFill>
                            <a:srgbClr val="FFFF00"/>
                          </a:solidFill>
                        </a:rPr>
                        <a:t>הסולם</a:t>
                      </a:r>
                      <a:endParaRPr sz="1200" b="1">
                        <a:solidFill>
                          <a:srgbClr val="FFFF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685250">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a:t>
                      </a:r>
                      <a:endParaRPr sz="10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II</a:t>
                      </a:r>
                      <a:endParaRPr sz="1000">
                        <a:solidFill>
                          <a:srgbClr val="FFFFFF"/>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III</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IV</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VI</a:t>
                      </a:r>
                      <a:endParaRPr sz="1000">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x-none" sz="1200">
                          <a:solidFill>
                            <a:schemeClr val="lt1"/>
                          </a:solidFill>
                          <a:latin typeface="Times New Roman"/>
                          <a:ea typeface="Times New Roman"/>
                          <a:cs typeface="Times New Roman"/>
                          <a:sym typeface="Times New Roman"/>
                        </a:rPr>
                        <a:t>VII</a:t>
                      </a:r>
                      <a:endParaRPr sz="1000">
                        <a:solidFill>
                          <a:srgbClr val="FFFFFF"/>
                        </a:solidFill>
                      </a:endParaRPr>
                    </a:p>
                    <a:p>
                      <a:pPr marL="0" lvl="0" indent="0"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1">
                        <a:spcBef>
                          <a:spcPts val="0"/>
                        </a:spcBef>
                        <a:spcAft>
                          <a:spcPts val="0"/>
                        </a:spcAft>
                        <a:buNone/>
                      </a:pPr>
                      <a:r>
                        <a:rPr lang="x-none" sz="1200" b="1">
                          <a:solidFill>
                            <a:srgbClr val="FFFF00"/>
                          </a:solidFill>
                        </a:rPr>
                        <a:t>דרגת הסולם</a:t>
                      </a:r>
                      <a:endParaRPr sz="1200"/>
                    </a:p>
                  </a:txBody>
                  <a:tcPr marL="91425" marR="91425" marT="91425" marB="91425">
                    <a:lnT w="9525" cap="flat" cmpd="sng">
                      <a:solidFill>
                        <a:srgbClr val="9E9E9E"/>
                      </a:solidFill>
                      <a:prstDash val="solid"/>
                      <a:round/>
                      <a:headEnd type="none" w="sm" len="sm"/>
                      <a:tailEnd type="none" w="sm" len="sm"/>
                    </a:lnT>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7"/>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טטרא קורד</a:t>
            </a:r>
            <a:endParaRPr sz="2400" b="1" dirty="0">
              <a:solidFill>
                <a:srgbClr val="FFFF00"/>
              </a:solidFill>
              <a:latin typeface="Arial" pitchFamily="34" charset="0"/>
              <a:ea typeface="Times New Roman"/>
              <a:cs typeface="Arial" pitchFamily="34" charset="0"/>
              <a:sym typeface="Times New Roman"/>
            </a:endParaRPr>
          </a:p>
        </p:txBody>
      </p:sp>
      <p:sp>
        <p:nvSpPr>
          <p:cNvPr id="671" name="Google Shape;671;p7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672" name="Google Shape;672;p77"/>
          <p:cNvSpPr txBox="1"/>
          <p:nvPr/>
        </p:nvSpPr>
        <p:spPr>
          <a:xfrm>
            <a:off x="778933" y="1146850"/>
            <a:ext cx="7775942" cy="1759200"/>
          </a:xfrm>
          <a:prstGeom prst="rect">
            <a:avLst/>
          </a:prstGeom>
          <a:noFill/>
          <a:ln>
            <a:noFill/>
          </a:ln>
        </p:spPr>
        <p:txBody>
          <a:bodyPr spcFirstLastPara="1" wrap="square" lIns="91425" tIns="91425" rIns="91425" bIns="91425" anchor="ctr" anchorCtr="0">
            <a:noAutofit/>
          </a:bodyPr>
          <a:lstStyle/>
          <a:p>
            <a:pPr marL="0" lvl="0" indent="0" rtl="1">
              <a:lnSpc>
                <a:spcPct val="115000"/>
              </a:lnSpc>
              <a:spcBef>
                <a:spcPts val="0"/>
              </a:spcBef>
              <a:spcAft>
                <a:spcPts val="0"/>
              </a:spcAft>
              <a:buNone/>
            </a:pPr>
            <a:endParaRPr sz="1800" b="1" u="sng" dirty="0">
              <a:solidFill>
                <a:srgbClr val="FFFF00"/>
              </a:solidFill>
              <a:latin typeface="Times New Roman"/>
              <a:ea typeface="Times New Roman"/>
              <a:cs typeface="Times New Roman"/>
              <a:sym typeface="Times New Roman"/>
            </a:endParaRPr>
          </a:p>
          <a:p>
            <a:pPr marL="0" lvl="0" indent="0" rtl="1">
              <a:lnSpc>
                <a:spcPct val="115000"/>
              </a:lnSpc>
              <a:spcBef>
                <a:spcPts val="1200"/>
              </a:spcBef>
              <a:spcAft>
                <a:spcPts val="0"/>
              </a:spcAft>
              <a:buNone/>
            </a:pPr>
            <a:endParaRPr sz="1800" b="1" u="sng" dirty="0">
              <a:solidFill>
                <a:srgbClr val="FFFF00"/>
              </a:solidFill>
              <a:latin typeface="Times New Roman"/>
              <a:ea typeface="Times New Roman"/>
              <a:cs typeface="Times New Roman"/>
              <a:sym typeface="Times New Roman"/>
            </a:endParaRPr>
          </a:p>
          <a:p>
            <a:pPr marL="0" lvl="0" indent="0" algn="r" rtl="1">
              <a:lnSpc>
                <a:spcPct val="115000"/>
              </a:lnSpc>
              <a:spcBef>
                <a:spcPts val="1200"/>
              </a:spcBef>
              <a:spcAft>
                <a:spcPts val="0"/>
              </a:spcAft>
              <a:buNone/>
            </a:pPr>
            <a:r>
              <a:rPr lang="x-none" sz="1600" u="sng">
                <a:solidFill>
                  <a:srgbClr val="FFFF00"/>
                </a:solidFill>
                <a:cs typeface="+mn-cs"/>
              </a:rPr>
              <a:t>טטראקורד</a:t>
            </a:r>
            <a:r>
              <a:rPr lang="x-none" sz="1600">
                <a:solidFill>
                  <a:srgbClr val="FFFFFF"/>
                </a:solidFill>
                <a:cs typeface="+mn-cs"/>
              </a:rPr>
              <a:t>-</a:t>
            </a:r>
            <a:r>
              <a:rPr lang="x-none" sz="1600">
                <a:solidFill>
                  <a:srgbClr val="FFFFFF"/>
                </a:solidFill>
                <a:latin typeface="Times New Roman"/>
                <a:ea typeface="Times New Roman"/>
                <a:cs typeface="+mn-cs"/>
                <a:sym typeface="Times New Roman"/>
              </a:rPr>
              <a:t> טטראקורד מיונית עתיקה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מכילה </a:t>
            </a:r>
            <a:r>
              <a:rPr lang="x-none" sz="1600">
                <a:solidFill>
                  <a:srgbClr val="FFFFFF"/>
                </a:solidFill>
                <a:latin typeface="Times New Roman"/>
                <a:ea typeface="Times New Roman"/>
                <a:cs typeface="+mn-cs"/>
                <a:sym typeface="Times New Roman"/>
              </a:rPr>
              <a:t>למעשה שתי מילים : המילה טטרא הינה ארבע ביונית והמילה קורד הינה מיתר ביונית .</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1200"/>
              </a:spcBef>
              <a:spcAft>
                <a:spcPts val="0"/>
              </a:spcAft>
              <a:buNone/>
            </a:pPr>
            <a:r>
              <a:rPr lang="x-none" sz="1600" smtClean="0">
                <a:solidFill>
                  <a:srgbClr val="FFFFFF"/>
                </a:solidFill>
                <a:latin typeface="Times New Roman"/>
                <a:ea typeface="Times New Roman"/>
                <a:cs typeface="+mn-cs"/>
                <a:sym typeface="Times New Roman"/>
              </a:rPr>
              <a:t>הטטר</a:t>
            </a:r>
            <a:r>
              <a:rPr lang="he-IL" sz="1600" dirty="0" smtClean="0">
                <a:solidFill>
                  <a:srgbClr val="FFFFFF"/>
                </a:solidFill>
                <a:latin typeface="Times New Roman"/>
                <a:ea typeface="Times New Roman"/>
                <a:cs typeface="+mn-cs"/>
                <a:sym typeface="Times New Roman"/>
              </a:rPr>
              <a:t>א</a:t>
            </a:r>
            <a:r>
              <a:rPr lang="x-none" sz="1600" smtClean="0">
                <a:solidFill>
                  <a:srgbClr val="FFFFFF"/>
                </a:solidFill>
                <a:latin typeface="Times New Roman"/>
                <a:ea typeface="Times New Roman"/>
                <a:cs typeface="+mn-cs"/>
                <a:sym typeface="Times New Roman"/>
              </a:rPr>
              <a:t>-קורד </a:t>
            </a:r>
            <a:r>
              <a:rPr lang="x-none" sz="1600">
                <a:solidFill>
                  <a:srgbClr val="FFFFFF"/>
                </a:solidFill>
                <a:latin typeface="Times New Roman"/>
                <a:ea typeface="Times New Roman"/>
                <a:cs typeface="+mn-cs"/>
                <a:sym typeface="Times New Roman"/>
              </a:rPr>
              <a:t>הנו שורה עולה או יורדת של 4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צלילים </a:t>
            </a:r>
            <a:r>
              <a:rPr lang="x-none" sz="1600">
                <a:solidFill>
                  <a:srgbClr val="FFFFFF"/>
                </a:solidFill>
                <a:latin typeface="Times New Roman"/>
                <a:ea typeface="Times New Roman"/>
                <a:cs typeface="+mn-cs"/>
                <a:sym typeface="Times New Roman"/>
              </a:rPr>
              <a:t>סמוכים בעלי שמות יסוד שונים בתחום הקוורטה .למשל- סולם דו מז'ור בנוי משני טטרא קורד: טטרא קורד תחתון וטטרא קורד עליון.</a:t>
            </a:r>
            <a:endParaRPr sz="1600" dirty="0">
              <a:solidFill>
                <a:srgbClr val="FFFFFF"/>
              </a:solidFill>
              <a:latin typeface="Times New Roman"/>
              <a:ea typeface="Times New Roman"/>
              <a:cs typeface="+mn-cs"/>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1200"/>
              </a:spcAft>
              <a:buNone/>
            </a:pPr>
            <a:endParaRPr sz="1800" dirty="0">
              <a:solidFill>
                <a:srgbClr val="FFFFFF"/>
              </a:solidFill>
              <a:latin typeface="Times New Roman"/>
              <a:ea typeface="Times New Roman"/>
              <a:cs typeface="Times New Roman"/>
              <a:sym typeface="Times New Roman"/>
            </a:endParaRPr>
          </a:p>
        </p:txBody>
      </p:sp>
      <p:pic>
        <p:nvPicPr>
          <p:cNvPr id="673" name="Google Shape;673;p77"/>
          <p:cNvPicPr preferRelativeResize="0"/>
          <p:nvPr/>
        </p:nvPicPr>
        <p:blipFill>
          <a:blip r:embed="rId3">
            <a:alphaModFix/>
          </a:blip>
          <a:stretch>
            <a:fillRect/>
          </a:stretch>
        </p:blipFill>
        <p:spPr>
          <a:xfrm>
            <a:off x="7133625" y="0"/>
            <a:ext cx="2010375" cy="895300"/>
          </a:xfrm>
          <a:prstGeom prst="rect">
            <a:avLst/>
          </a:prstGeom>
          <a:noFill/>
          <a:ln>
            <a:noFill/>
          </a:ln>
        </p:spPr>
      </p:pic>
      <p:graphicFrame>
        <p:nvGraphicFramePr>
          <p:cNvPr id="674" name="Google Shape;674;p77"/>
          <p:cNvGraphicFramePr/>
          <p:nvPr/>
        </p:nvGraphicFramePr>
        <p:xfrm>
          <a:off x="2229075" y="2978456"/>
          <a:ext cx="5962425" cy="1017811"/>
        </p:xfrm>
        <a:graphic>
          <a:graphicData uri="http://schemas.openxmlformats.org/drawingml/2006/table">
            <a:tbl>
              <a:tblPr>
                <a:noFill/>
                <a:tableStyleId>{D223DBF9-E6C6-4AA8-B193-31598DDAF621}</a:tableStyleId>
              </a:tblPr>
              <a:tblGrid>
                <a:gridCol w="1987475"/>
                <a:gridCol w="1987475"/>
                <a:gridCol w="1987475"/>
              </a:tblGrid>
              <a:tr h="381000">
                <a:tc>
                  <a:txBody>
                    <a:bodyPr/>
                    <a:lstStyle/>
                    <a:p>
                      <a:pPr marL="0" lvl="0" indent="0" algn="ctr" rtl="1">
                        <a:spcBef>
                          <a:spcPts val="0"/>
                        </a:spcBef>
                        <a:spcAft>
                          <a:spcPts val="0"/>
                        </a:spcAft>
                        <a:buNone/>
                      </a:pPr>
                      <a:r>
                        <a:rPr lang="x-none" b="1">
                          <a:solidFill>
                            <a:srgbClr val="FFFF00"/>
                          </a:solidFill>
                          <a:latin typeface="Arial" pitchFamily="34" charset="0"/>
                          <a:ea typeface="Times New Roman"/>
                          <a:cs typeface="Arial" pitchFamily="34" charset="0"/>
                          <a:sym typeface="Times New Roman"/>
                        </a:rPr>
                        <a:t>טטרא קורד-תחתון</a:t>
                      </a:r>
                      <a:endParaRPr b="1" dirty="0">
                        <a:solidFill>
                          <a:srgbClr val="FFFF00"/>
                        </a:solidFill>
                        <a:latin typeface="Arial" pitchFamily="34" charset="0"/>
                        <a:ea typeface="Times New Roman"/>
                        <a:cs typeface="Arial" pitchFamily="34" charset="0"/>
                        <a:sym typeface="Times New Roman"/>
                      </a:endParaRPr>
                    </a:p>
                  </a:txBody>
                  <a:tcPr marL="91425" marR="91425" marT="91425" marB="91425"/>
                </a:tc>
                <a:tc>
                  <a:txBody>
                    <a:bodyPr/>
                    <a:lstStyle/>
                    <a:p>
                      <a:pPr marL="0" lvl="0" indent="0" algn="ctr" rtl="1">
                        <a:spcBef>
                          <a:spcPts val="0"/>
                        </a:spcBef>
                        <a:spcAft>
                          <a:spcPts val="0"/>
                        </a:spcAft>
                        <a:buNone/>
                      </a:pPr>
                      <a:r>
                        <a:rPr lang="x-none" b="1">
                          <a:solidFill>
                            <a:srgbClr val="FFFF00"/>
                          </a:solidFill>
                          <a:latin typeface="Arial" pitchFamily="34" charset="0"/>
                          <a:ea typeface="Times New Roman"/>
                          <a:cs typeface="Arial" pitchFamily="34" charset="0"/>
                          <a:sym typeface="Times New Roman"/>
                        </a:rPr>
                        <a:t>טטרא קורד-עליון</a:t>
                      </a:r>
                      <a:endParaRPr b="1" dirty="0">
                        <a:solidFill>
                          <a:srgbClr val="FFFF00"/>
                        </a:solidFill>
                        <a:latin typeface="Arial" pitchFamily="34" charset="0"/>
                        <a:ea typeface="Times New Roman"/>
                        <a:cs typeface="Arial" pitchFamily="34" charset="0"/>
                        <a:sym typeface="Times New Roman"/>
                      </a:endParaRPr>
                    </a:p>
                  </a:txBody>
                  <a:tcPr marL="91425" marR="91425" marT="91425" marB="91425"/>
                </a:tc>
                <a:tc>
                  <a:txBody>
                    <a:bodyPr/>
                    <a:lstStyle/>
                    <a:p>
                      <a:pPr marL="0" lvl="0" indent="0" algn="ctr" rtl="1">
                        <a:spcBef>
                          <a:spcPts val="0"/>
                        </a:spcBef>
                        <a:spcAft>
                          <a:spcPts val="0"/>
                        </a:spcAft>
                        <a:buNone/>
                      </a:pPr>
                      <a:r>
                        <a:rPr lang="x-none" b="1">
                          <a:solidFill>
                            <a:srgbClr val="FFFF00"/>
                          </a:solidFill>
                          <a:latin typeface="Arial" pitchFamily="34" charset="0"/>
                          <a:ea typeface="Times New Roman"/>
                          <a:cs typeface="Arial" pitchFamily="34" charset="0"/>
                          <a:sym typeface="Times New Roman"/>
                        </a:rPr>
                        <a:t>שם טטרא קורד</a:t>
                      </a:r>
                      <a:endParaRPr b="1" dirty="0">
                        <a:solidFill>
                          <a:srgbClr val="FFFF00"/>
                        </a:solidFill>
                        <a:latin typeface="Arial" pitchFamily="34" charset="0"/>
                        <a:ea typeface="Times New Roman"/>
                        <a:cs typeface="Arial" pitchFamily="34" charset="0"/>
                        <a:sym typeface="Times New Roman"/>
                      </a:endParaRPr>
                    </a:p>
                  </a:txBody>
                  <a:tcPr marL="91425" marR="91425" marT="91425" marB="91425"/>
                </a:tc>
              </a:tr>
              <a:tr h="621601">
                <a:tc>
                  <a:txBody>
                    <a:bodyPr/>
                    <a:lstStyle/>
                    <a:p>
                      <a:pPr marL="0" lvl="0" indent="0">
                        <a:spcBef>
                          <a:spcPts val="0"/>
                        </a:spcBef>
                        <a:spcAft>
                          <a:spcPts val="0"/>
                        </a:spcAft>
                        <a:buNone/>
                      </a:pPr>
                      <a:endParaRPr>
                        <a:solidFill>
                          <a:srgbClr val="FFFFFF"/>
                        </a:solidFill>
                      </a:endParaRPr>
                    </a:p>
                  </a:txBody>
                  <a:tcPr marL="91425" marR="91425" marT="91425" marB="91425"/>
                </a:tc>
                <a:tc>
                  <a:txBody>
                    <a:bodyPr/>
                    <a:lstStyle/>
                    <a:p>
                      <a:pPr marL="0" lvl="0" indent="0">
                        <a:spcBef>
                          <a:spcPts val="0"/>
                        </a:spcBef>
                        <a:spcAft>
                          <a:spcPts val="0"/>
                        </a:spcAft>
                        <a:buNone/>
                      </a:pPr>
                      <a:endParaRPr dirty="0">
                        <a:solidFill>
                          <a:srgbClr val="FFFFFF"/>
                        </a:solidFill>
                      </a:endParaRPr>
                    </a:p>
                  </a:txBody>
                  <a:tcPr marL="91425" marR="91425" marT="91425" marB="91425"/>
                </a:tc>
                <a:tc>
                  <a:txBody>
                    <a:bodyPr/>
                    <a:lstStyle/>
                    <a:p>
                      <a:pPr marL="0" lvl="0" indent="0" algn="ctr">
                        <a:spcBef>
                          <a:spcPts val="0"/>
                        </a:spcBef>
                        <a:spcAft>
                          <a:spcPts val="0"/>
                        </a:spcAft>
                        <a:buNone/>
                      </a:pPr>
                      <a:r>
                        <a:rPr lang="x-none">
                          <a:solidFill>
                            <a:srgbClr val="FFFFFF"/>
                          </a:solidFill>
                        </a:rPr>
                        <a:t>C- Major</a:t>
                      </a:r>
                      <a:endParaRPr dirty="0">
                        <a:solidFill>
                          <a:srgbClr val="FFFFFF"/>
                        </a:solidFill>
                      </a:endParaRPr>
                    </a:p>
                  </a:txBody>
                  <a:tcPr marL="91425" marR="91425" marT="91425" marB="91425"/>
                </a:tc>
              </a:tr>
            </a:tbl>
          </a:graphicData>
        </a:graphic>
      </p:graphicFrame>
      <p:pic>
        <p:nvPicPr>
          <p:cNvPr id="675" name="Google Shape;675;p77"/>
          <p:cNvPicPr preferRelativeResize="0"/>
          <p:nvPr/>
        </p:nvPicPr>
        <p:blipFill>
          <a:blip r:embed="rId4">
            <a:alphaModFix/>
          </a:blip>
          <a:stretch>
            <a:fillRect/>
          </a:stretch>
        </p:blipFill>
        <p:spPr>
          <a:xfrm>
            <a:off x="2429500" y="3427300"/>
            <a:ext cx="1572350" cy="483650"/>
          </a:xfrm>
          <a:prstGeom prst="rect">
            <a:avLst/>
          </a:prstGeom>
          <a:noFill/>
          <a:ln>
            <a:noFill/>
          </a:ln>
        </p:spPr>
      </p:pic>
      <p:pic>
        <p:nvPicPr>
          <p:cNvPr id="676" name="Google Shape;676;p77"/>
          <p:cNvPicPr preferRelativeResize="0"/>
          <p:nvPr/>
        </p:nvPicPr>
        <p:blipFill>
          <a:blip r:embed="rId5">
            <a:alphaModFix/>
          </a:blip>
          <a:stretch>
            <a:fillRect/>
          </a:stretch>
        </p:blipFill>
        <p:spPr>
          <a:xfrm>
            <a:off x="4637413" y="3431613"/>
            <a:ext cx="1345875" cy="47501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1"/>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2400" b="1" dirty="0" smtClean="0">
                <a:solidFill>
                  <a:srgbClr val="FFFF00"/>
                </a:solidFill>
                <a:latin typeface="Arial" pitchFamily="34" charset="0"/>
                <a:ea typeface="Times New Roman"/>
                <a:cs typeface="Arial" pitchFamily="34" charset="0"/>
                <a:sym typeface="Times New Roman"/>
              </a:rPr>
              <a:t>סוגי הסולמות</a:t>
            </a:r>
            <a:endParaRPr sz="2400" b="1" dirty="0">
              <a:solidFill>
                <a:srgbClr val="FFFF00"/>
              </a:solidFill>
              <a:latin typeface="Arial" pitchFamily="34" charset="0"/>
              <a:ea typeface="Times New Roman"/>
              <a:cs typeface="Arial" pitchFamily="34" charset="0"/>
              <a:sym typeface="Times New Roman"/>
            </a:endParaRPr>
          </a:p>
        </p:txBody>
      </p:sp>
      <p:sp>
        <p:nvSpPr>
          <p:cNvPr id="621" name="Google Shape;621;p71"/>
          <p:cNvSpPr txBox="1">
            <a:spLocks noGrp="1"/>
          </p:cNvSpPr>
          <p:nvPr>
            <p:ph type="subTitle" idx="1"/>
          </p:nvPr>
        </p:nvSpPr>
        <p:spPr>
          <a:xfrm>
            <a:off x="1045025" y="1243950"/>
            <a:ext cx="7434000" cy="3108594"/>
          </a:xfrm>
          <a:prstGeom prst="rect">
            <a:avLst/>
          </a:prstGeom>
        </p:spPr>
        <p:txBody>
          <a:bodyPr spcFirstLastPara="1" wrap="square" lIns="91425" tIns="91425" rIns="91425" bIns="91425" anchor="t" anchorCtr="0">
            <a:noAutofit/>
          </a:bodyPr>
          <a:lstStyle/>
          <a:p>
            <a:pPr algn="r" rtl="1"/>
            <a:r>
              <a:rPr lang="he-IL" dirty="0" smtClean="0">
                <a:solidFill>
                  <a:srgbClr val="FFFFFF"/>
                </a:solidFill>
                <a:latin typeface="David"/>
                <a:ea typeface="David"/>
                <a:cs typeface="David"/>
                <a:sym typeface="David"/>
              </a:rPr>
              <a:t>     </a:t>
            </a:r>
            <a:r>
              <a:rPr lang="x-none" smtClean="0">
                <a:solidFill>
                  <a:srgbClr val="FFFFFF"/>
                </a:solidFill>
                <a:latin typeface="David"/>
                <a:ea typeface="David"/>
                <a:cs typeface="David"/>
                <a:sym typeface="David"/>
              </a:rPr>
              <a:t> </a:t>
            </a:r>
            <a:r>
              <a:rPr lang="he-IL" sz="1400" b="1" u="sng" dirty="0" smtClean="0">
                <a:cs typeface="+mn-cs"/>
                <a:hlinkClick r:id="rId3"/>
              </a:rPr>
              <a:t>סוגי הסולמות </a:t>
            </a:r>
            <a:r>
              <a:rPr lang="he-IL" sz="1400" b="1" dirty="0" smtClean="0">
                <a:cs typeface="+mn-cs"/>
              </a:rPr>
              <a:t>- סוג הסולם, הנו המרכיב העיקרי והכמעט בלעדי אשר יבטא למעשה את מה שהמלחין התכוון בכתיבת היצירה .</a:t>
            </a:r>
            <a:br>
              <a:rPr lang="he-IL" sz="1400" b="1" dirty="0" smtClean="0">
                <a:cs typeface="+mn-cs"/>
              </a:rPr>
            </a:br>
            <a:r>
              <a:rPr lang="he-IL" sz="1400" b="1" dirty="0" smtClean="0">
                <a:cs typeface="+mn-cs"/>
              </a:rPr>
              <a:t> </a:t>
            </a:r>
            <a:br>
              <a:rPr lang="he-IL" sz="1400" b="1" dirty="0" smtClean="0">
                <a:cs typeface="+mn-cs"/>
              </a:rPr>
            </a:br>
            <a:r>
              <a:rPr lang="he-IL" sz="1400" b="1" dirty="0" smtClean="0">
                <a:cs typeface="+mn-cs"/>
              </a:rPr>
              <a:t>במוזיקה המערבית אירופאית קיימים 7 סוגי סולמות שונים:</a:t>
            </a:r>
            <a:br>
              <a:rPr lang="he-IL" sz="1400" b="1" dirty="0" smtClean="0">
                <a:cs typeface="+mn-cs"/>
              </a:rPr>
            </a:br>
            <a:r>
              <a:rPr lang="he-IL" sz="1400" b="1" dirty="0" smtClean="0">
                <a:cs typeface="+mn-cs"/>
              </a:rPr>
              <a:t>1. מז'ור</a:t>
            </a:r>
            <a:br>
              <a:rPr lang="he-IL" sz="1400" b="1" dirty="0" smtClean="0">
                <a:cs typeface="+mn-cs"/>
              </a:rPr>
            </a:br>
            <a:r>
              <a:rPr lang="he-IL" sz="1400" b="1" dirty="0" smtClean="0">
                <a:cs typeface="+mn-cs"/>
              </a:rPr>
              <a:t>2. מינור טבעי</a:t>
            </a:r>
            <a:br>
              <a:rPr lang="he-IL" sz="1400" b="1" dirty="0" smtClean="0">
                <a:cs typeface="+mn-cs"/>
              </a:rPr>
            </a:br>
            <a:r>
              <a:rPr lang="he-IL" sz="1400" b="1" dirty="0" smtClean="0">
                <a:cs typeface="+mn-cs"/>
              </a:rPr>
              <a:t>3. מינור הרמוני</a:t>
            </a:r>
            <a:br>
              <a:rPr lang="he-IL" sz="1400" b="1" dirty="0" smtClean="0">
                <a:cs typeface="+mn-cs"/>
              </a:rPr>
            </a:br>
            <a:r>
              <a:rPr lang="he-IL" sz="1400" b="1" dirty="0" smtClean="0">
                <a:cs typeface="+mn-cs"/>
              </a:rPr>
              <a:t>4. מינור מלודי</a:t>
            </a:r>
            <a:br>
              <a:rPr lang="he-IL" sz="1400" b="1" dirty="0" smtClean="0">
                <a:cs typeface="+mn-cs"/>
              </a:rPr>
            </a:br>
            <a:r>
              <a:rPr lang="he-IL" sz="1400" b="1" dirty="0" smtClean="0">
                <a:cs typeface="+mn-cs"/>
              </a:rPr>
              <a:t>5. הטונים השלמים</a:t>
            </a:r>
            <a:br>
              <a:rPr lang="he-IL" sz="1400" b="1" dirty="0" smtClean="0">
                <a:cs typeface="+mn-cs"/>
              </a:rPr>
            </a:br>
            <a:r>
              <a:rPr lang="he-IL" sz="1400" b="1" dirty="0" smtClean="0">
                <a:cs typeface="+mn-cs"/>
              </a:rPr>
              <a:t>6. פנטטוני</a:t>
            </a:r>
            <a:br>
              <a:rPr lang="he-IL" sz="1400" b="1" dirty="0" smtClean="0">
                <a:cs typeface="+mn-cs"/>
              </a:rPr>
            </a:br>
            <a:r>
              <a:rPr lang="he-IL" sz="1400" b="1" dirty="0" smtClean="0">
                <a:cs typeface="+mn-cs"/>
              </a:rPr>
              <a:t>7. כרומטי</a:t>
            </a:r>
          </a:p>
          <a:p>
            <a:pPr algn="r" rtl="1"/>
            <a:r>
              <a:rPr lang="he-IL" sz="1400" b="1" dirty="0" smtClean="0">
                <a:cs typeface="+mn-cs"/>
              </a:rPr>
              <a:t>        </a:t>
            </a:r>
            <a:r>
              <a:rPr lang="he-IL" sz="1600" dirty="0" smtClean="0"/>
              <a:t/>
            </a:r>
            <a:br>
              <a:rPr lang="he-IL" sz="1600" dirty="0" smtClean="0"/>
            </a:br>
            <a:r>
              <a:rPr lang="he-IL" sz="1600" dirty="0" smtClean="0"/>
              <a:t/>
            </a:r>
            <a:br>
              <a:rPr lang="he-IL" sz="1600" dirty="0" smtClean="0"/>
            </a:b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22" name="Google Shape;622;p7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24" name="Google Shape;624;p71"/>
          <p:cNvPicPr preferRelativeResize="0"/>
          <p:nvPr/>
        </p:nvPicPr>
        <p:blipFill>
          <a:blip r:embed="rId4">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1"/>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סולם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621" name="Google Shape;621;p71"/>
          <p:cNvSpPr txBox="1">
            <a:spLocks noGrp="1"/>
          </p:cNvSpPr>
          <p:nvPr>
            <p:ph type="subTitle" idx="1"/>
          </p:nvPr>
        </p:nvSpPr>
        <p:spPr>
          <a:xfrm>
            <a:off x="1045025" y="1243950"/>
            <a:ext cx="7434000" cy="3899550"/>
          </a:xfrm>
          <a:prstGeom prst="rect">
            <a:avLst/>
          </a:prstGeom>
        </p:spPr>
        <p:txBody>
          <a:bodyPr spcFirstLastPara="1" wrap="square" lIns="91425" tIns="91425" rIns="91425" bIns="91425" anchor="t" anchorCtr="0">
            <a:noAutofit/>
          </a:bodyPr>
          <a:lstStyle/>
          <a:p>
            <a:pPr algn="r"/>
            <a:r>
              <a:rPr lang="he-IL" sz="1400" b="1" dirty="0" smtClean="0">
                <a:solidFill>
                  <a:srgbClr val="FFFF00"/>
                </a:solidFill>
                <a:cs typeface="+mn-cs"/>
              </a:rPr>
              <a:t>קביעת אוירה ליצירה</a:t>
            </a:r>
            <a:r>
              <a:rPr lang="he-IL" sz="1200" dirty="0" smtClean="0">
                <a:cs typeface="+mn-cs"/>
              </a:rPr>
              <a:t/>
            </a:r>
            <a:br>
              <a:rPr lang="he-IL" sz="1200" dirty="0" smtClean="0">
                <a:cs typeface="+mn-cs"/>
              </a:rPr>
            </a:br>
            <a:endParaRPr lang="he-IL" sz="1200" dirty="0" smtClean="0">
              <a:cs typeface="+mn-cs"/>
            </a:endParaRPr>
          </a:p>
          <a:p>
            <a:pPr algn="r"/>
            <a:r>
              <a:rPr lang="he-IL" sz="1200" dirty="0" smtClean="0">
                <a:solidFill>
                  <a:srgbClr val="FF0000"/>
                </a:solidFill>
                <a:cs typeface="+mn-cs"/>
              </a:rPr>
              <a:t>סולמות במינור -</a:t>
            </a:r>
            <a:r>
              <a:rPr lang="he-IL" sz="1200" dirty="0" smtClean="0">
                <a:cs typeface="+mn-cs"/>
              </a:rPr>
              <a:t> עצבות, כאב.. </a:t>
            </a:r>
            <a:br>
              <a:rPr lang="he-IL" sz="1200" dirty="0" smtClean="0">
                <a:cs typeface="+mn-cs"/>
              </a:rPr>
            </a:br>
            <a:r>
              <a:rPr lang="he-IL" sz="1200" dirty="0" smtClean="0">
                <a:solidFill>
                  <a:srgbClr val="FF0000"/>
                </a:solidFill>
                <a:cs typeface="+mn-cs"/>
              </a:rPr>
              <a:t>סולמות במז'ור -</a:t>
            </a:r>
            <a:r>
              <a:rPr lang="he-IL" sz="1200" dirty="0" smtClean="0">
                <a:cs typeface="+mn-cs"/>
              </a:rPr>
              <a:t> שמחה, הדר, פאר, תהלוכת נצחון..</a:t>
            </a:r>
            <a:br>
              <a:rPr lang="he-IL" sz="1200" dirty="0" smtClean="0">
                <a:cs typeface="+mn-cs"/>
              </a:rPr>
            </a:br>
            <a:r>
              <a:rPr lang="he-IL" sz="1200" dirty="0" smtClean="0">
                <a:solidFill>
                  <a:srgbClr val="FF0000"/>
                </a:solidFill>
                <a:cs typeface="+mn-cs"/>
              </a:rPr>
              <a:t>שילוב של סולם במז'ור ובמינור -</a:t>
            </a:r>
            <a:r>
              <a:rPr lang="he-IL" sz="1200" dirty="0" smtClean="0">
                <a:cs typeface="+mn-cs"/>
              </a:rPr>
              <a:t> דיכאון, תקוה, יגון, צער..   </a:t>
            </a:r>
            <a:br>
              <a:rPr lang="he-IL" sz="1200" dirty="0" smtClean="0">
                <a:cs typeface="+mn-cs"/>
              </a:rPr>
            </a:br>
            <a:r>
              <a:rPr lang="he-IL" sz="1200" dirty="0" smtClean="0">
                <a:solidFill>
                  <a:srgbClr val="FF0000"/>
                </a:solidFill>
                <a:cs typeface="+mn-cs"/>
              </a:rPr>
              <a:t>צלילים במוליים </a:t>
            </a:r>
            <a:r>
              <a:rPr lang="he-IL" sz="1200" dirty="0" smtClean="0">
                <a:cs typeface="+mn-cs"/>
              </a:rPr>
              <a:t>- מתח, חוסר שקט נפשי..   </a:t>
            </a:r>
            <a:br>
              <a:rPr lang="he-IL" sz="1200" dirty="0" smtClean="0">
                <a:cs typeface="+mn-cs"/>
              </a:rPr>
            </a:br>
            <a:r>
              <a:rPr lang="he-IL" sz="1200" dirty="0" smtClean="0">
                <a:solidFill>
                  <a:srgbClr val="FF0000"/>
                </a:solidFill>
                <a:cs typeface="+mn-cs"/>
              </a:rPr>
              <a:t>צלילים דיאזים </a:t>
            </a:r>
            <a:r>
              <a:rPr lang="he-IL" sz="1200" dirty="0" smtClean="0">
                <a:cs typeface="+mn-cs"/>
              </a:rPr>
              <a:t>-  הרפיה, אשליה, חלל חיצון.. </a:t>
            </a:r>
            <a:br>
              <a:rPr lang="he-IL" sz="1200" dirty="0" smtClean="0">
                <a:cs typeface="+mn-cs"/>
              </a:rPr>
            </a:br>
            <a:r>
              <a:rPr lang="he-IL" sz="1200" dirty="0" smtClean="0">
                <a:solidFill>
                  <a:srgbClr val="FF0000"/>
                </a:solidFill>
                <a:cs typeface="+mn-cs"/>
              </a:rPr>
              <a:t>צלילים במוליים + דיאזים </a:t>
            </a:r>
            <a:r>
              <a:rPr lang="he-IL" sz="1200" dirty="0" smtClean="0">
                <a:cs typeface="+mn-cs"/>
              </a:rPr>
              <a:t>-  פחד/חרדה..</a:t>
            </a:r>
            <a:br>
              <a:rPr lang="he-IL" sz="1200" dirty="0" smtClean="0">
                <a:cs typeface="+mn-cs"/>
              </a:rPr>
            </a:br>
            <a:r>
              <a:rPr lang="he-IL" sz="1200" dirty="0" smtClean="0">
                <a:solidFill>
                  <a:srgbClr val="FF0000"/>
                </a:solidFill>
                <a:cs typeface="+mn-cs"/>
              </a:rPr>
              <a:t>סולם פנטטוני-</a:t>
            </a:r>
            <a:r>
              <a:rPr lang="he-IL" sz="1200" dirty="0" smtClean="0">
                <a:cs typeface="+mn-cs"/>
              </a:rPr>
              <a:t> מוזיקה סינית, מוזיקה אירית ..</a:t>
            </a:r>
            <a:br>
              <a:rPr lang="he-IL" sz="1200" dirty="0" smtClean="0">
                <a:cs typeface="+mn-cs"/>
              </a:rPr>
            </a:br>
            <a:r>
              <a:rPr lang="he-IL" sz="1200" dirty="0" smtClean="0">
                <a:solidFill>
                  <a:srgbClr val="FF0000"/>
                </a:solidFill>
                <a:cs typeface="+mn-cs"/>
              </a:rPr>
              <a:t>סולם מודוסים </a:t>
            </a:r>
            <a:r>
              <a:rPr lang="he-IL" sz="1200" dirty="0" smtClean="0">
                <a:cs typeface="+mn-cs"/>
              </a:rPr>
              <a:t>- שירי עמים, קאנטרי, מוזיקה ישראלית..</a:t>
            </a:r>
            <a:br>
              <a:rPr lang="he-IL" sz="1200" dirty="0" smtClean="0">
                <a:cs typeface="+mn-cs"/>
              </a:rPr>
            </a:br>
            <a:r>
              <a:rPr lang="he-IL" sz="1200" dirty="0" smtClean="0">
                <a:solidFill>
                  <a:srgbClr val="FF0000"/>
                </a:solidFill>
                <a:cs typeface="+mn-cs"/>
              </a:rPr>
              <a:t>סולם מיקרוטונלי</a:t>
            </a:r>
            <a:r>
              <a:rPr lang="he-IL" sz="1200" dirty="0" smtClean="0">
                <a:cs typeface="+mn-cs"/>
              </a:rPr>
              <a:t> - מוזיקה הודית, אינדונזית, ערבית ..</a:t>
            </a:r>
            <a:br>
              <a:rPr lang="he-IL" sz="1200" dirty="0" smtClean="0">
                <a:cs typeface="+mn-cs"/>
              </a:rPr>
            </a:br>
            <a:r>
              <a:rPr lang="he-IL" sz="1200" dirty="0" smtClean="0">
                <a:solidFill>
                  <a:srgbClr val="FF0000"/>
                </a:solidFill>
                <a:cs typeface="+mn-cs"/>
              </a:rPr>
              <a:t>סולם כרומטי </a:t>
            </a:r>
            <a:r>
              <a:rPr lang="he-IL" sz="1200" dirty="0" smtClean="0">
                <a:cs typeface="+mn-cs"/>
              </a:rPr>
              <a:t>-  ביטוי של מצלולים ותחושות.. (במיוחד  לסרטים)</a:t>
            </a:r>
            <a:br>
              <a:rPr lang="he-IL" sz="1200" dirty="0" smtClean="0">
                <a:cs typeface="+mn-cs"/>
              </a:rPr>
            </a:br>
            <a:r>
              <a:rPr lang="he-IL" sz="1200" dirty="0" smtClean="0">
                <a:cs typeface="+mn-cs"/>
              </a:rPr>
              <a:t> </a:t>
            </a:r>
            <a:endParaRPr lang="he-IL" sz="1200" dirty="0" smtClean="0">
              <a:solidFill>
                <a:srgbClr val="FF0000"/>
              </a:solidFill>
              <a:cs typeface="+mn-cs"/>
            </a:endParaRPr>
          </a:p>
          <a:p>
            <a:pPr algn="r"/>
            <a:r>
              <a:rPr lang="he-IL" sz="1200" dirty="0" smtClean="0">
                <a:cs typeface="+mn-cs"/>
              </a:rPr>
              <a:t>כמובן, שקיימות אין ספור אפשרויות בפני המלחין לבצע שילובים באפשרויות בלתי מוגבלות אלו.</a:t>
            </a:r>
            <a:br>
              <a:rPr lang="he-IL" sz="1200" dirty="0" smtClean="0">
                <a:cs typeface="+mn-cs"/>
              </a:rPr>
            </a:br>
            <a:r>
              <a:rPr lang="he-IL" sz="1200" dirty="0" smtClean="0">
                <a:cs typeface="+mn-cs"/>
              </a:rPr>
              <a:t>כולל השימוש במרווחי הצלילים, בחירת החברות בין הצלילים, שימוש בצליל המביע צער (דוגמת הצליל לה במול ), או בצליל לה בקאר אשר מביע תקווה, שימוש באקורדים דיסוננסיים והרפייה בפתרון לאקורדים קונסוננטיים וכדומה..</a:t>
            </a:r>
            <a:br>
              <a:rPr lang="he-IL" sz="1200" dirty="0" smtClean="0">
                <a:cs typeface="+mn-cs"/>
              </a:rPr>
            </a:br>
            <a:r>
              <a:rPr lang="he-IL" sz="1200" dirty="0" smtClean="0">
                <a:cs typeface="+mn-cs"/>
              </a:rPr>
              <a:t/>
            </a:r>
            <a:br>
              <a:rPr lang="he-IL" sz="1200" dirty="0" smtClean="0">
                <a:cs typeface="+mn-cs"/>
              </a:rPr>
            </a:br>
            <a:r>
              <a:rPr lang="he-IL" sz="1200" dirty="0" smtClean="0">
                <a:cs typeface="+mn-cs"/>
              </a:rPr>
              <a:t>מעניין- במשאל אשר נעשה לגבי מדגם מייצג של אנשים העוסקים במוזיקה ברחבי העולם, נבחר הסולם </a:t>
            </a:r>
            <a:r>
              <a:rPr lang="he-IL" sz="1200" dirty="0" smtClean="0">
                <a:solidFill>
                  <a:srgbClr val="FF0000"/>
                </a:solidFill>
                <a:cs typeface="+mn-cs"/>
              </a:rPr>
              <a:t>רה מינור </a:t>
            </a:r>
            <a:r>
              <a:rPr lang="he-IL" sz="1200" dirty="0" smtClean="0">
                <a:cs typeface="+mn-cs"/>
              </a:rPr>
              <a:t>כסולם המועדף ביותר,  הצליל </a:t>
            </a:r>
            <a:r>
              <a:rPr lang="he-IL" sz="1200" dirty="0" smtClean="0">
                <a:solidFill>
                  <a:srgbClr val="FF0000"/>
                </a:solidFill>
                <a:cs typeface="+mn-cs"/>
              </a:rPr>
              <a:t>לה במול </a:t>
            </a:r>
            <a:r>
              <a:rPr lang="he-IL" sz="1200" dirty="0" smtClean="0">
                <a:cs typeface="+mn-cs"/>
              </a:rPr>
              <a:t>כצליל המועדף ביותר, והמשקל </a:t>
            </a:r>
            <a:r>
              <a:rPr lang="he-IL" sz="1200" dirty="0" smtClean="0">
                <a:solidFill>
                  <a:srgbClr val="FF0000"/>
                </a:solidFill>
                <a:cs typeface="+mn-cs"/>
              </a:rPr>
              <a:t>3/4</a:t>
            </a:r>
            <a:r>
              <a:rPr lang="he-IL" sz="1200" dirty="0" smtClean="0">
                <a:cs typeface="+mn-cs"/>
              </a:rPr>
              <a:t> כמשקל המועדף ביותר.  </a:t>
            </a:r>
            <a:br>
              <a:rPr lang="he-IL" sz="1200" dirty="0" smtClean="0">
                <a:cs typeface="+mn-cs"/>
              </a:rPr>
            </a:br>
            <a:r>
              <a:rPr lang="he-IL" sz="1600" dirty="0" smtClean="0"/>
              <a:t> </a:t>
            </a: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lvl="0" indent="0" algn="just" rtl="1">
              <a:lnSpc>
                <a:spcPct val="115000"/>
              </a:lnSpc>
            </a:pPr>
            <a:endParaRPr lang="he-IL" sz="1600" dirty="0" smtClean="0">
              <a:solidFill>
                <a:srgbClr val="FFFFFF"/>
              </a:solidFill>
              <a:latin typeface="Arial" pitchFamily="34" charset="0"/>
              <a:ea typeface="Times New Roman"/>
              <a:cs typeface="Arial" pitchFamily="34" charset="0"/>
              <a:sym typeface="Times New Roman"/>
            </a:endParaRPr>
          </a:p>
          <a:p>
            <a:pPr marL="0" lvl="0" indent="0" algn="just" rtl="1">
              <a:lnSpc>
                <a:spcPct val="115000"/>
              </a:lnSpc>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  </a:t>
            </a:r>
            <a:endParaRPr sz="1600"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22" name="Google Shape;622;p7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24" name="Google Shape;624;p71"/>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3537150" y="604650"/>
            <a:ext cx="5017500" cy="6303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צורת ה-מחמושת</a:t>
            </a:r>
            <a:endParaRPr sz="2400" b="1" dirty="0">
              <a:solidFill>
                <a:srgbClr val="FFFF00"/>
              </a:solidFill>
              <a:latin typeface="Arial" pitchFamily="34" charset="0"/>
              <a:ea typeface="Times New Roman"/>
              <a:cs typeface="Arial" pitchFamily="34" charset="0"/>
              <a:sym typeface="Times New Roman"/>
            </a:endParaRPr>
          </a:p>
        </p:txBody>
      </p:sp>
      <p:sp>
        <p:nvSpPr>
          <p:cNvPr id="105" name="Google Shape;105;p15"/>
          <p:cNvSpPr txBox="1">
            <a:spLocks noGrp="1"/>
          </p:cNvSpPr>
          <p:nvPr>
            <p:ph type="subTitle" idx="1"/>
          </p:nvPr>
        </p:nvSpPr>
        <p:spPr>
          <a:xfrm>
            <a:off x="1397100" y="1467725"/>
            <a:ext cx="6801900" cy="3033000"/>
          </a:xfrm>
          <a:prstGeom prst="rect">
            <a:avLst/>
          </a:prstGeom>
        </p:spPr>
        <p:txBody>
          <a:bodyPr spcFirstLastPara="1" wrap="square" lIns="91425" tIns="91425" rIns="91425" bIns="91425" anchor="t" anchorCtr="0">
            <a:noAutofit/>
          </a:bodyPr>
          <a:lstStyle/>
          <a:p>
            <a:pPr marL="0" marR="0" lvl="0" indent="0" algn="just" rtl="1">
              <a:lnSpc>
                <a:spcPct val="115000"/>
              </a:lnSpc>
              <a:spcBef>
                <a:spcPts val="0"/>
              </a:spcBef>
              <a:spcAft>
                <a:spcPts val="0"/>
              </a:spcAft>
              <a:buNone/>
            </a:pPr>
            <a:r>
              <a:rPr lang="x-none" sz="1800" b="1">
                <a:solidFill>
                  <a:srgbClr val="FFFF00"/>
                </a:solidFill>
                <a:latin typeface="Arial" pitchFamily="34" charset="0"/>
                <a:ea typeface="Arial"/>
                <a:cs typeface="Arial" pitchFamily="34" charset="0"/>
                <a:sym typeface="Arial"/>
              </a:rPr>
              <a:t>צורת ה-מָחְמוֹשֶת</a:t>
            </a:r>
            <a:r>
              <a:rPr lang="x-none" sz="1800">
                <a:solidFill>
                  <a:srgbClr val="FFFFFF"/>
                </a:solidFill>
                <a:latin typeface="Arial" pitchFamily="34" charset="0"/>
                <a:ea typeface="Times New Roman"/>
                <a:cs typeface="Arial" pitchFamily="34" charset="0"/>
                <a:sym typeface="Times New Roman"/>
              </a:rPr>
              <a:t>:</a:t>
            </a:r>
            <a:endParaRPr sz="1800" dirty="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  	ה-מחמושת בת ימינו מכילה 5 קוים ו-4 בינות</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100">
                <a:solidFill>
                  <a:srgbClr val="000000"/>
                </a:solidFill>
                <a:latin typeface="Arial"/>
                <a:ea typeface="Arial"/>
                <a:cs typeface="Arial"/>
                <a:sym typeface="Arial"/>
              </a:rPr>
              <a:t>  </a:t>
            </a:r>
            <a:r>
              <a:rPr lang="x-none" sz="1100">
                <a:solidFill>
                  <a:srgbClr val="FF6600"/>
                </a:solidFill>
                <a:latin typeface="Arial"/>
                <a:ea typeface="Arial"/>
                <a:cs typeface="Arial"/>
                <a:sym typeface="Arial"/>
              </a:rPr>
              <a:t> </a:t>
            </a:r>
            <a:r>
              <a:rPr lang="x-none" sz="1200">
                <a:solidFill>
                  <a:srgbClr val="0000FF"/>
                </a:solidFill>
                <a:latin typeface="Times New Roman"/>
                <a:ea typeface="Times New Roman"/>
                <a:cs typeface="Times New Roman"/>
                <a:sym typeface="Times New Roman"/>
              </a:rPr>
              <a:t>                                           </a:t>
            </a:r>
            <a:endParaRPr sz="3000" dirty="0">
              <a:solidFill>
                <a:srgbClr val="FFFF00"/>
              </a:solidFill>
            </a:endParaRPr>
          </a:p>
        </p:txBody>
      </p:sp>
      <p:pic>
        <p:nvPicPr>
          <p:cNvPr id="106" name="Google Shape;106;p15"/>
          <p:cNvPicPr preferRelativeResize="0"/>
          <p:nvPr/>
        </p:nvPicPr>
        <p:blipFill>
          <a:blip r:embed="rId3">
            <a:alphaModFix/>
          </a:blip>
          <a:stretch>
            <a:fillRect/>
          </a:stretch>
        </p:blipFill>
        <p:spPr>
          <a:xfrm>
            <a:off x="2175208" y="2470579"/>
            <a:ext cx="5331100" cy="1842650"/>
          </a:xfrm>
          <a:prstGeom prst="rect">
            <a:avLst/>
          </a:prstGeom>
          <a:noFill/>
          <a:ln>
            <a:noFill/>
          </a:ln>
        </p:spPr>
      </p:pic>
      <p:pic>
        <p:nvPicPr>
          <p:cNvPr id="107" name="Google Shape;107;p15"/>
          <p:cNvPicPr preferRelativeResize="0"/>
          <p:nvPr/>
        </p:nvPicPr>
        <p:blipFill>
          <a:blip r:embed="rId4">
            <a:alphaModFix/>
          </a:blip>
          <a:stretch>
            <a:fillRect/>
          </a:stretch>
        </p:blipFill>
        <p:spPr>
          <a:xfrm>
            <a:off x="7133625" y="0"/>
            <a:ext cx="2010375" cy="895300"/>
          </a:xfrm>
          <a:prstGeom prst="rect">
            <a:avLst/>
          </a:prstGeom>
          <a:noFill/>
          <a:ln>
            <a:noFill/>
          </a:ln>
        </p:spPr>
      </p:pic>
      <p:pic>
        <p:nvPicPr>
          <p:cNvPr id="108" name="Google Shape;108;p15"/>
          <p:cNvPicPr preferRelativeResize="0"/>
          <p:nvPr/>
        </p:nvPicPr>
        <p:blipFill>
          <a:blip r:embed="rId4">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33981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סולם</a:t>
                      </a:r>
                      <a:r>
                        <a:rPr lang="he-IL" sz="2400" b="1" baseline="0" dirty="0" smtClean="0">
                          <a:solidFill>
                            <a:srgbClr val="FF0000"/>
                          </a:solidFill>
                        </a:rPr>
                        <a:t> מוזיקלי</a:t>
                      </a: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מי המציא את המושג סולם מוזיקלי? </a:t>
                      </a:r>
                    </a:p>
                    <a:p>
                      <a:pPr marL="342900" lvl="0" indent="-342900" algn="r" rtl="1">
                        <a:spcBef>
                          <a:spcPts val="0"/>
                        </a:spcBef>
                        <a:spcAft>
                          <a:spcPts val="0"/>
                        </a:spcAft>
                        <a:buNone/>
                      </a:pPr>
                      <a:r>
                        <a:rPr lang="he-IL" sz="1600" b="1" baseline="0" dirty="0" smtClean="0">
                          <a:solidFill>
                            <a:schemeClr val="bg1"/>
                          </a:solidFill>
                        </a:rPr>
                        <a:t>     2. הסבר את המושג סולם מוזיקלי? </a:t>
                      </a:r>
                    </a:p>
                    <a:p>
                      <a:pPr marL="342900" lvl="0" indent="-342900" algn="r" rtl="1">
                        <a:spcBef>
                          <a:spcPts val="0"/>
                        </a:spcBef>
                        <a:spcAft>
                          <a:spcPts val="0"/>
                        </a:spcAft>
                        <a:buNone/>
                      </a:pPr>
                      <a:r>
                        <a:rPr lang="he-IL" sz="1600" b="1" baseline="0" dirty="0" smtClean="0">
                          <a:solidFill>
                            <a:schemeClr val="bg1"/>
                          </a:solidFill>
                        </a:rPr>
                        <a:t>     3. לשם מה דרוש סולם במוזיקה?</a:t>
                      </a:r>
                    </a:p>
                    <a:p>
                      <a:pPr marL="342900" lvl="0" indent="-342900" algn="r" rtl="1">
                        <a:spcBef>
                          <a:spcPts val="0"/>
                        </a:spcBef>
                        <a:spcAft>
                          <a:spcPts val="0"/>
                        </a:spcAft>
                        <a:buNone/>
                      </a:pPr>
                      <a:r>
                        <a:rPr lang="he-IL" sz="1600" b="1" baseline="0" dirty="0" smtClean="0">
                          <a:solidFill>
                            <a:schemeClr val="bg1"/>
                          </a:solidFill>
                        </a:rPr>
                        <a:t>     3. כמה סולמות יש באופן תיאורטי במוזיקה הקלאסית? </a:t>
                      </a:r>
                    </a:p>
                    <a:p>
                      <a:pPr marL="342900" lvl="0" indent="-342900" algn="r" rtl="1">
                        <a:spcBef>
                          <a:spcPts val="0"/>
                        </a:spcBef>
                        <a:spcAft>
                          <a:spcPts val="0"/>
                        </a:spcAft>
                        <a:buNone/>
                      </a:pPr>
                      <a:r>
                        <a:rPr lang="he-IL" sz="1600" b="1" baseline="0" dirty="0" smtClean="0">
                          <a:solidFill>
                            <a:schemeClr val="bg1"/>
                          </a:solidFill>
                        </a:rPr>
                        <a:t>     4. מהו ההבדל בין סולם מז'ורי לסולם מינורי? </a:t>
                      </a:r>
                    </a:p>
                    <a:p>
                      <a:pPr marL="342900" lvl="0" indent="-342900" algn="r" rtl="1">
                        <a:spcBef>
                          <a:spcPts val="0"/>
                        </a:spcBef>
                        <a:spcAft>
                          <a:spcPts val="0"/>
                        </a:spcAft>
                        <a:buNone/>
                      </a:pPr>
                      <a:r>
                        <a:rPr lang="he-IL" sz="1600" b="1" baseline="0" dirty="0" smtClean="0">
                          <a:solidFill>
                            <a:schemeClr val="bg1"/>
                          </a:solidFill>
                        </a:rPr>
                        <a:t>     5. הסבר את הקשר בין המונח סולם דיאטוני למונח סולם טונאלי? </a:t>
                      </a:r>
                    </a:p>
                    <a:p>
                      <a:pPr marL="342900" lvl="0" indent="-342900" algn="r" rtl="1">
                        <a:spcBef>
                          <a:spcPts val="0"/>
                        </a:spcBef>
                        <a:spcAft>
                          <a:spcPts val="0"/>
                        </a:spcAft>
                        <a:buNone/>
                      </a:pPr>
                      <a:r>
                        <a:rPr lang="he-IL" sz="1600" b="1" baseline="0" dirty="0" smtClean="0">
                          <a:solidFill>
                            <a:schemeClr val="bg1"/>
                          </a:solidFill>
                        </a:rPr>
                        <a:t>     6. לשם מה מיועד מעגל הקוינטות? </a:t>
                      </a:r>
                    </a:p>
                    <a:p>
                      <a:pPr marL="342900" lvl="0" indent="-342900" algn="r" rtl="1">
                        <a:spcBef>
                          <a:spcPts val="0"/>
                        </a:spcBef>
                        <a:spcAft>
                          <a:spcPts val="0"/>
                        </a:spcAft>
                        <a:buNone/>
                      </a:pPr>
                      <a:r>
                        <a:rPr lang="he-IL" sz="1600" b="1" baseline="0" dirty="0" smtClean="0">
                          <a:solidFill>
                            <a:schemeClr val="bg1"/>
                          </a:solidFill>
                        </a:rPr>
                        <a:t>     8. מה קובע באם הסולם יהיה מז'ורי או מינורי ?</a:t>
                      </a:r>
                    </a:p>
                    <a:p>
                      <a:pPr marL="342900" lvl="0" indent="-342900" algn="r" rtl="1">
                        <a:spcBef>
                          <a:spcPts val="0"/>
                        </a:spcBef>
                        <a:spcAft>
                          <a:spcPts val="0"/>
                        </a:spcAft>
                        <a:buNone/>
                      </a:pPr>
                      <a:r>
                        <a:rPr lang="he-IL" sz="1600" b="1" baseline="0" dirty="0" smtClean="0">
                          <a:solidFill>
                            <a:schemeClr val="bg1"/>
                          </a:solidFill>
                        </a:rPr>
                        <a:t>     9. כיצד אני מזהה את שם הסולם?</a:t>
                      </a:r>
                    </a:p>
                    <a:p>
                      <a:pPr marL="342900" lvl="0" indent="-342900" algn="r" rtl="1">
                        <a:spcBef>
                          <a:spcPts val="0"/>
                        </a:spcBef>
                        <a:spcAft>
                          <a:spcPts val="0"/>
                        </a:spcAft>
                        <a:buNone/>
                      </a:pPr>
                      <a:r>
                        <a:rPr lang="he-IL" sz="1600" b="1" baseline="0" dirty="0" smtClean="0">
                          <a:solidFill>
                            <a:schemeClr val="bg1"/>
                          </a:solidFill>
                        </a:rPr>
                        <a:t>   10. האם אני יכול להלחין את כל הסולמות תחת דו מז'ור?</a:t>
                      </a:r>
                    </a:p>
                    <a:p>
                      <a:pPr marL="342900" lvl="0" indent="-342900" algn="r" rtl="1">
                        <a:spcBef>
                          <a:spcPts val="0"/>
                        </a:spcBef>
                        <a:spcAft>
                          <a:spcPts val="0"/>
                        </a:spcAft>
                        <a:buNone/>
                      </a:pPr>
                      <a:r>
                        <a:rPr lang="he-IL" sz="1600" b="1" baseline="0" dirty="0" smtClean="0">
                          <a:solidFill>
                            <a:schemeClr val="bg1"/>
                          </a:solidFill>
                        </a:rPr>
                        <a:t>   11. מדוע הסולם המוזיקלי נקרא בשם זה? </a:t>
                      </a:r>
                    </a:p>
                    <a:p>
                      <a:pPr marL="342900" lvl="0" indent="-342900" algn="r" rtl="1">
                        <a:spcBef>
                          <a:spcPts val="0"/>
                        </a:spcBef>
                        <a:spcAft>
                          <a:spcPts val="0"/>
                        </a:spcAft>
                        <a:buNone/>
                      </a:pPr>
                      <a:r>
                        <a:rPr lang="he-IL" sz="1600" b="1" baseline="0" dirty="0" smtClean="0">
                          <a:solidFill>
                            <a:schemeClr val="bg1"/>
                          </a:solidFill>
                        </a:rPr>
                        <a:t>   12. מהו המונח טטרא-קורד בסולם? </a:t>
                      </a:r>
                    </a:p>
                    <a:p>
                      <a:pPr marL="342900" lvl="0" indent="-342900" algn="r" rtl="1">
                        <a:spcBef>
                          <a:spcPts val="0"/>
                        </a:spcBef>
                        <a:spcAft>
                          <a:spcPts val="0"/>
                        </a:spcAft>
                        <a:buNone/>
                      </a:pPr>
                      <a:r>
                        <a:rPr lang="he-IL" sz="1600" b="1" baseline="0" dirty="0" smtClean="0">
                          <a:solidFill>
                            <a:schemeClr val="bg1"/>
                          </a:solidFill>
                        </a:rPr>
                        <a:t>   13. כמה טטרא-קורדים יש בכל סולם?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8"/>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pitchFamily="34" charset="0"/>
                <a:ea typeface="Arial"/>
                <a:cs typeface="Arial" pitchFamily="34" charset="0"/>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graphicFrame>
        <p:nvGraphicFramePr>
          <p:cNvPr id="682" name="Google Shape;682;p78"/>
          <p:cNvGraphicFramePr/>
          <p:nvPr/>
        </p:nvGraphicFramePr>
        <p:xfrm>
          <a:off x="1343025" y="1018000"/>
          <a:ext cx="6591300" cy="3261330"/>
        </p:xfrm>
        <a:graphic>
          <a:graphicData uri="http://schemas.openxmlformats.org/drawingml/2006/table">
            <a:tbl>
              <a:tblPr>
                <a:noFill/>
                <a:tableStyleId>{D223DBF9-E6C6-4AA8-B193-31598DDAF621}</a:tableStyleId>
              </a:tblPr>
              <a:tblGrid>
                <a:gridCol w="1857375"/>
                <a:gridCol w="2329543"/>
                <a:gridCol w="2404382"/>
              </a:tblGrid>
              <a:tr h="2884950">
                <a:tc>
                  <a:txBody>
                    <a:bodyPr/>
                    <a:lstStyle/>
                    <a:p>
                      <a:pPr marL="0" lvl="0" indent="0" algn="ctr" rtl="1">
                        <a:spcBef>
                          <a:spcPts val="0"/>
                        </a:spcBef>
                        <a:spcAft>
                          <a:spcPts val="0"/>
                        </a:spcAft>
                        <a:buNone/>
                      </a:pPr>
                      <a:endParaRPr sz="1400" dirty="0">
                        <a:latin typeface="Arial" pitchFamily="34" charset="0"/>
                        <a:cs typeface="Arial" pitchFamily="34" charset="0"/>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3" action="ppaction://hlinksldjump"/>
                        </a:rPr>
                        <a:t>סולם הג'אז</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4" action="ppaction://hlinksldjump"/>
                        </a:rPr>
                        <a:t>סולם הבלוז</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5" action="ppaction://hlinksldjump"/>
                        </a:rPr>
                        <a:t>סולם הרגא ההודי </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6" action="ppaction://hlinksldjump"/>
                        </a:rPr>
                        <a:t>סולם המקאם הערבי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7" action="ppaction://hlinksldjump"/>
                        </a:rPr>
                        <a:t>סולם טעמי המקרא</a:t>
                      </a:r>
                      <a:endParaRPr sz="1400" dirty="0">
                        <a:solidFill>
                          <a:srgbClr val="FFFF00"/>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endParaRPr sz="1400" dirty="0">
                        <a:solidFill>
                          <a:schemeClr val="lt1"/>
                        </a:solidFill>
                        <a:latin typeface="Arial" pitchFamily="34" charset="0"/>
                        <a:ea typeface="David"/>
                        <a:cs typeface="Arial" pitchFamily="34" charset="0"/>
                        <a:sym typeface="David"/>
                      </a:endParaRPr>
                    </a:p>
                    <a:p>
                      <a:pPr marL="0" lvl="0" indent="0" algn="ctr" rtl="1">
                        <a:spcBef>
                          <a:spcPts val="0"/>
                        </a:spcBef>
                        <a:spcAft>
                          <a:spcPts val="0"/>
                        </a:spcAft>
                        <a:buNone/>
                      </a:pPr>
                      <a:endParaRPr sz="1400" dirty="0">
                        <a:latin typeface="Arial" pitchFamily="34" charset="0"/>
                        <a:ea typeface="Times New Roman"/>
                        <a:cs typeface="Arial" pitchFamily="34" charset="0"/>
                        <a:sym typeface="Times New Roman"/>
                      </a:endParaRPr>
                    </a:p>
                  </a:txBody>
                  <a:tcPr marL="91425" marR="91425" marT="91425" marB="91425"/>
                </a:tc>
                <a:tc>
                  <a:txBody>
                    <a:bodyPr/>
                    <a:lstStyle/>
                    <a:p>
                      <a:pPr marL="0" lvl="0" indent="0" algn="ctr" rtl="1">
                        <a:spcBef>
                          <a:spcPts val="0"/>
                        </a:spcBef>
                        <a:spcAft>
                          <a:spcPts val="0"/>
                        </a:spcAft>
                        <a:buNone/>
                      </a:pPr>
                      <a:endParaRPr sz="1400" dirty="0">
                        <a:latin typeface="Arial" pitchFamily="34" charset="0"/>
                        <a:cs typeface="Arial" pitchFamily="34" charset="0"/>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8" action="ppaction://hlinksldjump"/>
                        </a:rPr>
                        <a:t>סולמות חופפים</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9" action="ppaction://hlinksldjump"/>
                        </a:rPr>
                        <a:t>טבלה-סולמות חופפים</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0" action="ppaction://hlinksldjump"/>
                        </a:rPr>
                        <a:t>סולמות מקבילים</a:t>
                      </a:r>
                      <a:endParaRPr sz="1400" b="1" u="sng" dirty="0">
                        <a:solidFill>
                          <a:srgbClr val="FFFF00"/>
                        </a:solidFill>
                        <a:latin typeface="Arial" pitchFamily="34" charset="0"/>
                        <a:cs typeface="Arial" pitchFamily="34" charset="0"/>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1" action="ppaction://hlinksldjump"/>
                        </a:rPr>
                        <a:t>טבלה סולמות מקבילים-רגיל</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2" action="ppaction://hlinksldjump"/>
                        </a:rPr>
                        <a:t>טבלה סולמות מקבילים-דיאז</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3" action="ppaction://hlinksldjump"/>
                        </a:rPr>
                        <a:t>טבלה סולמות מקבילים-במול</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4" action="ppaction://hlinksldjump"/>
                        </a:rPr>
                        <a:t>חלוקה לקבוצות עבודה- סולמות</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5" action="ppaction://hlinksldjump"/>
                        </a:rPr>
                        <a:t>טרנספוזיציה</a:t>
                      </a:r>
                      <a:endParaRPr sz="1400" dirty="0">
                        <a:solidFill>
                          <a:schemeClr val="lt1"/>
                        </a:solidFill>
                        <a:latin typeface="Arial" pitchFamily="34" charset="0"/>
                        <a:ea typeface="David"/>
                        <a:cs typeface="Arial" pitchFamily="34" charset="0"/>
                        <a:sym typeface="David"/>
                      </a:endParaRPr>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 5</a:t>
                      </a:r>
                    </a:p>
                    <a:p>
                      <a:pPr marL="0" lvl="0" indent="0" algn="ctr" rtl="1">
                        <a:spcBef>
                          <a:spcPts val="0"/>
                        </a:spcBef>
                        <a:spcAft>
                          <a:spcPts val="0"/>
                        </a:spcAft>
                        <a:buNone/>
                      </a:pPr>
                      <a:endParaRPr lang="he-IL" sz="1000" b="1" u="sng" dirty="0" smtClean="0">
                        <a:solidFill>
                          <a:srgbClr val="FFFF00"/>
                        </a:solidFill>
                        <a:latin typeface="Arial" pitchFamily="34" charset="0"/>
                        <a:cs typeface="Arial" pitchFamily="34" charset="0"/>
                      </a:endParaRPr>
                    </a:p>
                    <a:p>
                      <a:pPr marL="0" lvl="0" indent="0" algn="ctr" rtl="1">
                        <a:spcBef>
                          <a:spcPts val="0"/>
                        </a:spcBef>
                        <a:spcAft>
                          <a:spcPts val="0"/>
                        </a:spcAft>
                        <a:buNone/>
                      </a:pPr>
                      <a:r>
                        <a:rPr lang="he-IL" sz="1400" b="1" u="sng" dirty="0" smtClean="0">
                          <a:solidFill>
                            <a:srgbClr val="FFFF00"/>
                          </a:solidFill>
                          <a:latin typeface="Arial" pitchFamily="34" charset="0"/>
                          <a:cs typeface="Arial" pitchFamily="34" charset="0"/>
                        </a:rPr>
                        <a:t>סימני</a:t>
                      </a:r>
                      <a:r>
                        <a:rPr lang="x-none" sz="1400" b="1" u="sng" smtClean="0">
                          <a:solidFill>
                            <a:srgbClr val="FFFF00"/>
                          </a:solidFill>
                          <a:latin typeface="Arial" pitchFamily="34" charset="0"/>
                          <a:cs typeface="Arial" pitchFamily="34" charset="0"/>
                        </a:rPr>
                        <a:t> </a:t>
                      </a:r>
                      <a:r>
                        <a:rPr lang="x-none" sz="1400" b="1" u="sng">
                          <a:solidFill>
                            <a:srgbClr val="FFFF00"/>
                          </a:solidFill>
                          <a:latin typeface="Arial" pitchFamily="34" charset="0"/>
                          <a:cs typeface="Arial" pitchFamily="34" charset="0"/>
                        </a:rPr>
                        <a:t>הסולמות</a:t>
                      </a:r>
                      <a:endParaRPr sz="1400" dirty="0">
                        <a:latin typeface="Arial" pitchFamily="34" charset="0"/>
                        <a:cs typeface="Arial" pitchFamily="34" charset="0"/>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6" action="ppaction://hlinksldjump"/>
                        </a:rPr>
                        <a:t>סולם דיאטוני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7" action="ppaction://hlinksldjump"/>
                        </a:rPr>
                        <a:t>סולם טונלי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8" action="ppaction://hlinksldjump"/>
                        </a:rPr>
                        <a:t>סולם מיקרו טונלי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19" action="ppaction://hlinksldjump"/>
                        </a:rPr>
                        <a:t>סולם מז'ור</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0" action="ppaction://hlinksldjump"/>
                        </a:rPr>
                        <a:t>סולם מינור טבעי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1" action="ppaction://hlinksldjump"/>
                        </a:rPr>
                        <a:t>סולם מינור הרמוני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2" action="ppaction://hlinksldjump"/>
                        </a:rPr>
                        <a:t>סולם מינור מלודי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3" action="ppaction://hlinksldjump"/>
                        </a:rPr>
                        <a:t>סולם כרומטי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4" action="ppaction://hlinksldjump"/>
                        </a:rPr>
                        <a:t>סולם פנטטוני</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r>
                        <a:rPr lang="x-none" sz="1400" u="sng">
                          <a:solidFill>
                            <a:schemeClr val="accent5"/>
                          </a:solidFill>
                          <a:latin typeface="Arial" pitchFamily="34" charset="0"/>
                          <a:ea typeface="Times New Roman"/>
                          <a:cs typeface="Arial" pitchFamily="34" charset="0"/>
                          <a:sym typeface="Times New Roman"/>
                          <a:hlinkClick r:id="rId25" action="ppaction://hlinksldjump"/>
                        </a:rPr>
                        <a:t>סולם הטונים השלמים</a:t>
                      </a:r>
                      <a:endParaRPr sz="1400" dirty="0">
                        <a:solidFill>
                          <a:schemeClr val="lt1"/>
                        </a:solidFill>
                        <a:latin typeface="Arial" pitchFamily="34" charset="0"/>
                        <a:ea typeface="Times New Roman"/>
                        <a:cs typeface="Arial" pitchFamily="34" charset="0"/>
                        <a:sym typeface="Times New Roman"/>
                      </a:endParaRPr>
                    </a:p>
                    <a:p>
                      <a:pPr marL="0" lvl="0" indent="0" algn="ctr" rtl="1">
                        <a:spcBef>
                          <a:spcPts val="0"/>
                        </a:spcBef>
                        <a:spcAft>
                          <a:spcPts val="0"/>
                        </a:spcAft>
                        <a:buNone/>
                      </a:pPr>
                      <a:endParaRPr sz="1400" b="1" u="sng" dirty="0">
                        <a:solidFill>
                          <a:srgbClr val="FFFF00"/>
                        </a:solidFill>
                        <a:latin typeface="Arial" pitchFamily="34" charset="0"/>
                        <a:cs typeface="Arial" pitchFamily="34" charset="0"/>
                      </a:endParaRPr>
                    </a:p>
                  </a:txBody>
                  <a:tcPr marL="91425" marR="91425" marT="91425" marB="91425"/>
                </a:tc>
              </a:tr>
            </a:tbl>
          </a:graphicData>
        </a:graphic>
      </p:graphicFrame>
      <p:sp>
        <p:nvSpPr>
          <p:cNvPr id="683" name="Google Shape;683;p78"/>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684" name="Google Shape;684;p78"/>
          <p:cNvPicPr preferRelativeResize="0"/>
          <p:nvPr/>
        </p:nvPicPr>
        <p:blipFill>
          <a:blip r:embed="rId26">
            <a:alphaModFix/>
          </a:blip>
          <a:stretch>
            <a:fillRect/>
          </a:stretch>
        </p:blipFill>
        <p:spPr>
          <a:xfrm>
            <a:off x="7117400" y="0"/>
            <a:ext cx="2026600" cy="895300"/>
          </a:xfrm>
          <a:prstGeom prst="rect">
            <a:avLst/>
          </a:prstGeom>
          <a:noFill/>
          <a:ln>
            <a:noFill/>
          </a:ln>
        </p:spPr>
      </p:pic>
      <p:pic>
        <p:nvPicPr>
          <p:cNvPr id="685" name="Google Shape;685;p78"/>
          <p:cNvPicPr preferRelativeResize="0"/>
          <p:nvPr/>
        </p:nvPicPr>
        <p:blipFill>
          <a:blip r:embed="rId26">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9"/>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2400" b="1" dirty="0" smtClean="0">
                <a:solidFill>
                  <a:srgbClr val="FFFF00"/>
                </a:solidFill>
                <a:latin typeface="Arial" pitchFamily="34" charset="0"/>
                <a:ea typeface="Times New Roman"/>
                <a:cs typeface="Arial" pitchFamily="34" charset="0"/>
                <a:sym typeface="Times New Roman"/>
              </a:rPr>
              <a:t>סולם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691" name="Google Shape;691;p79"/>
          <p:cNvSpPr txBox="1">
            <a:spLocks noGrp="1"/>
          </p:cNvSpPr>
          <p:nvPr>
            <p:ph type="subTitle" idx="1"/>
          </p:nvPr>
        </p:nvSpPr>
        <p:spPr>
          <a:xfrm>
            <a:off x="379425" y="1070650"/>
            <a:ext cx="8093700" cy="3382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he-IL" sz="1800" dirty="0" smtClean="0">
                <a:solidFill>
                  <a:srgbClr val="FFFF00"/>
                </a:solidFill>
                <a:latin typeface="Arial"/>
                <a:ea typeface="Arial"/>
                <a:cs typeface="Arial"/>
                <a:sym typeface="Arial"/>
              </a:rPr>
              <a:t>סולם מוזיקלי</a:t>
            </a: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הסולם משקף מבחר מסוים של צלילים מתוך מערכת צלילים האופיינית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לתרבות </a:t>
            </a:r>
            <a:r>
              <a:rPr lang="x-none" sz="1800">
                <a:solidFill>
                  <a:srgbClr val="FFFFFF"/>
                </a:solidFill>
                <a:latin typeface="Times New Roman"/>
                <a:ea typeface="Times New Roman"/>
                <a:cs typeface="Times New Roman"/>
                <a:sym typeface="Times New Roman"/>
              </a:rPr>
              <a:t>מוזיקלית מסויימת: למשל סולמות הרגא של המוזיקה ההודית מבוססים על חלוקת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האוקטבה ל</a:t>
            </a:r>
            <a:r>
              <a:rPr lang="he-IL" sz="1800" dirty="0" smtClean="0">
                <a:solidFill>
                  <a:srgbClr val="FFFFFF"/>
                </a:solidFill>
                <a:latin typeface="Times New Roman"/>
                <a:ea typeface="Times New Roman"/>
                <a:cs typeface="Times New Roman"/>
                <a:sym typeface="Times New Roman"/>
              </a:rPr>
              <a:t>-</a:t>
            </a:r>
            <a:r>
              <a:rPr lang="x-none" sz="1800" smtClean="0">
                <a:solidFill>
                  <a:srgbClr val="FFFFFF"/>
                </a:solidFill>
                <a:latin typeface="Times New Roman"/>
                <a:ea typeface="Times New Roman"/>
                <a:cs typeface="Times New Roman"/>
                <a:sym typeface="Times New Roman"/>
              </a:rPr>
              <a:t>22 סרוטי</a:t>
            </a:r>
            <a:r>
              <a:rPr lang="he-IL" sz="1800" dirty="0" smtClean="0">
                <a:solidFill>
                  <a:srgbClr val="FFFFFF"/>
                </a:solidFill>
                <a:latin typeface="Times New Roman"/>
                <a:ea typeface="Times New Roman"/>
                <a:cs typeface="Times New Roman"/>
                <a:sym typeface="Times New Roman"/>
              </a:rPr>
              <a:t>ם</a:t>
            </a:r>
            <a:r>
              <a:rPr lang="x-none" sz="1800" smtClean="0">
                <a:solidFill>
                  <a:srgbClr val="FFFFFF"/>
                </a:solidFill>
                <a:latin typeface="Times New Roman"/>
                <a:ea typeface="Times New Roman"/>
                <a:cs typeface="Times New Roman"/>
                <a:sym typeface="Times New Roman"/>
              </a:rPr>
              <a:t> (</a:t>
            </a:r>
            <a:r>
              <a:rPr lang="he-IL" sz="1800" dirty="0" smtClean="0">
                <a:solidFill>
                  <a:srgbClr val="FFFFFF"/>
                </a:solidFill>
                <a:latin typeface="Times New Roman"/>
                <a:ea typeface="Times New Roman"/>
                <a:cs typeface="Times New Roman"/>
                <a:sym typeface="Times New Roman"/>
              </a:rPr>
              <a:t>(</a:t>
            </a:r>
            <a:r>
              <a:rPr lang="x-none" sz="1800" smtClean="0">
                <a:solidFill>
                  <a:srgbClr val="FFFFFF"/>
                </a:solidFill>
                <a:latin typeface="Times New Roman"/>
                <a:ea typeface="Times New Roman"/>
                <a:cs typeface="Times New Roman"/>
                <a:sym typeface="Times New Roman"/>
              </a:rPr>
              <a:t>מרווחים</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בלתי שווים </a:t>
            </a:r>
            <a:r>
              <a:rPr lang="he-IL" sz="1800" dirty="0" smtClean="0">
                <a:solidFill>
                  <a:srgbClr val="FFFFFF"/>
                </a:solidFill>
                <a:latin typeface="Times New Roman"/>
                <a:ea typeface="Times New Roman"/>
                <a:cs typeface="Times New Roman"/>
                <a:sym typeface="Times New Roman"/>
              </a:rPr>
              <a:t>(מיקרוטונליים),</a:t>
            </a:r>
            <a:r>
              <a:rPr lang="x-none" sz="1800" smtClean="0">
                <a:solidFill>
                  <a:srgbClr val="FFFFFF"/>
                </a:solidFill>
                <a:latin typeface="Times New Roman"/>
                <a:ea typeface="Times New Roman"/>
                <a:cs typeface="Times New Roman"/>
                <a:sym typeface="Times New Roman"/>
              </a:rPr>
              <a:t> מרווחים </a:t>
            </a:r>
            <a:r>
              <a:rPr lang="x-none" sz="1800">
                <a:solidFill>
                  <a:srgbClr val="FFFFFF"/>
                </a:solidFill>
                <a:latin typeface="Times New Roman"/>
                <a:ea typeface="Times New Roman"/>
                <a:cs typeface="Times New Roman"/>
                <a:sym typeface="Times New Roman"/>
              </a:rPr>
              <a:t>של טון</a:t>
            </a:r>
            <a:r>
              <a:rPr lang="x-none" sz="1800" smtClean="0">
                <a:solidFill>
                  <a:srgbClr val="FFFFFF"/>
                </a:solidFill>
                <a:latin typeface="Times New Roman"/>
                <a:ea typeface="Times New Roman"/>
                <a:cs typeface="Times New Roman"/>
                <a:sym typeface="Times New Roman"/>
              </a:rPr>
              <a:t>,</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חצי </a:t>
            </a:r>
            <a:r>
              <a:rPr lang="x-none" sz="1800">
                <a:solidFill>
                  <a:srgbClr val="FFFFFF"/>
                </a:solidFill>
                <a:latin typeface="Times New Roman"/>
                <a:ea typeface="Times New Roman"/>
                <a:cs typeface="Times New Roman"/>
                <a:sym typeface="Times New Roman"/>
              </a:rPr>
              <a:t>טון</a:t>
            </a:r>
            <a:r>
              <a:rPr lang="x-none" sz="1800" smtClean="0">
                <a:solidFill>
                  <a:srgbClr val="FFFFFF"/>
                </a:solidFill>
                <a:latin typeface="Times New Roman"/>
                <a:ea typeface="Times New Roman"/>
                <a:cs typeface="Times New Roman"/>
                <a:sym typeface="Times New Roman"/>
              </a:rPr>
              <a:t>,</a:t>
            </a:r>
            <a:r>
              <a:rPr lang="he-IL" sz="1800" dirty="0" smtClean="0">
                <a:solidFill>
                  <a:srgbClr val="FFFFFF"/>
                </a:solidFill>
                <a:latin typeface="Times New Roman"/>
                <a:ea typeface="Times New Roman"/>
                <a:cs typeface="Times New Roman"/>
                <a:sym typeface="Times New Roman"/>
              </a:rPr>
              <a:t> </a:t>
            </a: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רבע </a:t>
            </a:r>
            <a:r>
              <a:rPr lang="x-none" sz="1800">
                <a:solidFill>
                  <a:srgbClr val="FFFFFF"/>
                </a:solidFill>
                <a:latin typeface="Times New Roman"/>
                <a:ea typeface="Times New Roman"/>
                <a:cs typeface="Times New Roman"/>
                <a:sym typeface="Times New Roman"/>
              </a:rPr>
              <a:t>טון ושלושת רבעי </a:t>
            </a:r>
            <a:r>
              <a:rPr lang="x-none" sz="1800" smtClean="0">
                <a:solidFill>
                  <a:srgbClr val="FFFFFF"/>
                </a:solidFill>
                <a:latin typeface="Times New Roman"/>
                <a:ea typeface="Times New Roman"/>
                <a:cs typeface="Times New Roman"/>
                <a:sym typeface="Times New Roman"/>
              </a:rPr>
              <a:t>טון </a:t>
            </a:r>
            <a:r>
              <a:rPr lang="x-none" sz="1800">
                <a:solidFill>
                  <a:srgbClr val="FFFFFF"/>
                </a:solidFill>
                <a:latin typeface="Times New Roman"/>
                <a:ea typeface="Times New Roman"/>
                <a:cs typeface="Times New Roman"/>
                <a:sym typeface="Times New Roman"/>
              </a:rPr>
              <a:t>סולמות המקאם של המוזיקה הערבית מבוססים על חלוקת </a:t>
            </a:r>
            <a:r>
              <a:rPr lang="x-none" sz="1800" smtClean="0">
                <a:solidFill>
                  <a:srgbClr val="FFFFFF"/>
                </a:solidFill>
                <a:latin typeface="Times New Roman"/>
                <a:ea typeface="Times New Roman"/>
                <a:cs typeface="Times New Roman"/>
                <a:sym typeface="Times New Roman"/>
              </a:rPr>
              <a:t>האוקטבה</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ל-24 </a:t>
            </a:r>
            <a:r>
              <a:rPr lang="x-none" sz="1800">
                <a:solidFill>
                  <a:srgbClr val="FFFFFF"/>
                </a:solidFill>
                <a:latin typeface="Times New Roman"/>
                <a:ea typeface="Times New Roman"/>
                <a:cs typeface="Times New Roman"/>
                <a:sym typeface="Times New Roman"/>
              </a:rPr>
              <a:t>חלקים </a:t>
            </a:r>
            <a:r>
              <a:rPr lang="x-none" sz="1800" smtClean="0">
                <a:solidFill>
                  <a:srgbClr val="FFFFFF"/>
                </a:solidFill>
                <a:latin typeface="Times New Roman"/>
                <a:ea typeface="Times New Roman"/>
                <a:cs typeface="Times New Roman"/>
                <a:sym typeface="Times New Roman"/>
              </a:rPr>
              <a:t>שווים</a:t>
            </a:r>
            <a:r>
              <a:rPr lang="he-IL" sz="1800" dirty="0" smtClean="0">
                <a:solidFill>
                  <a:srgbClr val="FFFFFF"/>
                </a:solidFill>
                <a:latin typeface="Times New Roman"/>
                <a:ea typeface="Times New Roman"/>
                <a:cs typeface="Times New Roman"/>
                <a:sym typeface="Times New Roman"/>
              </a:rPr>
              <a:t> ב</a:t>
            </a:r>
            <a:r>
              <a:rPr lang="x-none" sz="1800" smtClean="0">
                <a:solidFill>
                  <a:srgbClr val="FFFFFF"/>
                </a:solidFill>
                <a:latin typeface="Times New Roman"/>
                <a:ea typeface="Times New Roman"/>
                <a:cs typeface="Times New Roman"/>
                <a:sym typeface="Times New Roman"/>
              </a:rPr>
              <a:t>מרווח </a:t>
            </a:r>
            <a:r>
              <a:rPr lang="x-none" sz="1800">
                <a:solidFill>
                  <a:srgbClr val="FFFFFF"/>
                </a:solidFill>
                <a:latin typeface="Times New Roman"/>
                <a:ea typeface="Times New Roman"/>
                <a:cs typeface="Times New Roman"/>
                <a:sym typeface="Times New Roman"/>
              </a:rPr>
              <a:t>של רבע </a:t>
            </a:r>
            <a:r>
              <a:rPr lang="x-none" sz="1800" smtClean="0">
                <a:solidFill>
                  <a:srgbClr val="FFFFFF"/>
                </a:solidFill>
                <a:latin typeface="Times New Roman"/>
                <a:ea typeface="Times New Roman"/>
                <a:cs typeface="Times New Roman"/>
                <a:sym typeface="Times New Roman"/>
              </a:rPr>
              <a:t>טון</a:t>
            </a:r>
            <a:r>
              <a:rPr lang="he-IL" sz="1800" dirty="0" smtClean="0">
                <a:solidFill>
                  <a:srgbClr val="FFFFFF"/>
                </a:solidFill>
                <a:latin typeface="Times New Roman"/>
                <a:ea typeface="Times New Roman"/>
                <a:cs typeface="Times New Roman"/>
                <a:sym typeface="Times New Roman"/>
              </a:rPr>
              <a:t> כל אחד. </a:t>
            </a: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הסולם הסיני האירי היפני המכונה הסולם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הפנטטוני </a:t>
            </a:r>
            <a:r>
              <a:rPr lang="x-none" sz="1800">
                <a:solidFill>
                  <a:srgbClr val="FFFFFF"/>
                </a:solidFill>
                <a:latin typeface="Times New Roman"/>
                <a:ea typeface="Times New Roman"/>
                <a:cs typeface="Times New Roman"/>
                <a:sym typeface="Times New Roman"/>
              </a:rPr>
              <a:t>מבוסס על חלוקת האוקטבה </a:t>
            </a:r>
            <a:r>
              <a:rPr lang="x-none" sz="1800" smtClean="0">
                <a:solidFill>
                  <a:srgbClr val="FFFFFF"/>
                </a:solidFill>
                <a:latin typeface="Times New Roman"/>
                <a:ea typeface="Times New Roman"/>
                <a:cs typeface="Times New Roman"/>
                <a:sym typeface="Times New Roman"/>
              </a:rPr>
              <a:t>ל</a:t>
            </a:r>
            <a:r>
              <a:rPr lang="he-IL" sz="1800" dirty="0" smtClean="0">
                <a:solidFill>
                  <a:srgbClr val="FFFFFF"/>
                </a:solidFill>
                <a:latin typeface="Times New Roman"/>
                <a:ea typeface="Times New Roman"/>
                <a:cs typeface="Times New Roman"/>
                <a:sym typeface="Times New Roman"/>
              </a:rPr>
              <a:t>-5</a:t>
            </a: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מרווחים בלבד. סולמות הג'אז והבלוז, סימני </a:t>
            </a:r>
            <a:r>
              <a:rPr lang="x-none" sz="1800" smtClean="0">
                <a:solidFill>
                  <a:srgbClr val="FFFFFF"/>
                </a:solidFill>
                <a:latin typeface="Times New Roman"/>
                <a:ea typeface="Times New Roman"/>
                <a:cs typeface="Times New Roman"/>
                <a:sym typeface="Times New Roman"/>
              </a:rPr>
              <a:t>הנוימות</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של התורה היהודית ועוד..  ולעומתם- המוזיקה האירופאית מערבית </a:t>
            </a:r>
            <a:r>
              <a:rPr lang="x-none" sz="1800" smtClean="0">
                <a:solidFill>
                  <a:srgbClr val="FFFFFF"/>
                </a:solidFill>
                <a:latin typeface="Times New Roman"/>
                <a:ea typeface="Times New Roman"/>
                <a:cs typeface="Times New Roman"/>
                <a:sym typeface="Times New Roman"/>
              </a:rPr>
              <a:t>המוזיקה </a:t>
            </a:r>
            <a:r>
              <a:rPr lang="x-none" sz="1800">
                <a:solidFill>
                  <a:srgbClr val="FFFFFF"/>
                </a:solidFill>
                <a:latin typeface="Times New Roman"/>
                <a:ea typeface="Times New Roman"/>
                <a:cs typeface="Times New Roman"/>
                <a:sym typeface="Times New Roman"/>
              </a:rPr>
              <a:t>שעליה אנו </a:t>
            </a:r>
            <a:r>
              <a:rPr lang="x-none" sz="1800" smtClean="0">
                <a:solidFill>
                  <a:srgbClr val="FFFFFF"/>
                </a:solidFill>
                <a:latin typeface="Times New Roman"/>
                <a:ea typeface="Times New Roman"/>
                <a:cs typeface="Times New Roman"/>
                <a:sym typeface="Times New Roman"/>
              </a:rPr>
              <a:t>דנים</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בקורס </a:t>
            </a:r>
            <a:r>
              <a:rPr lang="x-none" sz="1800" smtClean="0">
                <a:solidFill>
                  <a:srgbClr val="FFFFFF"/>
                </a:solidFill>
                <a:latin typeface="Times New Roman"/>
                <a:ea typeface="Times New Roman"/>
                <a:cs typeface="Times New Roman"/>
                <a:sym typeface="Times New Roman"/>
              </a:rPr>
              <a:t>זה</a:t>
            </a:r>
            <a:r>
              <a:rPr lang="he-IL" sz="1800" dirty="0" smtClean="0">
                <a:solidFill>
                  <a:srgbClr val="FFFFFF"/>
                </a:solidFill>
                <a:latin typeface="Times New Roman"/>
                <a:ea typeface="Times New Roman"/>
                <a:cs typeface="Times New Roman"/>
                <a:sym typeface="Times New Roman"/>
              </a:rPr>
              <a:t>,</a:t>
            </a:r>
            <a:r>
              <a:rPr lang="x-none" sz="1800" smtClean="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מתבססת על חלוקת האוקטבה ל-12 חלקים שווים. </a:t>
            </a:r>
            <a:r>
              <a:rPr lang="he-IL" sz="1800" dirty="0" smtClean="0">
                <a:solidFill>
                  <a:srgbClr val="FFFFFF"/>
                </a:solidFill>
                <a:latin typeface="Times New Roman"/>
                <a:ea typeface="Times New Roman"/>
                <a:cs typeface="Times New Roman"/>
                <a:sym typeface="Times New Roman"/>
              </a:rPr>
              <a:t>. במ</a:t>
            </a:r>
            <a:r>
              <a:rPr lang="x-none" sz="1800" smtClean="0">
                <a:solidFill>
                  <a:srgbClr val="FFFFFF"/>
                </a:solidFill>
                <a:latin typeface="Times New Roman"/>
                <a:ea typeface="Times New Roman"/>
                <a:cs typeface="Times New Roman"/>
                <a:sym typeface="Times New Roman"/>
              </a:rPr>
              <a:t>רווחים </a:t>
            </a:r>
            <a:r>
              <a:rPr lang="x-none" sz="1800">
                <a:solidFill>
                  <a:srgbClr val="FFFFFF"/>
                </a:solidFill>
                <a:latin typeface="Times New Roman"/>
                <a:ea typeface="Times New Roman"/>
                <a:cs typeface="Times New Roman"/>
                <a:sym typeface="Times New Roman"/>
              </a:rPr>
              <a:t>של חצי </a:t>
            </a:r>
            <a:r>
              <a:rPr lang="x-none" sz="1800" smtClean="0">
                <a:solidFill>
                  <a:srgbClr val="FFFFFF"/>
                </a:solidFill>
                <a:latin typeface="Times New Roman"/>
                <a:ea typeface="Times New Roman"/>
                <a:cs typeface="Times New Roman"/>
                <a:sym typeface="Times New Roman"/>
              </a:rPr>
              <a:t>טון</a:t>
            </a:r>
            <a:r>
              <a:rPr lang="he-IL" sz="1800" dirty="0" smtClean="0">
                <a:solidFill>
                  <a:srgbClr val="FFFFFF"/>
                </a:solidFill>
                <a:latin typeface="Times New Roman"/>
                <a:ea typeface="Times New Roman"/>
                <a:cs typeface="Times New Roman"/>
                <a:sym typeface="Times New Roman"/>
              </a:rPr>
              <a:t> כל אחד,</a:t>
            </a:r>
            <a:r>
              <a:rPr lang="x-none" sz="1800" smtClean="0">
                <a:solidFill>
                  <a:srgbClr val="FFFFFF"/>
                </a:solidFill>
                <a:latin typeface="Times New Roman"/>
                <a:ea typeface="Times New Roman"/>
                <a:cs typeface="Times New Roman"/>
                <a:sym typeface="Times New Roman"/>
              </a:rPr>
              <a:t> </a:t>
            </a:r>
            <a:endParaRPr lang="he-IL" sz="1800"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מיותר </a:t>
            </a:r>
            <a:r>
              <a:rPr lang="x-none" sz="1800">
                <a:solidFill>
                  <a:srgbClr val="FFFFFF"/>
                </a:solidFill>
                <a:latin typeface="Times New Roman"/>
                <a:ea typeface="Times New Roman"/>
                <a:cs typeface="Times New Roman"/>
                <a:sym typeface="Times New Roman"/>
              </a:rPr>
              <a:t>לציין כי אין עדיפות של שיטה אחת על פני רעותה וכל שיטה מתאימה לתרבות </a:t>
            </a:r>
            <a:r>
              <a:rPr lang="he-IL" sz="1800" dirty="0" smtClean="0">
                <a:solidFill>
                  <a:srgbClr val="FFFFFF"/>
                </a:solidFill>
                <a:latin typeface="Times New Roman"/>
                <a:ea typeface="Times New Roman"/>
                <a:cs typeface="Times New Roman"/>
                <a:sym typeface="Times New Roman"/>
              </a:rPr>
              <a:t>מוזיקלית </a:t>
            </a:r>
            <a:r>
              <a:rPr lang="x-none" sz="1800" smtClean="0">
                <a:solidFill>
                  <a:srgbClr val="FFFFFF"/>
                </a:solidFill>
                <a:latin typeface="Times New Roman"/>
                <a:ea typeface="Times New Roman"/>
                <a:cs typeface="Times New Roman"/>
                <a:sym typeface="Times New Roman"/>
              </a:rPr>
              <a:t>אחרת</a:t>
            </a: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FFFFFF"/>
                </a:solidFill>
                <a:latin typeface="David"/>
                <a:ea typeface="David"/>
                <a:cs typeface="David"/>
                <a:sym typeface="David"/>
              </a:rPr>
              <a:t>  </a:t>
            </a: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692" name="Google Shape;692;p7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693" name="Google Shape;693;p79"/>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0"/>
          <p:cNvSpPr txBox="1">
            <a:spLocks noGrp="1"/>
          </p:cNvSpPr>
          <p:nvPr>
            <p:ph type="ctrTitle"/>
          </p:nvPr>
        </p:nvSpPr>
        <p:spPr>
          <a:xfrm>
            <a:off x="2590799" y="340150"/>
            <a:ext cx="5963575"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סולמות במוזיקה האירופאית מערבית</a:t>
            </a:r>
            <a:endParaRPr sz="2400" b="1" dirty="0">
              <a:solidFill>
                <a:srgbClr val="FFFF00"/>
              </a:solidFill>
              <a:latin typeface="Times New Roman"/>
              <a:ea typeface="Times New Roman"/>
              <a:cs typeface="Times New Roman"/>
              <a:sym typeface="Times New Roman"/>
            </a:endParaRPr>
          </a:p>
        </p:txBody>
      </p:sp>
      <p:sp>
        <p:nvSpPr>
          <p:cNvPr id="699" name="Google Shape;699;p80"/>
          <p:cNvSpPr txBox="1">
            <a:spLocks noGrp="1"/>
          </p:cNvSpPr>
          <p:nvPr>
            <p:ph type="subTitle" idx="1"/>
          </p:nvPr>
        </p:nvSpPr>
        <p:spPr>
          <a:xfrm>
            <a:off x="1196622" y="864218"/>
            <a:ext cx="7047953" cy="1852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600">
                <a:solidFill>
                  <a:srgbClr val="FFFF00"/>
                </a:solidFill>
                <a:latin typeface="Arial" pitchFamily="34" charset="0"/>
                <a:ea typeface="Arial"/>
                <a:cs typeface="Arial" pitchFamily="34" charset="0"/>
                <a:sym typeface="Arial"/>
              </a:rPr>
              <a:t>42 סולמות מוזיקליים</a:t>
            </a:r>
            <a:r>
              <a:rPr lang="x-none" sz="1600">
                <a:solidFill>
                  <a:srgbClr val="FFFFFF"/>
                </a:solidFill>
                <a:latin typeface="Arial" pitchFamily="34" charset="0"/>
                <a:ea typeface="Times New Roman"/>
                <a:cs typeface="Arial" pitchFamily="34" charset="0"/>
                <a:sym typeface="Times New Roman"/>
              </a:rPr>
              <a:t> אשר בנויים מהסולם המז'ורי והמינורי כאשר לכל אחד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מ- </a:t>
            </a:r>
            <a:r>
              <a:rPr lang="x-none" sz="1600">
                <a:solidFill>
                  <a:srgbClr val="FFFFFF"/>
                </a:solidFill>
                <a:latin typeface="Arial" pitchFamily="34" charset="0"/>
                <a:ea typeface="Times New Roman"/>
                <a:cs typeface="Arial" pitchFamily="34" charset="0"/>
                <a:sym typeface="Times New Roman"/>
              </a:rPr>
              <a:t>7 צלילי </a:t>
            </a:r>
            <a:r>
              <a:rPr lang="he-IL" sz="1600" dirty="0" smtClean="0">
                <a:solidFill>
                  <a:srgbClr val="FFFFFF"/>
                </a:solidFill>
                <a:latin typeface="Arial" pitchFamily="34" charset="0"/>
                <a:ea typeface="Times New Roman"/>
                <a:cs typeface="Arial" pitchFamily="34" charset="0"/>
                <a:sym typeface="Times New Roman"/>
              </a:rPr>
              <a:t>היסוד</a:t>
            </a:r>
            <a:r>
              <a:rPr lang="x-none" sz="1600" smtClean="0">
                <a:solidFill>
                  <a:srgbClr val="FFFFFF"/>
                </a:solidFill>
                <a:latin typeface="Arial" pitchFamily="34" charset="0"/>
                <a:ea typeface="Times New Roman"/>
                <a:cs typeface="Arial" pitchFamily="34" charset="0"/>
                <a:sym typeface="Times New Roman"/>
              </a:rPr>
              <a:t> </a:t>
            </a:r>
            <a:r>
              <a:rPr lang="x-none" sz="1600">
                <a:solidFill>
                  <a:srgbClr val="FFFFFF"/>
                </a:solidFill>
                <a:latin typeface="Arial" pitchFamily="34" charset="0"/>
                <a:ea typeface="Times New Roman"/>
                <a:cs typeface="Arial" pitchFamily="34" charset="0"/>
                <a:sym typeface="Times New Roman"/>
              </a:rPr>
              <a:t>מוצמד הדיאז או </a:t>
            </a:r>
            <a:r>
              <a:rPr lang="x-none" sz="1600" smtClean="0">
                <a:solidFill>
                  <a:srgbClr val="FFFFFF"/>
                </a:solidFill>
                <a:latin typeface="Arial" pitchFamily="34" charset="0"/>
                <a:ea typeface="Times New Roman"/>
                <a:cs typeface="Arial" pitchFamily="34" charset="0"/>
                <a:sym typeface="Times New Roman"/>
              </a:rPr>
              <a:t>הבמול</a:t>
            </a:r>
            <a:r>
              <a:rPr lang="he-IL" sz="1600" dirty="0" smtClean="0">
                <a:solidFill>
                  <a:srgbClr val="FFFFFF"/>
                </a:solidFill>
                <a:latin typeface="Arial" pitchFamily="34" charset="0"/>
                <a:ea typeface="Times New Roman"/>
                <a:cs typeface="Arial" pitchFamily="34" charset="0"/>
                <a:sym typeface="Times New Roman"/>
              </a:rPr>
              <a:t>, במז'ור או במינור     </a:t>
            </a:r>
            <a:r>
              <a:rPr lang="x-none" sz="1600" smtClean="0">
                <a:solidFill>
                  <a:srgbClr val="FF0000"/>
                </a:solidFill>
                <a:latin typeface="Arial" pitchFamily="34" charset="0"/>
                <a:ea typeface="Times New Roman"/>
                <a:cs typeface="Arial" pitchFamily="34" charset="0"/>
                <a:sym typeface="Times New Roman"/>
              </a:rPr>
              <a:t> </a:t>
            </a:r>
            <a:r>
              <a:rPr lang="x-none" sz="1600">
                <a:solidFill>
                  <a:srgbClr val="FF0000"/>
                </a:solidFill>
                <a:latin typeface="Arial" pitchFamily="34" charset="0"/>
                <a:ea typeface="Times New Roman"/>
                <a:cs typeface="Arial" pitchFamily="34" charset="0"/>
                <a:sym typeface="Times New Roman"/>
              </a:rPr>
              <a:t>7*3*2= 42 סולמות </a:t>
            </a:r>
            <a:r>
              <a:rPr lang="x-none" sz="1600">
                <a:solidFill>
                  <a:srgbClr val="FFFFFF"/>
                </a:solidFill>
                <a:latin typeface="Arial" pitchFamily="34" charset="0"/>
                <a:ea typeface="Times New Roman"/>
                <a:cs typeface="Arial" pitchFamily="34" charset="0"/>
                <a:sym typeface="Times New Roman"/>
              </a:rPr>
              <a:t>.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שבעה צלילי המוזיקה בתוספת סימני ההיתק </a:t>
            </a:r>
            <a:r>
              <a:rPr lang="he-IL" sz="1600" dirty="0" smtClean="0">
                <a:solidFill>
                  <a:srgbClr val="FFFFFF"/>
                </a:solidFill>
                <a:latin typeface="Arial" pitchFamily="34" charset="0"/>
                <a:ea typeface="Times New Roman"/>
                <a:cs typeface="Arial" pitchFamily="34" charset="0"/>
                <a:sym typeface="Times New Roman"/>
              </a:rPr>
              <a:t>ח</a:t>
            </a:r>
            <a:r>
              <a:rPr lang="x-none" sz="1600" smtClean="0">
                <a:solidFill>
                  <a:srgbClr val="FFFFFF"/>
                </a:solidFill>
                <a:latin typeface="Arial" pitchFamily="34" charset="0"/>
                <a:ea typeface="Times New Roman"/>
                <a:cs typeface="Arial" pitchFamily="34" charset="0"/>
                <a:sym typeface="Times New Roman"/>
              </a:rPr>
              <a:t>צאי </a:t>
            </a:r>
            <a:r>
              <a:rPr lang="x-none" sz="1600">
                <a:solidFill>
                  <a:srgbClr val="FFFFFF"/>
                </a:solidFill>
                <a:latin typeface="Arial" pitchFamily="34" charset="0"/>
                <a:ea typeface="Times New Roman"/>
                <a:cs typeface="Arial" pitchFamily="34" charset="0"/>
                <a:sym typeface="Times New Roman"/>
              </a:rPr>
              <a:t>הטונים - במול, </a:t>
            </a:r>
            <a:r>
              <a:rPr lang="x-none" sz="1600" smtClean="0">
                <a:solidFill>
                  <a:srgbClr val="FFFFFF"/>
                </a:solidFill>
                <a:latin typeface="Arial" pitchFamily="34" charset="0"/>
                <a:ea typeface="Times New Roman"/>
                <a:cs typeface="Arial" pitchFamily="34" charset="0"/>
                <a:sym typeface="Times New Roman"/>
              </a:rPr>
              <a:t>דיאז </a:t>
            </a:r>
            <a:r>
              <a:rPr lang="x-none" sz="1600">
                <a:solidFill>
                  <a:srgbClr val="FFFFFF"/>
                </a:solidFill>
                <a:latin typeface="Arial" pitchFamily="34" charset="0"/>
                <a:ea typeface="Times New Roman"/>
                <a:cs typeface="Arial" pitchFamily="34" charset="0"/>
                <a:sym typeface="Times New Roman"/>
              </a:rPr>
              <a:t>וכן ההרמוניה בשילוב סולמות מינוריים או סולמות מז’וריים ובשילוב !88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בעצרת </a:t>
            </a:r>
            <a:r>
              <a:rPr lang="x-none" sz="1600">
                <a:solidFill>
                  <a:srgbClr val="FFFFFF"/>
                </a:solidFill>
                <a:latin typeface="Arial" pitchFamily="34" charset="0"/>
                <a:ea typeface="Times New Roman"/>
                <a:cs typeface="Arial" pitchFamily="34" charset="0"/>
                <a:sym typeface="Times New Roman"/>
              </a:rPr>
              <a:t>אפשרויות של מרווחים מוזיקליים נותן למוזיקה אין סוף אפשרויות לביטוי.</a:t>
            </a:r>
            <a:endParaRPr sz="1600" b="1"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700" name="Google Shape;700;p80"/>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701" name="Google Shape;701;p80"/>
          <p:cNvPicPr preferRelativeResize="0"/>
          <p:nvPr/>
        </p:nvPicPr>
        <p:blipFill>
          <a:blip r:embed="rId3">
            <a:alphaModFix/>
          </a:blip>
          <a:stretch>
            <a:fillRect/>
          </a:stretch>
        </p:blipFill>
        <p:spPr>
          <a:xfrm>
            <a:off x="7166050" y="0"/>
            <a:ext cx="1977950" cy="895300"/>
          </a:xfrm>
          <a:prstGeom prst="rect">
            <a:avLst/>
          </a:prstGeom>
          <a:noFill/>
          <a:ln>
            <a:noFill/>
          </a:ln>
        </p:spPr>
      </p:pic>
      <p:sp>
        <p:nvSpPr>
          <p:cNvPr id="6" name="Rectangle 5"/>
          <p:cNvSpPr/>
          <p:nvPr/>
        </p:nvSpPr>
        <p:spPr>
          <a:xfrm>
            <a:off x="4454820" y="2417862"/>
            <a:ext cx="234360" cy="307777"/>
          </a:xfrm>
          <a:prstGeom prst="rect">
            <a:avLst/>
          </a:prstGeom>
        </p:spPr>
        <p:txBody>
          <a:bodyPr wrap="none">
            <a:spAutoFit/>
          </a:bodyPr>
          <a:lstStyle/>
          <a:p>
            <a:r>
              <a:rPr lang="en-US" dirty="0" smtClean="0"/>
              <a:t> </a:t>
            </a:r>
            <a:endParaRPr lang="en-US" dirty="0"/>
          </a:p>
        </p:txBody>
      </p:sp>
      <p:sp>
        <p:nvSpPr>
          <p:cNvPr id="7" name="Rectangle 6"/>
          <p:cNvSpPr/>
          <p:nvPr/>
        </p:nvSpPr>
        <p:spPr>
          <a:xfrm>
            <a:off x="4454820" y="2417862"/>
            <a:ext cx="234360" cy="307777"/>
          </a:xfrm>
          <a:prstGeom prst="rect">
            <a:avLst/>
          </a:prstGeom>
        </p:spPr>
        <p:txBody>
          <a:bodyPr wrap="none">
            <a:spAutoFit/>
          </a:bodyPr>
          <a:lstStyle/>
          <a:p>
            <a:r>
              <a:rPr lang="en-US" dirty="0" smtClean="0"/>
              <a:t> </a:t>
            </a:r>
            <a:endParaRPr lang="en-US" dirty="0"/>
          </a:p>
        </p:txBody>
      </p:sp>
      <p:graphicFrame>
        <p:nvGraphicFramePr>
          <p:cNvPr id="8" name="Table 7"/>
          <p:cNvGraphicFramePr>
            <a:graphicFrameLocks noGrp="1"/>
          </p:cNvGraphicFramePr>
          <p:nvPr/>
        </p:nvGraphicFramePr>
        <p:xfrm>
          <a:off x="1924050" y="2456688"/>
          <a:ext cx="5295900" cy="2659380"/>
        </p:xfrm>
        <a:graphic>
          <a:graphicData uri="http://schemas.openxmlformats.org/drawingml/2006/table">
            <a:tbl>
              <a:tblPr/>
              <a:tblGrid>
                <a:gridCol w="876300"/>
                <a:gridCol w="904875"/>
                <a:gridCol w="923925"/>
                <a:gridCol w="866775"/>
                <a:gridCol w="819150"/>
                <a:gridCol w="904875"/>
              </a:tblGrid>
              <a:tr h="0">
                <a:tc>
                  <a:txBody>
                    <a:bodyPr/>
                    <a:lstStyle/>
                    <a:p>
                      <a:pPr algn="r" rtl="0" fontAlgn="t">
                        <a:spcBef>
                          <a:spcPts val="0"/>
                        </a:spcBef>
                        <a:spcAft>
                          <a:spcPts val="0"/>
                        </a:spcAft>
                      </a:pPr>
                      <a:r>
                        <a:rPr lang="en-US" sz="1200" b="1" i="0" u="none" strike="noStrike" dirty="0">
                          <a:solidFill>
                            <a:srgbClr val="FF00FF"/>
                          </a:solidFill>
                          <a:latin typeface="Times New Roman" pitchFamily="18" charset="0"/>
                          <a:cs typeface="Times New Roman" pitchFamily="18" charset="0"/>
                        </a:rPr>
                        <a:t>C- minor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C#-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Cb-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Cb-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C#-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C-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D-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D#-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Db-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Db-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D#-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D-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E-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E#-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Eb-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Eb-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E#-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E-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F-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F#-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Fb-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Fb-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F#-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F-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G-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G#-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Gb-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Gb-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G#-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G-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A-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A#-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Ab-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Ab-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A#-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A-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00FF"/>
                          </a:solidFill>
                          <a:latin typeface="Times New Roman" pitchFamily="18" charset="0"/>
                          <a:cs typeface="Times New Roman" pitchFamily="18" charset="0"/>
                        </a:rPr>
                        <a:t>Bb- minor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Bb- major</a:t>
                      </a:r>
                      <a:endParaRPr lang="en-US" sz="1200">
                        <a:latin typeface="Times New Roman" pitchFamily="18" charset="0"/>
                        <a:cs typeface="Times New Roman" pitchFamily="18" charset="0"/>
                      </a:endParaRPr>
                    </a:p>
                  </a:txBody>
                  <a:tcPr marL="66675" marR="66675" marT="95250" marB="95250">
                    <a:lnL w="9525" cap="flat" cmpd="sng" algn="ctr">
                      <a:solidFill>
                        <a:srgbClr val="9E9E9E"/>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a:solidFill>
                            <a:srgbClr val="FFFFFF"/>
                          </a:solidFill>
                          <a:latin typeface="Times New Roman" pitchFamily="18" charset="0"/>
                          <a:cs typeface="Times New Roman" pitchFamily="18" charset="0"/>
                        </a:rPr>
                        <a:t>B#- major</a:t>
                      </a:r>
                      <a:endParaRPr lang="en-US" sz="120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200" b="1" i="0" u="none" strike="noStrike" dirty="0">
                          <a:solidFill>
                            <a:srgbClr val="FFFFFF"/>
                          </a:solidFill>
                          <a:latin typeface="Times New Roman" pitchFamily="18" charset="0"/>
                          <a:cs typeface="Times New Roman" pitchFamily="18" charset="0"/>
                        </a:rPr>
                        <a:t>B- major</a:t>
                      </a:r>
                      <a:endParaRPr lang="en-US" sz="1200" dirty="0">
                        <a:latin typeface="Times New Roman" pitchFamily="18" charset="0"/>
                        <a:cs typeface="Times New Roman" pitchFamily="18" charset="0"/>
                      </a:endParaRPr>
                    </a:p>
                  </a:txBody>
                  <a:tcPr marL="66675" marR="6667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280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2"/>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סימני הסולם</a:t>
            </a:r>
            <a:endParaRPr sz="2400" b="1" dirty="0">
              <a:solidFill>
                <a:srgbClr val="FFFF00"/>
              </a:solidFill>
              <a:latin typeface="Arial" pitchFamily="34" charset="0"/>
              <a:ea typeface="Times New Roman"/>
              <a:cs typeface="Arial" pitchFamily="34" charset="0"/>
              <a:sym typeface="Times New Roman"/>
            </a:endParaRPr>
          </a:p>
        </p:txBody>
      </p:sp>
      <p:sp>
        <p:nvSpPr>
          <p:cNvPr id="716" name="Google Shape;716;p82"/>
          <p:cNvSpPr txBox="1">
            <a:spLocks noGrp="1"/>
          </p:cNvSpPr>
          <p:nvPr>
            <p:ph type="subTitle" idx="1"/>
          </p:nvPr>
        </p:nvSpPr>
        <p:spPr>
          <a:xfrm>
            <a:off x="600175" y="1105625"/>
            <a:ext cx="8106600" cy="32151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800">
                <a:solidFill>
                  <a:srgbClr val="FFFF00"/>
                </a:solidFill>
                <a:latin typeface="Arial"/>
                <a:ea typeface="Arial"/>
                <a:cs typeface="Arial"/>
                <a:sym typeface="Arial"/>
              </a:rPr>
              <a:t>סימני  הסולם</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–סימני במול או דיאז המופיעים בתחילת יצירה או קטע ביצירה.</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 סימנים אלו מציינים את סוג הסולם כגון: רה מינור, סול מז'ור, פה מינור לה במול מז'ור  וכדומה.. כאמור ישנם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42 </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סימני </a:t>
            </a:r>
            <a:r>
              <a:rPr lang="x-none" sz="1800">
                <a:solidFill>
                  <a:srgbClr val="FFFFFF"/>
                </a:solidFill>
                <a:latin typeface="Times New Roman"/>
                <a:ea typeface="Times New Roman"/>
                <a:cs typeface="Times New Roman"/>
                <a:sym typeface="Times New Roman"/>
              </a:rPr>
              <a:t>סולמות  שונים.  אך רק 24 מתוכם 12 במז'ור ו-12 במינור הינם בשימוש רב יותר..</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על-פי סימן הסולם נקבעים 7 דרגות הסולם. הצליל המזוהה בסולם הוא למעשה צליל הטוניקה. סימני הסולם נועדו לצורך ציון גובה הצליל ודרגות הסולם ולצורך נוחות כתיבה בלבד. (כידוע ניתן לכתוב את כל 42 סוגי הסולמות ב-דו מז'ור אך כמובן שלא נוכל לשמר את תבנית הסולם.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לדוגמא - סולם דו מז'ור וסולם דו מינור שניהם סולמות שהטוניקה בהם הינה דו, אך שני סולמות אלו שונים במהותם בגלל השינויים שחלו בתבנית הסולם..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717" name="Google Shape;717;p8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718" name="Google Shape;718;p82"/>
          <p:cNvPicPr preferRelativeResize="0"/>
          <p:nvPr/>
        </p:nvPicPr>
        <p:blipFill>
          <a:blip r:embed="rId3">
            <a:alphaModFix/>
          </a:blip>
          <a:stretch>
            <a:fillRect/>
          </a:stretch>
        </p:blipFill>
        <p:spPr>
          <a:xfrm>
            <a:off x="7149825" y="0"/>
            <a:ext cx="1994175" cy="895300"/>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3"/>
          <p:cNvSpPr txBox="1">
            <a:spLocks noGrp="1"/>
          </p:cNvSpPr>
          <p:nvPr>
            <p:ph type="ctrTitle"/>
          </p:nvPr>
        </p:nvSpPr>
        <p:spPr>
          <a:xfrm>
            <a:off x="2294900" y="-408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21 </a:t>
            </a:r>
            <a:r>
              <a:rPr lang="x-none" sz="2400" b="1">
                <a:solidFill>
                  <a:srgbClr val="FFFF00"/>
                </a:solidFill>
                <a:latin typeface="Times New Roman"/>
                <a:ea typeface="Times New Roman"/>
                <a:cs typeface="Times New Roman"/>
                <a:sym typeface="Times New Roman"/>
              </a:rPr>
              <a:t>סימני הסולמות- במז'ור</a:t>
            </a:r>
            <a:endParaRPr sz="2400" b="1" dirty="0">
              <a:solidFill>
                <a:srgbClr val="FFFF00"/>
              </a:solidFill>
              <a:latin typeface="Times New Roman"/>
              <a:ea typeface="Times New Roman"/>
              <a:cs typeface="Times New Roman"/>
              <a:sym typeface="Times New Roman"/>
            </a:endParaRPr>
          </a:p>
        </p:txBody>
      </p:sp>
      <p:sp>
        <p:nvSpPr>
          <p:cNvPr id="724" name="Google Shape;724;p83"/>
          <p:cNvSpPr txBox="1">
            <a:spLocks noGrp="1"/>
          </p:cNvSpPr>
          <p:nvPr>
            <p:ph type="subTitle" idx="1"/>
          </p:nvPr>
        </p:nvSpPr>
        <p:spPr>
          <a:xfrm>
            <a:off x="961900" y="667650"/>
            <a:ext cx="6876000" cy="44538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b="1">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pic>
        <p:nvPicPr>
          <p:cNvPr id="725" name="Google Shape;725;p83"/>
          <p:cNvPicPr preferRelativeResize="0"/>
          <p:nvPr/>
        </p:nvPicPr>
        <p:blipFill>
          <a:blip r:embed="rId3">
            <a:alphaModFix/>
          </a:blip>
          <a:stretch>
            <a:fillRect/>
          </a:stretch>
        </p:blipFill>
        <p:spPr>
          <a:xfrm>
            <a:off x="955925" y="855025"/>
            <a:ext cx="1990125" cy="623259"/>
          </a:xfrm>
          <a:prstGeom prst="rect">
            <a:avLst/>
          </a:prstGeom>
          <a:noFill/>
          <a:ln>
            <a:noFill/>
          </a:ln>
        </p:spPr>
      </p:pic>
      <p:pic>
        <p:nvPicPr>
          <p:cNvPr id="726" name="Google Shape;726;p83"/>
          <p:cNvPicPr preferRelativeResize="0"/>
          <p:nvPr/>
        </p:nvPicPr>
        <p:blipFill>
          <a:blip r:embed="rId4">
            <a:alphaModFix/>
          </a:blip>
          <a:stretch>
            <a:fillRect/>
          </a:stretch>
        </p:blipFill>
        <p:spPr>
          <a:xfrm>
            <a:off x="955929" y="1469900"/>
            <a:ext cx="1990121" cy="593450"/>
          </a:xfrm>
          <a:prstGeom prst="rect">
            <a:avLst/>
          </a:prstGeom>
          <a:noFill/>
          <a:ln>
            <a:noFill/>
          </a:ln>
        </p:spPr>
      </p:pic>
      <p:pic>
        <p:nvPicPr>
          <p:cNvPr id="727" name="Google Shape;727;p83"/>
          <p:cNvPicPr preferRelativeResize="0"/>
          <p:nvPr/>
        </p:nvPicPr>
        <p:blipFill>
          <a:blip r:embed="rId5">
            <a:alphaModFix/>
          </a:blip>
          <a:stretch>
            <a:fillRect/>
          </a:stretch>
        </p:blipFill>
        <p:spPr>
          <a:xfrm>
            <a:off x="955929" y="2063350"/>
            <a:ext cx="1990121" cy="555775"/>
          </a:xfrm>
          <a:prstGeom prst="rect">
            <a:avLst/>
          </a:prstGeom>
          <a:noFill/>
          <a:ln>
            <a:noFill/>
          </a:ln>
        </p:spPr>
      </p:pic>
      <p:pic>
        <p:nvPicPr>
          <p:cNvPr id="728" name="Google Shape;728;p83"/>
          <p:cNvPicPr preferRelativeResize="0"/>
          <p:nvPr/>
        </p:nvPicPr>
        <p:blipFill>
          <a:blip r:embed="rId6">
            <a:alphaModFix/>
          </a:blip>
          <a:stretch>
            <a:fillRect/>
          </a:stretch>
        </p:blipFill>
        <p:spPr>
          <a:xfrm>
            <a:off x="955929" y="2619125"/>
            <a:ext cx="1990121" cy="631125"/>
          </a:xfrm>
          <a:prstGeom prst="rect">
            <a:avLst/>
          </a:prstGeom>
          <a:noFill/>
          <a:ln>
            <a:noFill/>
          </a:ln>
        </p:spPr>
      </p:pic>
      <p:pic>
        <p:nvPicPr>
          <p:cNvPr id="729" name="Google Shape;729;p83"/>
          <p:cNvPicPr preferRelativeResize="0"/>
          <p:nvPr/>
        </p:nvPicPr>
        <p:blipFill>
          <a:blip r:embed="rId7">
            <a:alphaModFix/>
          </a:blip>
          <a:stretch>
            <a:fillRect/>
          </a:stretch>
        </p:blipFill>
        <p:spPr>
          <a:xfrm>
            <a:off x="955929" y="3212575"/>
            <a:ext cx="1990121" cy="612275"/>
          </a:xfrm>
          <a:prstGeom prst="rect">
            <a:avLst/>
          </a:prstGeom>
          <a:noFill/>
          <a:ln>
            <a:noFill/>
          </a:ln>
        </p:spPr>
      </p:pic>
      <p:pic>
        <p:nvPicPr>
          <p:cNvPr id="730" name="Google Shape;730;p83"/>
          <p:cNvPicPr preferRelativeResize="0"/>
          <p:nvPr/>
        </p:nvPicPr>
        <p:blipFill>
          <a:blip r:embed="rId8">
            <a:alphaModFix/>
          </a:blip>
          <a:stretch>
            <a:fillRect/>
          </a:stretch>
        </p:blipFill>
        <p:spPr>
          <a:xfrm>
            <a:off x="955929" y="3764225"/>
            <a:ext cx="1990121" cy="602875"/>
          </a:xfrm>
          <a:prstGeom prst="rect">
            <a:avLst/>
          </a:prstGeom>
          <a:noFill/>
          <a:ln>
            <a:noFill/>
          </a:ln>
        </p:spPr>
      </p:pic>
      <p:pic>
        <p:nvPicPr>
          <p:cNvPr id="731" name="Google Shape;731;p83"/>
          <p:cNvPicPr preferRelativeResize="0"/>
          <p:nvPr/>
        </p:nvPicPr>
        <p:blipFill>
          <a:blip r:embed="rId9">
            <a:alphaModFix/>
          </a:blip>
          <a:stretch>
            <a:fillRect/>
          </a:stretch>
        </p:blipFill>
        <p:spPr>
          <a:xfrm>
            <a:off x="955925" y="4346200"/>
            <a:ext cx="1990125" cy="629925"/>
          </a:xfrm>
          <a:prstGeom prst="rect">
            <a:avLst/>
          </a:prstGeom>
          <a:noFill/>
          <a:ln>
            <a:noFill/>
          </a:ln>
        </p:spPr>
      </p:pic>
      <p:pic>
        <p:nvPicPr>
          <p:cNvPr id="732" name="Google Shape;732;p83"/>
          <p:cNvPicPr preferRelativeResize="0"/>
          <p:nvPr/>
        </p:nvPicPr>
        <p:blipFill>
          <a:blip r:embed="rId10">
            <a:alphaModFix/>
          </a:blip>
          <a:stretch>
            <a:fillRect/>
          </a:stretch>
        </p:blipFill>
        <p:spPr>
          <a:xfrm>
            <a:off x="3022250" y="855025"/>
            <a:ext cx="1886213" cy="646426"/>
          </a:xfrm>
          <a:prstGeom prst="rect">
            <a:avLst/>
          </a:prstGeom>
          <a:noFill/>
          <a:ln>
            <a:noFill/>
          </a:ln>
        </p:spPr>
      </p:pic>
      <p:pic>
        <p:nvPicPr>
          <p:cNvPr id="733" name="Google Shape;733;p83"/>
          <p:cNvPicPr preferRelativeResize="0"/>
          <p:nvPr/>
        </p:nvPicPr>
        <p:blipFill>
          <a:blip r:embed="rId11">
            <a:alphaModFix/>
          </a:blip>
          <a:stretch>
            <a:fillRect/>
          </a:stretch>
        </p:blipFill>
        <p:spPr>
          <a:xfrm>
            <a:off x="3022250" y="1463678"/>
            <a:ext cx="1886213" cy="593550"/>
          </a:xfrm>
          <a:prstGeom prst="rect">
            <a:avLst/>
          </a:prstGeom>
          <a:noFill/>
          <a:ln>
            <a:noFill/>
          </a:ln>
        </p:spPr>
      </p:pic>
      <p:pic>
        <p:nvPicPr>
          <p:cNvPr id="734" name="Google Shape;734;p83"/>
          <p:cNvPicPr preferRelativeResize="0"/>
          <p:nvPr/>
        </p:nvPicPr>
        <p:blipFill>
          <a:blip r:embed="rId12">
            <a:alphaModFix/>
          </a:blip>
          <a:stretch>
            <a:fillRect/>
          </a:stretch>
        </p:blipFill>
        <p:spPr>
          <a:xfrm>
            <a:off x="3022250" y="1996853"/>
            <a:ext cx="1886213" cy="622270"/>
          </a:xfrm>
          <a:prstGeom prst="rect">
            <a:avLst/>
          </a:prstGeom>
          <a:noFill/>
          <a:ln>
            <a:noFill/>
          </a:ln>
        </p:spPr>
      </p:pic>
      <p:pic>
        <p:nvPicPr>
          <p:cNvPr id="735" name="Google Shape;735;p83"/>
          <p:cNvPicPr preferRelativeResize="0"/>
          <p:nvPr/>
        </p:nvPicPr>
        <p:blipFill>
          <a:blip r:embed="rId13">
            <a:alphaModFix/>
          </a:blip>
          <a:stretch>
            <a:fillRect/>
          </a:stretch>
        </p:blipFill>
        <p:spPr>
          <a:xfrm>
            <a:off x="3022250" y="2571329"/>
            <a:ext cx="1886212" cy="646426"/>
          </a:xfrm>
          <a:prstGeom prst="rect">
            <a:avLst/>
          </a:prstGeom>
          <a:noFill/>
          <a:ln>
            <a:noFill/>
          </a:ln>
        </p:spPr>
      </p:pic>
      <p:pic>
        <p:nvPicPr>
          <p:cNvPr id="736" name="Google Shape;736;p83"/>
          <p:cNvPicPr preferRelativeResize="0"/>
          <p:nvPr/>
        </p:nvPicPr>
        <p:blipFill>
          <a:blip r:embed="rId14">
            <a:alphaModFix/>
          </a:blip>
          <a:stretch>
            <a:fillRect/>
          </a:stretch>
        </p:blipFill>
        <p:spPr>
          <a:xfrm>
            <a:off x="3022250" y="3141555"/>
            <a:ext cx="1886213" cy="612697"/>
          </a:xfrm>
          <a:prstGeom prst="rect">
            <a:avLst/>
          </a:prstGeom>
          <a:noFill/>
          <a:ln>
            <a:noFill/>
          </a:ln>
        </p:spPr>
      </p:pic>
      <p:pic>
        <p:nvPicPr>
          <p:cNvPr id="737" name="Google Shape;737;p83"/>
          <p:cNvPicPr preferRelativeResize="0"/>
          <p:nvPr/>
        </p:nvPicPr>
        <p:blipFill>
          <a:blip r:embed="rId15">
            <a:alphaModFix/>
          </a:blip>
          <a:stretch>
            <a:fillRect/>
          </a:stretch>
        </p:blipFill>
        <p:spPr>
          <a:xfrm>
            <a:off x="3022250" y="3764231"/>
            <a:ext cx="1886213" cy="612697"/>
          </a:xfrm>
          <a:prstGeom prst="rect">
            <a:avLst/>
          </a:prstGeom>
          <a:noFill/>
          <a:ln>
            <a:noFill/>
          </a:ln>
        </p:spPr>
      </p:pic>
      <p:pic>
        <p:nvPicPr>
          <p:cNvPr id="738" name="Google Shape;738;p83"/>
          <p:cNvPicPr preferRelativeResize="0"/>
          <p:nvPr/>
        </p:nvPicPr>
        <p:blipFill>
          <a:blip r:embed="rId16">
            <a:alphaModFix/>
          </a:blip>
          <a:stretch>
            <a:fillRect/>
          </a:stretch>
        </p:blipFill>
        <p:spPr>
          <a:xfrm>
            <a:off x="3022250" y="4344157"/>
            <a:ext cx="1886213" cy="631843"/>
          </a:xfrm>
          <a:prstGeom prst="rect">
            <a:avLst/>
          </a:prstGeom>
          <a:noFill/>
          <a:ln>
            <a:noFill/>
          </a:ln>
        </p:spPr>
      </p:pic>
      <p:pic>
        <p:nvPicPr>
          <p:cNvPr id="739" name="Google Shape;739;p83"/>
          <p:cNvPicPr preferRelativeResize="0"/>
          <p:nvPr/>
        </p:nvPicPr>
        <p:blipFill>
          <a:blip r:embed="rId17">
            <a:alphaModFix/>
          </a:blip>
          <a:stretch>
            <a:fillRect/>
          </a:stretch>
        </p:blipFill>
        <p:spPr>
          <a:xfrm>
            <a:off x="5025225" y="855025"/>
            <a:ext cx="1990125" cy="602875"/>
          </a:xfrm>
          <a:prstGeom prst="rect">
            <a:avLst/>
          </a:prstGeom>
          <a:noFill/>
          <a:ln>
            <a:noFill/>
          </a:ln>
        </p:spPr>
      </p:pic>
      <p:pic>
        <p:nvPicPr>
          <p:cNvPr id="740" name="Google Shape;740;p83"/>
          <p:cNvPicPr preferRelativeResize="0"/>
          <p:nvPr/>
        </p:nvPicPr>
        <p:blipFill>
          <a:blip r:embed="rId18">
            <a:alphaModFix/>
          </a:blip>
          <a:stretch>
            <a:fillRect/>
          </a:stretch>
        </p:blipFill>
        <p:spPr>
          <a:xfrm>
            <a:off x="5025225" y="1402075"/>
            <a:ext cx="1990125" cy="631850"/>
          </a:xfrm>
          <a:prstGeom prst="rect">
            <a:avLst/>
          </a:prstGeom>
          <a:noFill/>
          <a:ln>
            <a:noFill/>
          </a:ln>
        </p:spPr>
      </p:pic>
      <p:pic>
        <p:nvPicPr>
          <p:cNvPr id="741" name="Google Shape;741;p83"/>
          <p:cNvPicPr preferRelativeResize="0"/>
          <p:nvPr/>
        </p:nvPicPr>
        <p:blipFill>
          <a:blip r:embed="rId19">
            <a:alphaModFix/>
          </a:blip>
          <a:stretch>
            <a:fillRect/>
          </a:stretch>
        </p:blipFill>
        <p:spPr>
          <a:xfrm>
            <a:off x="5025225" y="1967300"/>
            <a:ext cx="1990125" cy="622275"/>
          </a:xfrm>
          <a:prstGeom prst="rect">
            <a:avLst/>
          </a:prstGeom>
          <a:noFill/>
          <a:ln>
            <a:noFill/>
          </a:ln>
        </p:spPr>
      </p:pic>
      <p:pic>
        <p:nvPicPr>
          <p:cNvPr id="742" name="Google Shape;742;p83"/>
          <p:cNvPicPr preferRelativeResize="0"/>
          <p:nvPr/>
        </p:nvPicPr>
        <p:blipFill>
          <a:blip r:embed="rId20">
            <a:alphaModFix/>
          </a:blip>
          <a:stretch>
            <a:fillRect/>
          </a:stretch>
        </p:blipFill>
        <p:spPr>
          <a:xfrm>
            <a:off x="5025225" y="2542925"/>
            <a:ext cx="1990125" cy="612275"/>
          </a:xfrm>
          <a:prstGeom prst="rect">
            <a:avLst/>
          </a:prstGeom>
          <a:noFill/>
          <a:ln>
            <a:noFill/>
          </a:ln>
        </p:spPr>
      </p:pic>
      <p:pic>
        <p:nvPicPr>
          <p:cNvPr id="743" name="Google Shape;743;p83"/>
          <p:cNvPicPr preferRelativeResize="0"/>
          <p:nvPr/>
        </p:nvPicPr>
        <p:blipFill>
          <a:blip r:embed="rId21">
            <a:alphaModFix/>
          </a:blip>
          <a:stretch>
            <a:fillRect/>
          </a:stretch>
        </p:blipFill>
        <p:spPr>
          <a:xfrm>
            <a:off x="5025225" y="3106675"/>
            <a:ext cx="1990125" cy="593450"/>
          </a:xfrm>
          <a:prstGeom prst="rect">
            <a:avLst/>
          </a:prstGeom>
          <a:noFill/>
          <a:ln>
            <a:noFill/>
          </a:ln>
        </p:spPr>
      </p:pic>
      <p:pic>
        <p:nvPicPr>
          <p:cNvPr id="744" name="Google Shape;744;p83"/>
          <p:cNvPicPr preferRelativeResize="0"/>
          <p:nvPr/>
        </p:nvPicPr>
        <p:blipFill>
          <a:blip r:embed="rId22">
            <a:alphaModFix/>
          </a:blip>
          <a:stretch>
            <a:fillRect/>
          </a:stretch>
        </p:blipFill>
        <p:spPr>
          <a:xfrm>
            <a:off x="5025225" y="3699175"/>
            <a:ext cx="1990125" cy="646425"/>
          </a:xfrm>
          <a:prstGeom prst="rect">
            <a:avLst/>
          </a:prstGeom>
          <a:noFill/>
          <a:ln>
            <a:noFill/>
          </a:ln>
        </p:spPr>
      </p:pic>
      <p:pic>
        <p:nvPicPr>
          <p:cNvPr id="745" name="Google Shape;745;p83"/>
          <p:cNvPicPr preferRelativeResize="0"/>
          <p:nvPr/>
        </p:nvPicPr>
        <p:blipFill>
          <a:blip r:embed="rId23">
            <a:alphaModFix/>
          </a:blip>
          <a:stretch>
            <a:fillRect/>
          </a:stretch>
        </p:blipFill>
        <p:spPr>
          <a:xfrm>
            <a:off x="5025225" y="4329700"/>
            <a:ext cx="1990125" cy="646425"/>
          </a:xfrm>
          <a:prstGeom prst="rect">
            <a:avLst/>
          </a:prstGeom>
          <a:noFill/>
          <a:ln>
            <a:noFill/>
          </a:ln>
        </p:spPr>
      </p:pic>
      <p:pic>
        <p:nvPicPr>
          <p:cNvPr id="746" name="Google Shape;746;p83"/>
          <p:cNvPicPr preferRelativeResize="0"/>
          <p:nvPr/>
        </p:nvPicPr>
        <p:blipFill>
          <a:blip r:embed="rId24">
            <a:alphaModFix/>
          </a:blip>
          <a:stretch>
            <a:fillRect/>
          </a:stretch>
        </p:blipFill>
        <p:spPr>
          <a:xfrm>
            <a:off x="7153875" y="0"/>
            <a:ext cx="1990125" cy="89530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4"/>
          <p:cNvSpPr txBox="1">
            <a:spLocks noGrp="1"/>
          </p:cNvSpPr>
          <p:nvPr>
            <p:ph type="ctrTitle"/>
          </p:nvPr>
        </p:nvSpPr>
        <p:spPr>
          <a:xfrm>
            <a:off x="2294900" y="-408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21 </a:t>
            </a:r>
            <a:r>
              <a:rPr lang="x-none" sz="2400" b="1">
                <a:solidFill>
                  <a:srgbClr val="FFFF00"/>
                </a:solidFill>
                <a:latin typeface="Times New Roman"/>
                <a:ea typeface="Times New Roman"/>
                <a:cs typeface="Times New Roman"/>
                <a:sym typeface="Times New Roman"/>
              </a:rPr>
              <a:t>סימני הסולמות- במינור</a:t>
            </a:r>
            <a:endParaRPr sz="2400" b="1" dirty="0">
              <a:solidFill>
                <a:srgbClr val="FFFF00"/>
              </a:solidFill>
              <a:latin typeface="Times New Roman"/>
              <a:ea typeface="Times New Roman"/>
              <a:cs typeface="Times New Roman"/>
              <a:sym typeface="Times New Roman"/>
            </a:endParaRPr>
          </a:p>
        </p:txBody>
      </p:sp>
      <p:sp>
        <p:nvSpPr>
          <p:cNvPr id="752" name="Google Shape;752;p84"/>
          <p:cNvSpPr txBox="1">
            <a:spLocks noGrp="1"/>
          </p:cNvSpPr>
          <p:nvPr>
            <p:ph type="subTitle" idx="1"/>
          </p:nvPr>
        </p:nvSpPr>
        <p:spPr>
          <a:xfrm>
            <a:off x="1543800" y="667650"/>
            <a:ext cx="6555000" cy="43200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b="1">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pic>
        <p:nvPicPr>
          <p:cNvPr id="753" name="Google Shape;753;p84"/>
          <p:cNvPicPr preferRelativeResize="0"/>
          <p:nvPr/>
        </p:nvPicPr>
        <p:blipFill>
          <a:blip r:embed="rId3">
            <a:alphaModFix/>
          </a:blip>
          <a:stretch>
            <a:fillRect/>
          </a:stretch>
        </p:blipFill>
        <p:spPr>
          <a:xfrm>
            <a:off x="1085350" y="964800"/>
            <a:ext cx="1913225" cy="595825"/>
          </a:xfrm>
          <a:prstGeom prst="rect">
            <a:avLst/>
          </a:prstGeom>
          <a:noFill/>
          <a:ln>
            <a:noFill/>
          </a:ln>
        </p:spPr>
      </p:pic>
      <p:pic>
        <p:nvPicPr>
          <p:cNvPr id="754" name="Google Shape;754;p84"/>
          <p:cNvPicPr preferRelativeResize="0"/>
          <p:nvPr/>
        </p:nvPicPr>
        <p:blipFill>
          <a:blip r:embed="rId4">
            <a:alphaModFix/>
          </a:blip>
          <a:stretch>
            <a:fillRect/>
          </a:stretch>
        </p:blipFill>
        <p:spPr>
          <a:xfrm>
            <a:off x="3104000" y="949900"/>
            <a:ext cx="1845135" cy="595825"/>
          </a:xfrm>
          <a:prstGeom prst="rect">
            <a:avLst/>
          </a:prstGeom>
          <a:noFill/>
          <a:ln>
            <a:noFill/>
          </a:ln>
        </p:spPr>
      </p:pic>
      <p:pic>
        <p:nvPicPr>
          <p:cNvPr id="755" name="Google Shape;755;p84"/>
          <p:cNvPicPr preferRelativeResize="0"/>
          <p:nvPr/>
        </p:nvPicPr>
        <p:blipFill>
          <a:blip r:embed="rId5">
            <a:alphaModFix/>
          </a:blip>
          <a:stretch>
            <a:fillRect/>
          </a:stretch>
        </p:blipFill>
        <p:spPr>
          <a:xfrm>
            <a:off x="5034150" y="975050"/>
            <a:ext cx="1855075" cy="595825"/>
          </a:xfrm>
          <a:prstGeom prst="rect">
            <a:avLst/>
          </a:prstGeom>
          <a:noFill/>
          <a:ln>
            <a:noFill/>
          </a:ln>
        </p:spPr>
      </p:pic>
      <p:pic>
        <p:nvPicPr>
          <p:cNvPr id="756" name="Google Shape;756;p84"/>
          <p:cNvPicPr preferRelativeResize="0"/>
          <p:nvPr/>
        </p:nvPicPr>
        <p:blipFill>
          <a:blip r:embed="rId6">
            <a:alphaModFix/>
          </a:blip>
          <a:stretch>
            <a:fillRect/>
          </a:stretch>
        </p:blipFill>
        <p:spPr>
          <a:xfrm>
            <a:off x="1085350" y="1510900"/>
            <a:ext cx="1913225" cy="560000"/>
          </a:xfrm>
          <a:prstGeom prst="rect">
            <a:avLst/>
          </a:prstGeom>
          <a:noFill/>
          <a:ln>
            <a:noFill/>
          </a:ln>
        </p:spPr>
      </p:pic>
      <p:pic>
        <p:nvPicPr>
          <p:cNvPr id="757" name="Google Shape;757;p84"/>
          <p:cNvPicPr preferRelativeResize="0"/>
          <p:nvPr/>
        </p:nvPicPr>
        <p:blipFill>
          <a:blip r:embed="rId7">
            <a:alphaModFix/>
          </a:blip>
          <a:stretch>
            <a:fillRect/>
          </a:stretch>
        </p:blipFill>
        <p:spPr>
          <a:xfrm>
            <a:off x="3097200" y="1490675"/>
            <a:ext cx="1838325" cy="570675"/>
          </a:xfrm>
          <a:prstGeom prst="rect">
            <a:avLst/>
          </a:prstGeom>
          <a:noFill/>
          <a:ln>
            <a:noFill/>
          </a:ln>
        </p:spPr>
      </p:pic>
      <p:pic>
        <p:nvPicPr>
          <p:cNvPr id="758" name="Google Shape;758;p84"/>
          <p:cNvPicPr preferRelativeResize="0"/>
          <p:nvPr/>
        </p:nvPicPr>
        <p:blipFill>
          <a:blip r:embed="rId8">
            <a:alphaModFix/>
          </a:blip>
          <a:stretch>
            <a:fillRect/>
          </a:stretch>
        </p:blipFill>
        <p:spPr>
          <a:xfrm>
            <a:off x="5034150" y="1495375"/>
            <a:ext cx="1845125" cy="575525"/>
          </a:xfrm>
          <a:prstGeom prst="rect">
            <a:avLst/>
          </a:prstGeom>
          <a:noFill/>
          <a:ln>
            <a:noFill/>
          </a:ln>
        </p:spPr>
      </p:pic>
      <p:pic>
        <p:nvPicPr>
          <p:cNvPr id="759" name="Google Shape;759;p84"/>
          <p:cNvPicPr preferRelativeResize="0"/>
          <p:nvPr/>
        </p:nvPicPr>
        <p:blipFill>
          <a:blip r:embed="rId9">
            <a:alphaModFix/>
          </a:blip>
          <a:stretch>
            <a:fillRect/>
          </a:stretch>
        </p:blipFill>
        <p:spPr>
          <a:xfrm>
            <a:off x="1085350" y="2070900"/>
            <a:ext cx="1913225" cy="574500"/>
          </a:xfrm>
          <a:prstGeom prst="rect">
            <a:avLst/>
          </a:prstGeom>
          <a:noFill/>
          <a:ln>
            <a:noFill/>
          </a:ln>
        </p:spPr>
      </p:pic>
      <p:pic>
        <p:nvPicPr>
          <p:cNvPr id="760" name="Google Shape;760;p84"/>
          <p:cNvPicPr preferRelativeResize="0"/>
          <p:nvPr/>
        </p:nvPicPr>
        <p:blipFill>
          <a:blip r:embed="rId10">
            <a:alphaModFix/>
          </a:blip>
          <a:stretch>
            <a:fillRect/>
          </a:stretch>
        </p:blipFill>
        <p:spPr>
          <a:xfrm>
            <a:off x="1092150" y="2645400"/>
            <a:ext cx="1913225" cy="555250"/>
          </a:xfrm>
          <a:prstGeom prst="rect">
            <a:avLst/>
          </a:prstGeom>
          <a:noFill/>
          <a:ln>
            <a:noFill/>
          </a:ln>
        </p:spPr>
      </p:pic>
      <p:pic>
        <p:nvPicPr>
          <p:cNvPr id="761" name="Google Shape;761;p84"/>
          <p:cNvPicPr preferRelativeResize="0"/>
          <p:nvPr/>
        </p:nvPicPr>
        <p:blipFill>
          <a:blip r:embed="rId11">
            <a:alphaModFix/>
          </a:blip>
          <a:stretch>
            <a:fillRect/>
          </a:stretch>
        </p:blipFill>
        <p:spPr>
          <a:xfrm>
            <a:off x="1097728" y="3205400"/>
            <a:ext cx="1907647" cy="488871"/>
          </a:xfrm>
          <a:prstGeom prst="rect">
            <a:avLst/>
          </a:prstGeom>
          <a:noFill/>
          <a:ln>
            <a:noFill/>
          </a:ln>
        </p:spPr>
      </p:pic>
      <p:pic>
        <p:nvPicPr>
          <p:cNvPr id="762" name="Google Shape;762;p84"/>
          <p:cNvPicPr preferRelativeResize="0"/>
          <p:nvPr/>
        </p:nvPicPr>
        <p:blipFill>
          <a:blip r:embed="rId12">
            <a:alphaModFix/>
          </a:blip>
          <a:stretch>
            <a:fillRect/>
          </a:stretch>
        </p:blipFill>
        <p:spPr>
          <a:xfrm>
            <a:off x="1097728" y="3694271"/>
            <a:ext cx="1907647" cy="555246"/>
          </a:xfrm>
          <a:prstGeom prst="rect">
            <a:avLst/>
          </a:prstGeom>
          <a:noFill/>
          <a:ln>
            <a:noFill/>
          </a:ln>
        </p:spPr>
      </p:pic>
      <p:pic>
        <p:nvPicPr>
          <p:cNvPr id="763" name="Google Shape;763;p84"/>
          <p:cNvPicPr preferRelativeResize="0"/>
          <p:nvPr/>
        </p:nvPicPr>
        <p:blipFill>
          <a:blip r:embed="rId13">
            <a:alphaModFix/>
          </a:blip>
          <a:stretch>
            <a:fillRect/>
          </a:stretch>
        </p:blipFill>
        <p:spPr>
          <a:xfrm>
            <a:off x="1092150" y="4257729"/>
            <a:ext cx="1907647" cy="488871"/>
          </a:xfrm>
          <a:prstGeom prst="rect">
            <a:avLst/>
          </a:prstGeom>
          <a:noFill/>
          <a:ln>
            <a:noFill/>
          </a:ln>
        </p:spPr>
      </p:pic>
      <p:pic>
        <p:nvPicPr>
          <p:cNvPr id="764" name="Google Shape;764;p84"/>
          <p:cNvPicPr preferRelativeResize="0"/>
          <p:nvPr/>
        </p:nvPicPr>
        <p:blipFill>
          <a:blip r:embed="rId14">
            <a:alphaModFix/>
          </a:blip>
          <a:stretch>
            <a:fillRect/>
          </a:stretch>
        </p:blipFill>
        <p:spPr>
          <a:xfrm>
            <a:off x="3084800" y="2065750"/>
            <a:ext cx="1838325" cy="506000"/>
          </a:xfrm>
          <a:prstGeom prst="rect">
            <a:avLst/>
          </a:prstGeom>
          <a:noFill/>
          <a:ln>
            <a:noFill/>
          </a:ln>
        </p:spPr>
      </p:pic>
      <p:pic>
        <p:nvPicPr>
          <p:cNvPr id="765" name="Google Shape;765;p84"/>
          <p:cNvPicPr preferRelativeResize="0"/>
          <p:nvPr/>
        </p:nvPicPr>
        <p:blipFill>
          <a:blip r:embed="rId15">
            <a:alphaModFix/>
          </a:blip>
          <a:stretch>
            <a:fillRect/>
          </a:stretch>
        </p:blipFill>
        <p:spPr>
          <a:xfrm>
            <a:off x="3084800" y="2576150"/>
            <a:ext cx="1838325" cy="506000"/>
          </a:xfrm>
          <a:prstGeom prst="rect">
            <a:avLst/>
          </a:prstGeom>
          <a:noFill/>
          <a:ln>
            <a:noFill/>
          </a:ln>
        </p:spPr>
      </p:pic>
      <p:pic>
        <p:nvPicPr>
          <p:cNvPr id="766" name="Google Shape;766;p84"/>
          <p:cNvPicPr preferRelativeResize="0"/>
          <p:nvPr/>
        </p:nvPicPr>
        <p:blipFill>
          <a:blip r:embed="rId16">
            <a:alphaModFix/>
          </a:blip>
          <a:stretch>
            <a:fillRect/>
          </a:stretch>
        </p:blipFill>
        <p:spPr>
          <a:xfrm>
            <a:off x="3084800" y="3086550"/>
            <a:ext cx="1838325" cy="506000"/>
          </a:xfrm>
          <a:prstGeom prst="rect">
            <a:avLst/>
          </a:prstGeom>
          <a:noFill/>
          <a:ln>
            <a:noFill/>
          </a:ln>
        </p:spPr>
      </p:pic>
      <p:pic>
        <p:nvPicPr>
          <p:cNvPr id="767" name="Google Shape;767;p84"/>
          <p:cNvPicPr preferRelativeResize="0"/>
          <p:nvPr/>
        </p:nvPicPr>
        <p:blipFill>
          <a:blip r:embed="rId17">
            <a:alphaModFix/>
          </a:blip>
          <a:stretch>
            <a:fillRect/>
          </a:stretch>
        </p:blipFill>
        <p:spPr>
          <a:xfrm>
            <a:off x="3084800" y="4240600"/>
            <a:ext cx="1838325" cy="506000"/>
          </a:xfrm>
          <a:prstGeom prst="rect">
            <a:avLst/>
          </a:prstGeom>
          <a:noFill/>
          <a:ln>
            <a:noFill/>
          </a:ln>
        </p:spPr>
      </p:pic>
      <p:pic>
        <p:nvPicPr>
          <p:cNvPr id="768" name="Google Shape;768;p84"/>
          <p:cNvPicPr preferRelativeResize="0"/>
          <p:nvPr/>
        </p:nvPicPr>
        <p:blipFill>
          <a:blip r:embed="rId18">
            <a:alphaModFix/>
          </a:blip>
          <a:stretch>
            <a:fillRect/>
          </a:stretch>
        </p:blipFill>
        <p:spPr>
          <a:xfrm>
            <a:off x="3084788" y="3597075"/>
            <a:ext cx="1838325" cy="695325"/>
          </a:xfrm>
          <a:prstGeom prst="rect">
            <a:avLst/>
          </a:prstGeom>
          <a:noFill/>
          <a:ln>
            <a:noFill/>
          </a:ln>
        </p:spPr>
      </p:pic>
      <p:pic>
        <p:nvPicPr>
          <p:cNvPr id="769" name="Google Shape;769;p84"/>
          <p:cNvPicPr preferRelativeResize="0"/>
          <p:nvPr/>
        </p:nvPicPr>
        <p:blipFill>
          <a:blip r:embed="rId19">
            <a:alphaModFix/>
          </a:blip>
          <a:stretch>
            <a:fillRect/>
          </a:stretch>
        </p:blipFill>
        <p:spPr>
          <a:xfrm>
            <a:off x="5034150" y="2070900"/>
            <a:ext cx="1838325" cy="570675"/>
          </a:xfrm>
          <a:prstGeom prst="rect">
            <a:avLst/>
          </a:prstGeom>
          <a:noFill/>
          <a:ln>
            <a:noFill/>
          </a:ln>
        </p:spPr>
      </p:pic>
      <p:pic>
        <p:nvPicPr>
          <p:cNvPr id="770" name="Google Shape;770;p84"/>
          <p:cNvPicPr preferRelativeResize="0"/>
          <p:nvPr/>
        </p:nvPicPr>
        <p:blipFill>
          <a:blip r:embed="rId20">
            <a:alphaModFix/>
          </a:blip>
          <a:stretch>
            <a:fillRect/>
          </a:stretch>
        </p:blipFill>
        <p:spPr>
          <a:xfrm>
            <a:off x="5034150" y="2645400"/>
            <a:ext cx="1838325" cy="560000"/>
          </a:xfrm>
          <a:prstGeom prst="rect">
            <a:avLst/>
          </a:prstGeom>
          <a:noFill/>
          <a:ln>
            <a:noFill/>
          </a:ln>
        </p:spPr>
      </p:pic>
      <p:pic>
        <p:nvPicPr>
          <p:cNvPr id="771" name="Google Shape;771;p84"/>
          <p:cNvPicPr preferRelativeResize="0"/>
          <p:nvPr/>
        </p:nvPicPr>
        <p:blipFill>
          <a:blip r:embed="rId21">
            <a:alphaModFix/>
          </a:blip>
          <a:stretch>
            <a:fillRect/>
          </a:stretch>
        </p:blipFill>
        <p:spPr>
          <a:xfrm>
            <a:off x="5034150" y="3205400"/>
            <a:ext cx="1838325" cy="506000"/>
          </a:xfrm>
          <a:prstGeom prst="rect">
            <a:avLst/>
          </a:prstGeom>
          <a:noFill/>
          <a:ln>
            <a:noFill/>
          </a:ln>
        </p:spPr>
      </p:pic>
      <p:pic>
        <p:nvPicPr>
          <p:cNvPr id="772" name="Google Shape;772;p84"/>
          <p:cNvPicPr preferRelativeResize="0"/>
          <p:nvPr/>
        </p:nvPicPr>
        <p:blipFill>
          <a:blip r:embed="rId22">
            <a:alphaModFix/>
          </a:blip>
          <a:stretch>
            <a:fillRect/>
          </a:stretch>
        </p:blipFill>
        <p:spPr>
          <a:xfrm>
            <a:off x="5034150" y="3664225"/>
            <a:ext cx="1838325" cy="560000"/>
          </a:xfrm>
          <a:prstGeom prst="rect">
            <a:avLst/>
          </a:prstGeom>
          <a:noFill/>
          <a:ln>
            <a:noFill/>
          </a:ln>
        </p:spPr>
      </p:pic>
      <p:pic>
        <p:nvPicPr>
          <p:cNvPr id="773" name="Google Shape;773;p84"/>
          <p:cNvPicPr preferRelativeResize="0"/>
          <p:nvPr/>
        </p:nvPicPr>
        <p:blipFill>
          <a:blip r:embed="rId23">
            <a:alphaModFix/>
          </a:blip>
          <a:stretch>
            <a:fillRect/>
          </a:stretch>
        </p:blipFill>
        <p:spPr>
          <a:xfrm>
            <a:off x="5050900" y="4240600"/>
            <a:ext cx="1838325" cy="506000"/>
          </a:xfrm>
          <a:prstGeom prst="rect">
            <a:avLst/>
          </a:prstGeom>
          <a:noFill/>
          <a:ln>
            <a:noFill/>
          </a:ln>
        </p:spPr>
      </p:pic>
      <p:pic>
        <p:nvPicPr>
          <p:cNvPr id="774" name="Google Shape;774;p84"/>
          <p:cNvPicPr preferRelativeResize="0"/>
          <p:nvPr/>
        </p:nvPicPr>
        <p:blipFill>
          <a:blip r:embed="rId24">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560829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סוגי הסולמות</a:t>
                      </a:r>
                      <a:endParaRPr lang="he-IL" sz="24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כמה סוגי סולמות יש במוזיקה האירופאית מערבית? </a:t>
                      </a:r>
                    </a:p>
                    <a:p>
                      <a:pPr marL="342900" lvl="0" indent="-342900" algn="r" rtl="1">
                        <a:spcBef>
                          <a:spcPts val="0"/>
                        </a:spcBef>
                        <a:spcAft>
                          <a:spcPts val="0"/>
                        </a:spcAft>
                        <a:buNone/>
                      </a:pPr>
                      <a:r>
                        <a:rPr lang="he-IL" sz="1600" b="1" baseline="0" dirty="0" smtClean="0">
                          <a:solidFill>
                            <a:schemeClr val="bg1"/>
                          </a:solidFill>
                        </a:rPr>
                        <a:t>     2. ציין את שמות סוגי הסולמות? </a:t>
                      </a:r>
                    </a:p>
                    <a:p>
                      <a:pPr marL="342900" lvl="0" indent="-342900" algn="r" rtl="1">
                        <a:spcBef>
                          <a:spcPts val="0"/>
                        </a:spcBef>
                        <a:spcAft>
                          <a:spcPts val="0"/>
                        </a:spcAft>
                        <a:buNone/>
                      </a:pPr>
                      <a:r>
                        <a:rPr lang="he-IL" sz="1600" b="1" baseline="0" dirty="0" smtClean="0">
                          <a:solidFill>
                            <a:schemeClr val="bg1"/>
                          </a:solidFill>
                        </a:rPr>
                        <a:t>     3. מה קובע את שם הסולם? </a:t>
                      </a:r>
                    </a:p>
                    <a:p>
                      <a:pPr marL="342900" lvl="0" indent="-342900" algn="r" rtl="1">
                        <a:spcBef>
                          <a:spcPts val="0"/>
                        </a:spcBef>
                        <a:spcAft>
                          <a:spcPts val="0"/>
                        </a:spcAft>
                        <a:buNone/>
                      </a:pPr>
                      <a:r>
                        <a:rPr lang="he-IL" sz="1600" b="1" baseline="0" dirty="0" smtClean="0">
                          <a:solidFill>
                            <a:schemeClr val="bg1"/>
                          </a:solidFill>
                        </a:rPr>
                        <a:t>     4. לשם מה מיועדת תבנית הסולם? </a:t>
                      </a:r>
                    </a:p>
                    <a:p>
                      <a:pPr marL="342900" lvl="0" indent="-342900" algn="r" rtl="1">
                        <a:spcBef>
                          <a:spcPts val="0"/>
                        </a:spcBef>
                        <a:spcAft>
                          <a:spcPts val="0"/>
                        </a:spcAft>
                        <a:buNone/>
                      </a:pPr>
                      <a:r>
                        <a:rPr lang="he-IL" sz="1600" b="1" baseline="0" dirty="0" smtClean="0">
                          <a:solidFill>
                            <a:schemeClr val="bg1"/>
                          </a:solidFill>
                        </a:rPr>
                        <a:t>     5. מהו ההבדל המהותי בין סולם דיאטוני לסולם טונלי?</a:t>
                      </a:r>
                    </a:p>
                    <a:p>
                      <a:pPr marL="342900" lvl="0" indent="-342900" algn="r" rtl="1">
                        <a:spcBef>
                          <a:spcPts val="0"/>
                        </a:spcBef>
                        <a:spcAft>
                          <a:spcPts val="0"/>
                        </a:spcAft>
                        <a:buNone/>
                      </a:pPr>
                      <a:r>
                        <a:rPr lang="he-IL" sz="1600" b="1" baseline="0" dirty="0" smtClean="0">
                          <a:solidFill>
                            <a:schemeClr val="bg1"/>
                          </a:solidFill>
                        </a:rPr>
                        <a:t>     6. מהי התבנית לבניית סולם כרומטי? </a:t>
                      </a:r>
                    </a:p>
                    <a:p>
                      <a:pPr marL="342900" lvl="0" indent="-342900" algn="r" rtl="1">
                        <a:spcBef>
                          <a:spcPts val="0"/>
                        </a:spcBef>
                        <a:spcAft>
                          <a:spcPts val="0"/>
                        </a:spcAft>
                        <a:buNone/>
                      </a:pPr>
                      <a:r>
                        <a:rPr lang="he-IL" sz="1600" b="1" baseline="0" dirty="0" smtClean="0">
                          <a:solidFill>
                            <a:schemeClr val="bg1"/>
                          </a:solidFill>
                        </a:rPr>
                        <a:t>     7. ציין את ההבדל בין המושגים :מינור טבעי, מינור הרמוני, ומינור מלודי?</a:t>
                      </a:r>
                    </a:p>
                    <a:p>
                      <a:pPr marL="342900" lvl="0" indent="-342900" algn="r" rtl="1">
                        <a:spcBef>
                          <a:spcPts val="0"/>
                        </a:spcBef>
                        <a:spcAft>
                          <a:spcPts val="0"/>
                        </a:spcAft>
                        <a:buNone/>
                      </a:pPr>
                      <a:r>
                        <a:rPr lang="he-IL" sz="1600" b="1" baseline="0" dirty="0" smtClean="0">
                          <a:solidFill>
                            <a:schemeClr val="bg1"/>
                          </a:solidFill>
                        </a:rPr>
                        <a:t>     8. האם חובה בכל סולם דיאטוני לרשום את כל 7 הצלילים?</a:t>
                      </a:r>
                    </a:p>
                    <a:p>
                      <a:pPr marL="342900" lvl="0" indent="-342900" algn="r" rtl="1">
                        <a:spcBef>
                          <a:spcPts val="0"/>
                        </a:spcBef>
                        <a:spcAft>
                          <a:spcPts val="0"/>
                        </a:spcAft>
                        <a:buNone/>
                      </a:pPr>
                      <a:r>
                        <a:rPr lang="he-IL" sz="1600" b="1" baseline="0" dirty="0" smtClean="0">
                          <a:solidFill>
                            <a:schemeClr val="bg1"/>
                          </a:solidFill>
                        </a:rPr>
                        <a:t>     9. האם ניתן לשלב בסימני ההיתק של הסולם גם דיאזים וגם במולים?</a:t>
                      </a:r>
                    </a:p>
                    <a:p>
                      <a:pPr marL="342900" lvl="0" indent="-342900" algn="r" rtl="1">
                        <a:spcBef>
                          <a:spcPts val="0"/>
                        </a:spcBef>
                        <a:spcAft>
                          <a:spcPts val="0"/>
                        </a:spcAft>
                        <a:buNone/>
                      </a:pPr>
                      <a:r>
                        <a:rPr lang="he-IL" sz="1600" b="1" baseline="0" dirty="0" smtClean="0">
                          <a:solidFill>
                            <a:schemeClr val="bg1"/>
                          </a:solidFill>
                        </a:rPr>
                        <a:t>   10. סולם מתחיל ומסתיים בתוך אוקטבה? נכון/לא נכון</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5"/>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780" name="Google Shape;780;p85"/>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781" name="Google Shape;781;p85"/>
          <p:cNvGraphicFramePr/>
          <p:nvPr/>
        </p:nvGraphicFramePr>
        <p:xfrm>
          <a:off x="1853184" y="1235735"/>
          <a:ext cx="4681728" cy="3104617"/>
        </p:xfrm>
        <a:graphic>
          <a:graphicData uri="http://schemas.openxmlformats.org/drawingml/2006/table">
            <a:tbl>
              <a:tblPr>
                <a:noFill/>
                <a:tableStyleId>{D223DBF9-E6C6-4AA8-B193-31598DDAF621}</a:tableStyleId>
              </a:tblPr>
              <a:tblGrid>
                <a:gridCol w="4681728"/>
              </a:tblGrid>
              <a:tr h="3104617">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 6</a:t>
                      </a:r>
                    </a:p>
                    <a:p>
                      <a:pPr marL="0" lvl="0" indent="0" algn="ctr" rtl="1">
                        <a:spcBef>
                          <a:spcPts val="0"/>
                        </a:spcBef>
                        <a:spcAft>
                          <a:spcPts val="0"/>
                        </a:spcAft>
                        <a:buNone/>
                      </a:pPr>
                      <a:endParaRPr dirty="0"/>
                    </a:p>
                    <a:p>
                      <a:pPr marL="0" lvl="0" indent="0" algn="ctr" rtl="1">
                        <a:spcBef>
                          <a:spcPts val="0"/>
                        </a:spcBef>
                        <a:spcAft>
                          <a:spcPts val="0"/>
                        </a:spcAft>
                        <a:buNone/>
                      </a:pPr>
                      <a:endParaRPr dirty="0"/>
                    </a:p>
                    <a:p>
                      <a:pPr marL="0" lvl="0" indent="0" algn="ctr" rtl="1">
                        <a:spcBef>
                          <a:spcPts val="0"/>
                        </a:spcBef>
                        <a:spcAft>
                          <a:spcPts val="0"/>
                        </a:spcAft>
                        <a:buNone/>
                      </a:pPr>
                      <a:r>
                        <a:rPr lang="x-none" sz="1800" b="1" u="sng">
                          <a:solidFill>
                            <a:srgbClr val="FFFF00"/>
                          </a:solidFill>
                        </a:rPr>
                        <a:t>מעגל הקוינטות</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הגדרה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מעגל הקוינטות בסימני דיאז</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מעגל הקוינטות בסימני </a:t>
                      </a:r>
                      <a:r>
                        <a:rPr lang="x-none" sz="1800" u="sng" smtClean="0">
                          <a:solidFill>
                            <a:schemeClr val="accent5"/>
                          </a:solidFill>
                          <a:hlinkClick r:id="rId5" action="ppaction://hlinksldjump"/>
                        </a:rPr>
                        <a:t>במול</a:t>
                      </a:r>
                      <a:endParaRPr lang="he-IL" sz="1800" u="sng" dirty="0" smtClean="0">
                        <a:solidFill>
                          <a:schemeClr val="accent5"/>
                        </a:solidFill>
                      </a:endParaRPr>
                    </a:p>
                    <a:p>
                      <a:pPr marL="0" lvl="0" indent="0" algn="ctr" rtl="1">
                        <a:spcBef>
                          <a:spcPts val="0"/>
                        </a:spcBef>
                        <a:spcAft>
                          <a:spcPts val="0"/>
                        </a:spcAft>
                        <a:buNone/>
                      </a:pPr>
                      <a:r>
                        <a:rPr lang="he-IL" sz="1800" u="sng" dirty="0" smtClean="0">
                          <a:solidFill>
                            <a:schemeClr val="accent5"/>
                          </a:solidFill>
                          <a:latin typeface="Times New Roman"/>
                          <a:ea typeface="Times New Roman"/>
                          <a:cs typeface="+mn-cs"/>
                          <a:sym typeface="Times New Roman"/>
                        </a:rPr>
                        <a:t>מי המציא את מעגל הקוינטות</a:t>
                      </a:r>
                      <a:endParaRPr dirty="0">
                        <a:solidFill>
                          <a:srgbClr val="FFFFFF"/>
                        </a:solidFill>
                        <a:latin typeface="Times New Roman"/>
                        <a:ea typeface="Times New Roman"/>
                        <a:cs typeface="+mn-cs"/>
                        <a:sym typeface="Times New Roman"/>
                      </a:endParaRPr>
                    </a:p>
                  </a:txBody>
                  <a:tcPr marL="91425" marR="91425" marT="91425" marB="91425"/>
                </a:tc>
              </a:tr>
            </a:tbl>
          </a:graphicData>
        </a:graphic>
      </p:graphicFrame>
      <p:sp>
        <p:nvSpPr>
          <p:cNvPr id="782" name="Google Shape;782;p85"/>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783" name="Google Shape;783;p85"/>
          <p:cNvPicPr preferRelativeResize="0"/>
          <p:nvPr/>
        </p:nvPicPr>
        <p:blipFill>
          <a:blip r:embed="rId6">
            <a:alphaModFix/>
          </a:blip>
          <a:stretch>
            <a:fillRect/>
          </a:stretch>
        </p:blipFill>
        <p:spPr>
          <a:xfrm>
            <a:off x="7117400" y="0"/>
            <a:ext cx="2026600" cy="895300"/>
          </a:xfrm>
          <a:prstGeom prst="rect">
            <a:avLst/>
          </a:prstGeom>
          <a:noFill/>
          <a:ln>
            <a:noFill/>
          </a:ln>
        </p:spPr>
      </p:pic>
      <p:pic>
        <p:nvPicPr>
          <p:cNvPr id="784" name="Google Shape;784;p85"/>
          <p:cNvPicPr preferRelativeResize="0"/>
          <p:nvPr/>
        </p:nvPicPr>
        <p:blipFill>
          <a:blip r:embed="rId6">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86"/>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מעגל הקוינטות</a:t>
            </a:r>
            <a:endParaRPr sz="2400" b="1" dirty="0">
              <a:solidFill>
                <a:srgbClr val="FFFF00"/>
              </a:solidFill>
              <a:latin typeface="Arial" pitchFamily="34" charset="0"/>
              <a:ea typeface="Times New Roman"/>
              <a:cs typeface="Arial" pitchFamily="34" charset="0"/>
              <a:sym typeface="Times New Roman"/>
            </a:endParaRPr>
          </a:p>
        </p:txBody>
      </p:sp>
      <p:sp>
        <p:nvSpPr>
          <p:cNvPr id="790" name="Google Shape;790;p86"/>
          <p:cNvSpPr txBox="1">
            <a:spLocks noGrp="1"/>
          </p:cNvSpPr>
          <p:nvPr>
            <p:ph type="subTitle" idx="1"/>
          </p:nvPr>
        </p:nvSpPr>
        <p:spPr>
          <a:xfrm>
            <a:off x="653150" y="1045025"/>
            <a:ext cx="8208000" cy="35982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600">
                <a:solidFill>
                  <a:srgbClr val="FFFF00"/>
                </a:solidFill>
                <a:latin typeface="Arial"/>
                <a:ea typeface="Arial"/>
                <a:cs typeface="+mn-cs"/>
                <a:sym typeface="Arial"/>
              </a:rPr>
              <a:t>מעגל הקוינטות</a:t>
            </a:r>
            <a:r>
              <a:rPr lang="x-none" sz="1600">
                <a:solidFill>
                  <a:srgbClr val="FFFFFF"/>
                </a:solidFill>
                <a:latin typeface="Times New Roman"/>
                <a:ea typeface="Times New Roman"/>
                <a:cs typeface="+mn-cs"/>
                <a:sym typeface="Times New Roman"/>
              </a:rPr>
              <a:t>- שיטה העוזרת לזכור את סימני הסולמות המז'וריים והמינוריים, ההתקדמות במעגל הינה במרווח של קוינטה זכה ומכאן </a:t>
            </a:r>
            <a:r>
              <a:rPr lang="x-none" sz="1600" smtClean="0">
                <a:solidFill>
                  <a:srgbClr val="FFFFFF"/>
                </a:solidFill>
                <a:latin typeface="Times New Roman"/>
                <a:ea typeface="Times New Roman"/>
                <a:cs typeface="+mn-cs"/>
                <a:sym typeface="Times New Roman"/>
              </a:rPr>
              <a:t>שמו</a:t>
            </a:r>
            <a:r>
              <a:rPr lang="he-IL" sz="1600" dirty="0" smtClean="0">
                <a:solidFill>
                  <a:srgbClr val="FFFFFF"/>
                </a:solidFill>
                <a:latin typeface="Times New Roman"/>
                <a:ea typeface="Times New Roman"/>
                <a:cs typeface="+mn-cs"/>
                <a:sym typeface="Times New Roman"/>
              </a:rPr>
              <a:t>.</a:t>
            </a:r>
            <a:endParaRPr sz="1600" b="1"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r>
              <a:rPr lang="x-none" sz="1600" b="1">
                <a:solidFill>
                  <a:srgbClr val="FFFFFF"/>
                </a:solidFill>
                <a:latin typeface="Times New Roman"/>
                <a:ea typeface="Times New Roman"/>
                <a:cs typeface="+mn-cs"/>
                <a:sym typeface="Times New Roman"/>
              </a:rPr>
              <a:t>סולמות בסימני הדיאז</a:t>
            </a:r>
            <a:r>
              <a:rPr lang="x-none" sz="1600">
                <a:solidFill>
                  <a:srgbClr val="FFFFFF"/>
                </a:solidFill>
                <a:latin typeface="Times New Roman"/>
                <a:ea typeface="Times New Roman"/>
                <a:cs typeface="+mn-cs"/>
                <a:sym typeface="Times New Roman"/>
              </a:rPr>
              <a:t>-  כאשר נעים מהצליל </a:t>
            </a:r>
            <a:r>
              <a:rPr lang="x-none" sz="1600" b="1">
                <a:solidFill>
                  <a:srgbClr val="FFFFFF"/>
                </a:solidFill>
                <a:latin typeface="Times New Roman"/>
                <a:ea typeface="Times New Roman"/>
                <a:cs typeface="+mn-cs"/>
                <a:sym typeface="Times New Roman"/>
              </a:rPr>
              <a:t>C</a:t>
            </a: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במחזור </a:t>
            </a:r>
            <a:r>
              <a:rPr lang="x-none" sz="1600">
                <a:solidFill>
                  <a:srgbClr val="FFFFFF"/>
                </a:solidFill>
                <a:latin typeface="Times New Roman"/>
                <a:ea typeface="Times New Roman"/>
                <a:cs typeface="+mn-cs"/>
                <a:sym typeface="Times New Roman"/>
              </a:rPr>
              <a:t>של קוינטות זכות עולות </a:t>
            </a:r>
            <a:r>
              <a:rPr lang="he-IL" sz="1600" dirty="0" smtClean="0">
                <a:solidFill>
                  <a:srgbClr val="FFFFFF"/>
                </a:solidFill>
                <a:latin typeface="Times New Roman"/>
                <a:ea typeface="Times New Roman"/>
                <a:cs typeface="+mn-cs"/>
                <a:sym typeface="Times New Roman"/>
              </a:rPr>
              <a:t>(</a:t>
            </a:r>
            <a:r>
              <a:rPr lang="x-none" sz="1600" smtClean="0">
                <a:solidFill>
                  <a:srgbClr val="FFFFFF"/>
                </a:solidFill>
                <a:latin typeface="Times New Roman"/>
                <a:ea typeface="Times New Roman"/>
                <a:cs typeface="+mn-cs"/>
                <a:sym typeface="Times New Roman"/>
              </a:rPr>
              <a:t>מרווח </a:t>
            </a:r>
            <a:r>
              <a:rPr lang="x-none" sz="1600">
                <a:solidFill>
                  <a:srgbClr val="FFFFFF"/>
                </a:solidFill>
                <a:latin typeface="Times New Roman"/>
                <a:ea typeface="Times New Roman"/>
                <a:cs typeface="+mn-cs"/>
                <a:sym typeface="Times New Roman"/>
              </a:rPr>
              <a:t>של 3.5 </a:t>
            </a:r>
            <a:r>
              <a:rPr lang="x-none" sz="1600" smtClean="0">
                <a:solidFill>
                  <a:srgbClr val="FFFFFF"/>
                </a:solidFill>
                <a:latin typeface="Times New Roman"/>
                <a:ea typeface="Times New Roman"/>
                <a:cs typeface="+mn-cs"/>
                <a:sym typeface="Times New Roman"/>
              </a:rPr>
              <a:t>טון</a:t>
            </a:r>
            <a:r>
              <a:rPr lang="he-IL" sz="1600" dirty="0" smtClean="0">
                <a:solidFill>
                  <a:srgbClr val="FFFFFF"/>
                </a:solidFill>
                <a:latin typeface="Times New Roman"/>
                <a:ea typeface="Times New Roman"/>
                <a:cs typeface="+mn-cs"/>
                <a:sym typeface="Times New Roman"/>
              </a:rPr>
              <a:t>)</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נקבל את כל הסולמות </a:t>
            </a:r>
            <a:r>
              <a:rPr lang="x-none" sz="1600" u="sng">
                <a:solidFill>
                  <a:srgbClr val="FFFFFF"/>
                </a:solidFill>
                <a:latin typeface="Times New Roman"/>
                <a:ea typeface="Times New Roman"/>
                <a:cs typeface="+mn-cs"/>
                <a:sym typeface="Times New Roman"/>
              </a:rPr>
              <a:t>המז'וריים</a:t>
            </a:r>
            <a:r>
              <a:rPr lang="x-none" sz="1600">
                <a:solidFill>
                  <a:srgbClr val="FFFFFF"/>
                </a:solidFill>
                <a:latin typeface="Times New Roman"/>
                <a:ea typeface="Times New Roman"/>
                <a:cs typeface="+mn-cs"/>
                <a:sym typeface="Times New Roman"/>
              </a:rPr>
              <a:t> עם סימניות </a:t>
            </a:r>
            <a:r>
              <a:rPr lang="x-none" sz="1600" b="1">
                <a:solidFill>
                  <a:srgbClr val="FFFFFF"/>
                </a:solidFill>
                <a:latin typeface="Times New Roman"/>
                <a:ea typeface="Times New Roman"/>
                <a:cs typeface="+mn-cs"/>
                <a:sym typeface="Times New Roman"/>
              </a:rPr>
              <a:t>הדיאז</a:t>
            </a:r>
            <a:r>
              <a:rPr lang="x-none" sz="1600">
                <a:solidFill>
                  <a:srgbClr val="FFFFFF"/>
                </a:solidFill>
                <a:latin typeface="Times New Roman"/>
                <a:ea typeface="Times New Roman"/>
                <a:cs typeface="+mn-cs"/>
                <a:sym typeface="Times New Roman"/>
              </a:rPr>
              <a:t>. במקביל אם ננוע מהצליל </a:t>
            </a:r>
            <a:r>
              <a:rPr lang="x-none" sz="1600" b="1">
                <a:solidFill>
                  <a:srgbClr val="FFFFFF"/>
                </a:solidFill>
                <a:latin typeface="Times New Roman"/>
                <a:ea typeface="Times New Roman"/>
                <a:cs typeface="+mn-cs"/>
                <a:sym typeface="Times New Roman"/>
              </a:rPr>
              <a:t>A</a:t>
            </a: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במחזור </a:t>
            </a:r>
            <a:r>
              <a:rPr lang="x-none" sz="1600">
                <a:solidFill>
                  <a:srgbClr val="FFFFFF"/>
                </a:solidFill>
                <a:latin typeface="Times New Roman"/>
                <a:ea typeface="Times New Roman"/>
                <a:cs typeface="+mn-cs"/>
                <a:sym typeface="Times New Roman"/>
              </a:rPr>
              <a:t>של קוינטות זכות עולות נקבל בהדרגה את כל הסולמות </a:t>
            </a:r>
            <a:r>
              <a:rPr lang="x-none" sz="1600" u="sng">
                <a:solidFill>
                  <a:srgbClr val="FFFFFF"/>
                </a:solidFill>
                <a:latin typeface="Times New Roman"/>
                <a:ea typeface="Times New Roman"/>
                <a:cs typeface="+mn-cs"/>
                <a:sym typeface="Times New Roman"/>
              </a:rPr>
              <a:t>המינוריים</a:t>
            </a:r>
            <a:r>
              <a:rPr lang="x-none" sz="1600">
                <a:solidFill>
                  <a:srgbClr val="FFFFFF"/>
                </a:solidFill>
                <a:latin typeface="Times New Roman"/>
                <a:ea typeface="Times New Roman"/>
                <a:cs typeface="+mn-cs"/>
                <a:sym typeface="Times New Roman"/>
              </a:rPr>
              <a:t> עם סימניות הדיאז. (הסולם המזורי נמצא טרצה גדולה מעל לסולם </a:t>
            </a:r>
            <a:r>
              <a:rPr lang="x-none" sz="1600" smtClean="0">
                <a:solidFill>
                  <a:srgbClr val="FFFFFF"/>
                </a:solidFill>
                <a:latin typeface="Times New Roman"/>
                <a:ea typeface="Times New Roman"/>
                <a:cs typeface="+mn-cs"/>
                <a:sym typeface="Times New Roman"/>
              </a:rPr>
              <a:t>המינורי..</a:t>
            </a:r>
            <a:endParaRPr sz="1600" dirty="0">
              <a:solidFill>
                <a:srgbClr val="FFFFFF"/>
              </a:solidFill>
              <a:latin typeface="Times New Roman"/>
              <a:ea typeface="Times New Roman"/>
              <a:cs typeface="+mn-cs"/>
              <a:sym typeface="Times New Roman"/>
            </a:endParaRPr>
          </a:p>
          <a:p>
            <a:pPr marL="0" marR="0" lvl="0" indent="-228600" algn="just" rtl="1">
              <a:lnSpc>
                <a:spcPct val="115000"/>
              </a:lnSpc>
              <a:spcBef>
                <a:spcPts val="0"/>
              </a:spcBef>
              <a:spcAft>
                <a:spcPts val="0"/>
              </a:spcAft>
              <a:buNone/>
            </a:pPr>
            <a:r>
              <a:rPr lang="x-none" sz="1600" b="1" smtClean="0">
                <a:solidFill>
                  <a:srgbClr val="FFFFFF"/>
                </a:solidFill>
                <a:latin typeface="Times New Roman"/>
                <a:ea typeface="Times New Roman"/>
                <a:cs typeface="+mn-cs"/>
                <a:sym typeface="Times New Roman"/>
              </a:rPr>
              <a:t>סולמות </a:t>
            </a:r>
            <a:r>
              <a:rPr lang="x-none" sz="1600" b="1">
                <a:solidFill>
                  <a:srgbClr val="FFFFFF"/>
                </a:solidFill>
                <a:latin typeface="Times New Roman"/>
                <a:ea typeface="Times New Roman"/>
                <a:cs typeface="+mn-cs"/>
                <a:sym typeface="Times New Roman"/>
              </a:rPr>
              <a:t>בסימני הבמול</a:t>
            </a:r>
            <a:r>
              <a:rPr lang="x-none" sz="1600">
                <a:solidFill>
                  <a:srgbClr val="FFFFFF"/>
                </a:solidFill>
                <a:latin typeface="Times New Roman"/>
                <a:ea typeface="Times New Roman"/>
                <a:cs typeface="+mn-cs"/>
                <a:sym typeface="Times New Roman"/>
              </a:rPr>
              <a:t>-  כאשר נעים מהצליל </a:t>
            </a:r>
            <a:r>
              <a:rPr lang="x-none" sz="1600" b="1">
                <a:solidFill>
                  <a:srgbClr val="FFFFFF"/>
                </a:solidFill>
                <a:latin typeface="Times New Roman"/>
                <a:ea typeface="Times New Roman"/>
                <a:cs typeface="+mn-cs"/>
                <a:sym typeface="Times New Roman"/>
              </a:rPr>
              <a:t>C</a:t>
            </a:r>
            <a:r>
              <a:rPr lang="x-none" sz="1600">
                <a:solidFill>
                  <a:srgbClr val="FFFFFF"/>
                </a:solidFill>
                <a:latin typeface="Times New Roman"/>
                <a:ea typeface="Times New Roman"/>
                <a:cs typeface="+mn-cs"/>
                <a:sym typeface="Times New Roman"/>
              </a:rPr>
              <a:t> במחזור של קוינטות זכות יורדות </a:t>
            </a:r>
            <a:r>
              <a:rPr lang="he-IL" sz="1600" dirty="0" smtClean="0">
                <a:solidFill>
                  <a:srgbClr val="FFFFFF"/>
                </a:solidFill>
                <a:latin typeface="Times New Roman"/>
                <a:ea typeface="Times New Roman"/>
                <a:cs typeface="+mn-cs"/>
                <a:sym typeface="Times New Roman"/>
              </a:rPr>
              <a:t>(</a:t>
            </a:r>
            <a:r>
              <a:rPr lang="x-none" sz="1600" smtClean="0">
                <a:solidFill>
                  <a:srgbClr val="FFFFFF"/>
                </a:solidFill>
                <a:latin typeface="Times New Roman"/>
                <a:ea typeface="Times New Roman"/>
                <a:cs typeface="+mn-cs"/>
                <a:sym typeface="Times New Roman"/>
              </a:rPr>
              <a:t>מרווח </a:t>
            </a:r>
            <a:r>
              <a:rPr lang="x-none" sz="1600">
                <a:solidFill>
                  <a:srgbClr val="FFFFFF"/>
                </a:solidFill>
                <a:latin typeface="Times New Roman"/>
                <a:ea typeface="Times New Roman"/>
                <a:cs typeface="+mn-cs"/>
                <a:sym typeface="Times New Roman"/>
              </a:rPr>
              <a:t>של 3.5 </a:t>
            </a:r>
            <a:r>
              <a:rPr lang="x-none" sz="1600" smtClean="0">
                <a:solidFill>
                  <a:srgbClr val="FFFFFF"/>
                </a:solidFill>
                <a:latin typeface="Times New Roman"/>
                <a:ea typeface="Times New Roman"/>
                <a:cs typeface="+mn-cs"/>
                <a:sym typeface="Times New Roman"/>
              </a:rPr>
              <a:t>טון</a:t>
            </a:r>
            <a:r>
              <a:rPr lang="he-IL" sz="1600" dirty="0" smtClean="0">
                <a:solidFill>
                  <a:srgbClr val="FFFFFF"/>
                </a:solidFill>
                <a:latin typeface="Times New Roman"/>
                <a:ea typeface="Times New Roman"/>
                <a:cs typeface="+mn-cs"/>
                <a:sym typeface="Times New Roman"/>
              </a:rPr>
              <a:t>)</a:t>
            </a:r>
            <a:r>
              <a:rPr lang="x-none" sz="1600" smtClean="0">
                <a:solidFill>
                  <a:srgbClr val="FFFFFF"/>
                </a:solidFill>
                <a:latin typeface="Times New Roman"/>
                <a:ea typeface="Times New Roman"/>
                <a:cs typeface="+mn-cs"/>
                <a:sym typeface="Times New Roman"/>
              </a:rPr>
              <a:t> </a:t>
            </a:r>
            <a:r>
              <a:rPr lang="x-none" sz="1600">
                <a:solidFill>
                  <a:srgbClr val="FFFFFF"/>
                </a:solidFill>
                <a:latin typeface="Times New Roman"/>
                <a:ea typeface="Times New Roman"/>
                <a:cs typeface="+mn-cs"/>
                <a:sym typeface="Times New Roman"/>
              </a:rPr>
              <a:t>נקבל את כל הסולמות </a:t>
            </a:r>
            <a:r>
              <a:rPr lang="x-none" sz="1600" u="sng">
                <a:solidFill>
                  <a:srgbClr val="FFFFFF"/>
                </a:solidFill>
                <a:latin typeface="Times New Roman"/>
                <a:ea typeface="Times New Roman"/>
                <a:cs typeface="+mn-cs"/>
                <a:sym typeface="Times New Roman"/>
              </a:rPr>
              <a:t>המז'וריים</a:t>
            </a:r>
            <a:r>
              <a:rPr lang="x-none" sz="1600">
                <a:solidFill>
                  <a:srgbClr val="FFFFFF"/>
                </a:solidFill>
                <a:latin typeface="Times New Roman"/>
                <a:ea typeface="Times New Roman"/>
                <a:cs typeface="+mn-cs"/>
                <a:sym typeface="Times New Roman"/>
              </a:rPr>
              <a:t> עם סימניות </a:t>
            </a:r>
            <a:r>
              <a:rPr lang="x-none" sz="1600" b="1">
                <a:solidFill>
                  <a:srgbClr val="FFFFFF"/>
                </a:solidFill>
                <a:latin typeface="Times New Roman"/>
                <a:ea typeface="Times New Roman"/>
                <a:cs typeface="+mn-cs"/>
                <a:sym typeface="Times New Roman"/>
              </a:rPr>
              <a:t>הבמול.</a:t>
            </a:r>
            <a:r>
              <a:rPr lang="x-none" sz="1600">
                <a:solidFill>
                  <a:srgbClr val="FFFFFF"/>
                </a:solidFill>
                <a:latin typeface="Times New Roman"/>
                <a:ea typeface="Times New Roman"/>
                <a:cs typeface="+mn-cs"/>
                <a:sym typeface="Times New Roman"/>
              </a:rPr>
              <a:t> במקביל אם ננוע מהצליל </a:t>
            </a:r>
            <a:r>
              <a:rPr lang="x-none" sz="1600" b="1">
                <a:solidFill>
                  <a:srgbClr val="FFFFFF"/>
                </a:solidFill>
                <a:latin typeface="Times New Roman"/>
                <a:ea typeface="Times New Roman"/>
                <a:cs typeface="+mn-cs"/>
                <a:sym typeface="Times New Roman"/>
              </a:rPr>
              <a:t>A</a:t>
            </a:r>
            <a:r>
              <a:rPr lang="x-none" sz="1600">
                <a:solidFill>
                  <a:srgbClr val="FFFFFF"/>
                </a:solidFill>
                <a:latin typeface="Times New Roman"/>
                <a:ea typeface="Times New Roman"/>
                <a:cs typeface="+mn-cs"/>
                <a:sym typeface="Times New Roman"/>
              </a:rPr>
              <a:t> </a:t>
            </a:r>
            <a:r>
              <a:rPr lang="he-IL" sz="1600" dirty="0" smtClean="0">
                <a:solidFill>
                  <a:srgbClr val="FFFFFF"/>
                </a:solidFill>
                <a:latin typeface="Times New Roman"/>
                <a:ea typeface="Times New Roman"/>
                <a:cs typeface="+mn-cs"/>
                <a:sym typeface="Times New Roman"/>
              </a:rPr>
              <a:t> </a:t>
            </a:r>
            <a:r>
              <a:rPr lang="x-none" sz="1600" smtClean="0">
                <a:solidFill>
                  <a:srgbClr val="FFFFFF"/>
                </a:solidFill>
                <a:latin typeface="Times New Roman"/>
                <a:ea typeface="Times New Roman"/>
                <a:cs typeface="+mn-cs"/>
                <a:sym typeface="Times New Roman"/>
              </a:rPr>
              <a:t>במחזור </a:t>
            </a:r>
            <a:r>
              <a:rPr lang="x-none" sz="1600">
                <a:solidFill>
                  <a:srgbClr val="FFFFFF"/>
                </a:solidFill>
                <a:latin typeface="Times New Roman"/>
                <a:ea typeface="Times New Roman"/>
                <a:cs typeface="+mn-cs"/>
                <a:sym typeface="Times New Roman"/>
              </a:rPr>
              <a:t>של קוינטות זכות יורדות נקבל בהדרגה את כל הסולמות </a:t>
            </a:r>
            <a:r>
              <a:rPr lang="x-none" sz="1600" u="sng">
                <a:solidFill>
                  <a:srgbClr val="FFFFFF"/>
                </a:solidFill>
                <a:latin typeface="Times New Roman"/>
                <a:ea typeface="Times New Roman"/>
                <a:cs typeface="+mn-cs"/>
                <a:sym typeface="Times New Roman"/>
              </a:rPr>
              <a:t>המינוריים</a:t>
            </a:r>
            <a:r>
              <a:rPr lang="x-none" sz="1600">
                <a:solidFill>
                  <a:srgbClr val="FFFFFF"/>
                </a:solidFill>
                <a:latin typeface="Times New Roman"/>
                <a:ea typeface="Times New Roman"/>
                <a:cs typeface="+mn-cs"/>
                <a:sym typeface="Times New Roman"/>
              </a:rPr>
              <a:t> עם סימניות הבמול. </a:t>
            </a:r>
            <a:r>
              <a:rPr lang="x-none" sz="1600" smtClean="0">
                <a:solidFill>
                  <a:srgbClr val="FFFFFF"/>
                </a:solidFill>
                <a:latin typeface="Times New Roman"/>
                <a:ea typeface="Times New Roman"/>
                <a:cs typeface="+mn-cs"/>
                <a:sym typeface="Times New Roman"/>
              </a:rPr>
              <a:t>הסולם </a:t>
            </a:r>
            <a:r>
              <a:rPr lang="x-none" sz="1600">
                <a:solidFill>
                  <a:srgbClr val="FFFFFF"/>
                </a:solidFill>
                <a:latin typeface="Times New Roman"/>
                <a:ea typeface="Times New Roman"/>
                <a:cs typeface="+mn-cs"/>
                <a:sym typeface="Times New Roman"/>
              </a:rPr>
              <a:t>המינורי נמצא טרצה קטנה מתחת לסולם  </a:t>
            </a:r>
            <a:r>
              <a:rPr lang="x-none" sz="1600" smtClean="0">
                <a:solidFill>
                  <a:srgbClr val="FFFFFF"/>
                </a:solidFill>
                <a:latin typeface="Times New Roman"/>
                <a:ea typeface="Times New Roman"/>
                <a:cs typeface="+mn-cs"/>
                <a:sym typeface="Times New Roman"/>
              </a:rPr>
              <a:t>המז'ורי</a:t>
            </a:r>
            <a:r>
              <a:rPr lang="he-IL" sz="1600" dirty="0" smtClean="0">
                <a:solidFill>
                  <a:srgbClr val="FFFFFF"/>
                </a:solidFill>
                <a:latin typeface="Times New Roman"/>
                <a:ea typeface="Times New Roman"/>
                <a:cs typeface="+mn-cs"/>
                <a:sym typeface="Times New Roman"/>
              </a:rPr>
              <a:t>.</a:t>
            </a:r>
            <a:endParaRPr sz="1600" dirty="0">
              <a:solidFill>
                <a:srgbClr val="FFFFFF"/>
              </a:solidFill>
              <a:latin typeface="Times New Roman"/>
              <a:ea typeface="Times New Roman"/>
              <a:cs typeface="+mn-cs"/>
              <a:sym typeface="Times New Roman"/>
            </a:endParaRPr>
          </a:p>
          <a:p>
            <a:pPr marL="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0" lvl="0" indent="-228600" algn="just" rtl="0">
              <a:lnSpc>
                <a:spcPct val="115000"/>
              </a:lnSpc>
              <a:spcBef>
                <a:spcPts val="0"/>
              </a:spcBef>
              <a:spcAft>
                <a:spcPts val="0"/>
              </a:spcAft>
              <a:buNone/>
            </a:pPr>
            <a:r>
              <a:rPr lang="x-none" sz="1800">
                <a:solidFill>
                  <a:srgbClr val="0000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pic>
        <p:nvPicPr>
          <p:cNvPr id="791" name="Google Shape;791;p86"/>
          <p:cNvPicPr preferRelativeResize="0"/>
          <p:nvPr/>
        </p:nvPicPr>
        <p:blipFill>
          <a:blip r:embed="rId3">
            <a:alphaModFix/>
          </a:blip>
          <a:stretch>
            <a:fillRect/>
          </a:stretch>
        </p:blipFill>
        <p:spPr>
          <a:xfrm>
            <a:off x="7084975" y="0"/>
            <a:ext cx="2059025" cy="8953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ctrTitle"/>
          </p:nvPr>
        </p:nvSpPr>
        <p:spPr>
          <a:xfrm>
            <a:off x="3537150" y="439375"/>
            <a:ext cx="5017500" cy="771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3000" b="1" smtClean="0">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קוי </a:t>
            </a:r>
            <a:r>
              <a:rPr lang="x-none" sz="2400" b="1">
                <a:solidFill>
                  <a:srgbClr val="FFFF00"/>
                </a:solidFill>
                <a:latin typeface="Arial" pitchFamily="34" charset="0"/>
                <a:ea typeface="Times New Roman"/>
                <a:cs typeface="Arial" pitchFamily="34" charset="0"/>
                <a:sym typeface="Times New Roman"/>
              </a:rPr>
              <a:t>עזר</a:t>
            </a:r>
            <a:r>
              <a:rPr lang="x-none" sz="2400">
                <a:latin typeface="Arial" pitchFamily="34" charset="0"/>
                <a:cs typeface="Arial" pitchFamily="34" charset="0"/>
              </a:rPr>
              <a:t> </a:t>
            </a:r>
            <a:endParaRPr sz="2400" dirty="0">
              <a:latin typeface="Arial" pitchFamily="34" charset="0"/>
              <a:cs typeface="Arial" pitchFamily="34" charset="0"/>
            </a:endParaRPr>
          </a:p>
        </p:txBody>
      </p:sp>
      <p:sp>
        <p:nvSpPr>
          <p:cNvPr id="114" name="Google Shape;114;p16"/>
          <p:cNvSpPr txBox="1">
            <a:spLocks noGrp="1"/>
          </p:cNvSpPr>
          <p:nvPr>
            <p:ph type="subTitle" idx="1"/>
          </p:nvPr>
        </p:nvSpPr>
        <p:spPr>
          <a:xfrm>
            <a:off x="785813" y="1466850"/>
            <a:ext cx="7768687" cy="3119438"/>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x-none" sz="1800" b="1">
                <a:solidFill>
                  <a:srgbClr val="FFFF00"/>
                </a:solidFill>
                <a:latin typeface="Arial" pitchFamily="34" charset="0"/>
                <a:ea typeface="Arial"/>
                <a:cs typeface="Arial" pitchFamily="34" charset="0"/>
                <a:sym typeface="Arial"/>
              </a:rPr>
              <a:t>קוי עזר-</a:t>
            </a:r>
            <a:r>
              <a:rPr lang="x-none" sz="1800" b="1">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 כאשר מסמנים תו בגובה נמוך יותר מהקו/ בינה התחתון של </a:t>
            </a:r>
            <a:r>
              <a:rPr lang="x-none" sz="1800" smtClean="0">
                <a:solidFill>
                  <a:srgbClr val="FFFFFF"/>
                </a:solidFill>
                <a:latin typeface="Arial" pitchFamily="34" charset="0"/>
                <a:ea typeface="Times New Roman"/>
                <a:cs typeface="Arial" pitchFamily="34" charset="0"/>
                <a:sym typeface="Times New Roman"/>
              </a:rPr>
              <a:t>ה-מָחְמוֹשֶת</a:t>
            </a:r>
            <a:r>
              <a:rPr lang="x-none" sz="1800">
                <a:solidFill>
                  <a:srgbClr val="FFFFFF"/>
                </a:solidFill>
                <a:latin typeface="Arial" pitchFamily="34" charset="0"/>
                <a:ea typeface="Times New Roman"/>
                <a:cs typeface="Arial" pitchFamily="34" charset="0"/>
                <a:sym typeface="Times New Roman"/>
              </a:rPr>
              <a:t>, או גבוה מהקו/בינה העליון של ה-מָחְמוֹשֶת, ניתן להרחיב את ה-מָחְמוֹשֶת לאותו תו ספציפי, על ידי תוספת של קווים צרים, באורך סימון התו, הנקראים  "</a:t>
            </a:r>
            <a:r>
              <a:rPr lang="x-none" sz="1800" smtClean="0">
                <a:solidFill>
                  <a:srgbClr val="FFFFFF"/>
                </a:solidFill>
                <a:latin typeface="Arial" pitchFamily="34" charset="0"/>
                <a:ea typeface="Times New Roman"/>
                <a:cs typeface="Arial" pitchFamily="34" charset="0"/>
                <a:sym typeface="Times New Roman"/>
              </a:rPr>
              <a:t>קוי </a:t>
            </a:r>
            <a:r>
              <a:rPr lang="x-none" sz="1800">
                <a:solidFill>
                  <a:srgbClr val="FFFFFF"/>
                </a:solidFill>
                <a:latin typeface="Arial" pitchFamily="34" charset="0"/>
                <a:ea typeface="Times New Roman"/>
                <a:cs typeface="Arial" pitchFamily="34" charset="0"/>
                <a:sym typeface="Times New Roman"/>
              </a:rPr>
              <a:t>עזר</a:t>
            </a:r>
            <a:r>
              <a:rPr lang="x-none" sz="1800" smtClean="0">
                <a:solidFill>
                  <a:srgbClr val="FFFFFF"/>
                </a:solidFill>
                <a:latin typeface="Arial" pitchFamily="34" charset="0"/>
                <a:ea typeface="Times New Roman"/>
                <a:cs typeface="Arial" pitchFamily="34" charset="0"/>
                <a:sym typeface="Times New Roman"/>
              </a:rPr>
              <a:t>".</a:t>
            </a:r>
            <a:endParaRPr lang="he-IL" sz="1800" dirty="0" smtClean="0">
              <a:solidFill>
                <a:srgbClr val="FFFFFF"/>
              </a:solidFill>
              <a:latin typeface="Arial" pitchFamily="34" charset="0"/>
              <a:ea typeface="Times New Roman"/>
              <a:cs typeface="Arial" pitchFamily="34" charset="0"/>
              <a:sym typeface="Times New Roman"/>
            </a:endParaRPr>
          </a:p>
          <a:p>
            <a:pPr marL="0" lvl="0" indent="0" algn="r" rtl="1">
              <a:spcBef>
                <a:spcPts val="0"/>
              </a:spcBef>
              <a:spcAft>
                <a:spcPts val="0"/>
              </a:spcAft>
              <a:buNone/>
            </a:pPr>
            <a:r>
              <a:rPr lang="he-IL" sz="1800" dirty="0" smtClean="0">
                <a:solidFill>
                  <a:srgbClr val="FFFFFF"/>
                </a:solidFill>
                <a:latin typeface="Arial" pitchFamily="34" charset="0"/>
                <a:ea typeface="Times New Roman"/>
                <a:cs typeface="Arial" pitchFamily="34" charset="0"/>
                <a:sym typeface="Times New Roman"/>
              </a:rPr>
              <a:t>מהבחינה האסטטית סוכם על מיגבלה של עד 2 קוי עזר ועד 2 בינות עזר. </a:t>
            </a:r>
          </a:p>
          <a:p>
            <a:pPr marL="0" lvl="0" indent="0" algn="r" rtl="1">
              <a:spcBef>
                <a:spcPts val="0"/>
              </a:spcBef>
              <a:spcAft>
                <a:spcPts val="0"/>
              </a:spcAft>
              <a:buNone/>
            </a:pPr>
            <a:r>
              <a:rPr lang="he-IL" sz="1800" dirty="0" smtClean="0">
                <a:solidFill>
                  <a:srgbClr val="FFFFFF"/>
                </a:solidFill>
                <a:latin typeface="Arial" pitchFamily="34" charset="0"/>
                <a:ea typeface="Times New Roman"/>
                <a:cs typeface="Arial" pitchFamily="34" charset="0"/>
                <a:sym typeface="Times New Roman"/>
              </a:rPr>
              <a:t>קו עזר קו- חוצה את התו</a:t>
            </a:r>
          </a:p>
          <a:p>
            <a:pPr marL="0" lvl="0" indent="0" algn="r" rtl="1">
              <a:spcBef>
                <a:spcPts val="0"/>
              </a:spcBef>
              <a:spcAft>
                <a:spcPts val="0"/>
              </a:spcAft>
              <a:buNone/>
            </a:pPr>
            <a:r>
              <a:rPr lang="he-IL" sz="1800" dirty="0" smtClean="0">
                <a:solidFill>
                  <a:srgbClr val="FFFFFF"/>
                </a:solidFill>
                <a:latin typeface="Arial" pitchFamily="34" charset="0"/>
                <a:ea typeface="Times New Roman"/>
                <a:cs typeface="Arial" pitchFamily="34" charset="0"/>
                <a:sym typeface="Times New Roman"/>
              </a:rPr>
              <a:t>קו עזר בינה – נמצא מתחת לתו</a:t>
            </a:r>
            <a:endParaRPr sz="1800" dirty="0">
              <a:solidFill>
                <a:srgbClr val="FFFFFF"/>
              </a:solidFill>
              <a:latin typeface="Arial" pitchFamily="34" charset="0"/>
              <a:ea typeface="Times New Roman"/>
              <a:cs typeface="Arial" pitchFamily="34" charset="0"/>
              <a:sym typeface="Times New Roman"/>
            </a:endParaRPr>
          </a:p>
          <a:p>
            <a:pPr marL="0" lvl="0" indent="0" rtl="1">
              <a:spcBef>
                <a:spcPts val="0"/>
              </a:spcBef>
              <a:spcAft>
                <a:spcPts val="0"/>
              </a:spcAft>
              <a:buNone/>
            </a:pPr>
            <a:endParaRPr sz="3000" dirty="0">
              <a:solidFill>
                <a:srgbClr val="FFFF00"/>
              </a:solidFill>
              <a:latin typeface="Times New Roman"/>
              <a:ea typeface="Times New Roman"/>
              <a:cs typeface="Times New Roman"/>
              <a:sym typeface="Times New Roman"/>
            </a:endParaRPr>
          </a:p>
          <a:p>
            <a:pPr marL="0" lvl="0" indent="0" rtl="1">
              <a:spcBef>
                <a:spcPts val="0"/>
              </a:spcBef>
              <a:spcAft>
                <a:spcPts val="0"/>
              </a:spcAft>
              <a:buNone/>
            </a:pPr>
            <a:endParaRPr sz="3000" dirty="0">
              <a:solidFill>
                <a:srgbClr val="FFFF00"/>
              </a:solidFill>
            </a:endParaRPr>
          </a:p>
        </p:txBody>
      </p:sp>
      <p:pic>
        <p:nvPicPr>
          <p:cNvPr id="115" name="Google Shape;115;p16"/>
          <p:cNvPicPr preferRelativeResize="0"/>
          <p:nvPr/>
        </p:nvPicPr>
        <p:blipFill>
          <a:blip r:embed="rId3">
            <a:alphaModFix/>
          </a:blip>
          <a:stretch>
            <a:fillRect/>
          </a:stretch>
        </p:blipFill>
        <p:spPr>
          <a:xfrm>
            <a:off x="1791330" y="3211103"/>
            <a:ext cx="5581400" cy="1137800"/>
          </a:xfrm>
          <a:prstGeom prst="rect">
            <a:avLst/>
          </a:prstGeom>
          <a:noFill/>
          <a:ln>
            <a:noFill/>
          </a:ln>
        </p:spPr>
      </p:pic>
      <p:pic>
        <p:nvPicPr>
          <p:cNvPr id="116" name="Google Shape;116;p16"/>
          <p:cNvPicPr preferRelativeResize="0"/>
          <p:nvPr/>
        </p:nvPicPr>
        <p:blipFill>
          <a:blip r:embed="rId4">
            <a:alphaModFix/>
          </a:blip>
          <a:stretch>
            <a:fillRect/>
          </a:stretch>
        </p:blipFill>
        <p:spPr>
          <a:xfrm>
            <a:off x="7117400" y="0"/>
            <a:ext cx="2026600" cy="895300"/>
          </a:xfrm>
          <a:prstGeom prst="rect">
            <a:avLst/>
          </a:prstGeom>
          <a:noFill/>
          <a:ln>
            <a:noFill/>
          </a:ln>
        </p:spPr>
      </p:pic>
      <p:pic>
        <p:nvPicPr>
          <p:cNvPr id="117" name="Google Shape;117;p16"/>
          <p:cNvPicPr preferRelativeResize="0"/>
          <p:nvPr/>
        </p:nvPicPr>
        <p:blipFill>
          <a:blip r:embed="rId4">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7"/>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מעגל הקוינטות - בסימני הדיאז</a:t>
            </a:r>
            <a:endParaRPr sz="2400" b="1" dirty="0">
              <a:solidFill>
                <a:srgbClr val="FFFF00"/>
              </a:solidFill>
              <a:latin typeface="Times New Roman"/>
              <a:ea typeface="Times New Roman"/>
              <a:cs typeface="Times New Roman"/>
              <a:sym typeface="Times New Roman"/>
            </a:endParaRPr>
          </a:p>
        </p:txBody>
      </p:sp>
      <p:sp>
        <p:nvSpPr>
          <p:cNvPr id="797" name="Google Shape;797;p87"/>
          <p:cNvSpPr txBox="1">
            <a:spLocks noGrp="1"/>
          </p:cNvSpPr>
          <p:nvPr>
            <p:ph type="subTitle" idx="1"/>
          </p:nvPr>
        </p:nvSpPr>
        <p:spPr>
          <a:xfrm>
            <a:off x="558150" y="1140025"/>
            <a:ext cx="7921200" cy="4003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800">
                <a:solidFill>
                  <a:srgbClr val="FFFFFF"/>
                </a:solidFill>
                <a:latin typeface="Times New Roman"/>
                <a:ea typeface="Times New Roman"/>
                <a:cs typeface="Times New Roman"/>
                <a:sym typeface="Times New Roman"/>
              </a:rPr>
              <a:t>מעגל הקוינטות בסימני </a:t>
            </a:r>
            <a:r>
              <a:rPr lang="x-none" sz="1800" b="1">
                <a:solidFill>
                  <a:srgbClr val="FFFF00"/>
                </a:solidFill>
                <a:latin typeface="Times New Roman"/>
                <a:ea typeface="Times New Roman"/>
                <a:cs typeface="Times New Roman"/>
                <a:sym typeface="Times New Roman"/>
              </a:rPr>
              <a:t>דיאז</a:t>
            </a:r>
            <a:endParaRPr sz="1800" b="1">
              <a:solidFill>
                <a:srgbClr val="FFFF00"/>
              </a:solidFill>
              <a:latin typeface="Times New Roman"/>
              <a:ea typeface="Times New Roman"/>
              <a:cs typeface="Times New Roman"/>
              <a:sym typeface="Times New Roman"/>
            </a:endParaRPr>
          </a:p>
          <a:p>
            <a:pPr marL="0" marR="0" lvl="0" indent="-228600" algn="just" rtl="0">
              <a:lnSpc>
                <a:spcPct val="115000"/>
              </a:lnSpc>
              <a:spcBef>
                <a:spcPts val="0"/>
              </a:spcBef>
              <a:spcAft>
                <a:spcPts val="0"/>
              </a:spcAft>
              <a:buNone/>
            </a:pPr>
            <a:r>
              <a:rPr lang="x-none" sz="1100">
                <a:solidFill>
                  <a:srgbClr val="0000FF"/>
                </a:solidFill>
                <a:latin typeface="Arial"/>
                <a:ea typeface="Arial"/>
                <a:cs typeface="Arial"/>
                <a:sym typeface="Arial"/>
              </a:rPr>
              <a:t>    </a:t>
            </a:r>
            <a:endParaRPr>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b="1">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798" name="Google Shape;798;p8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799" name="Google Shape;799;p87"/>
          <p:cNvPicPr preferRelativeResize="0"/>
          <p:nvPr/>
        </p:nvPicPr>
        <p:blipFill>
          <a:blip r:embed="rId3">
            <a:alphaModFix/>
          </a:blip>
          <a:stretch>
            <a:fillRect/>
          </a:stretch>
        </p:blipFill>
        <p:spPr>
          <a:xfrm>
            <a:off x="1511808" y="1557867"/>
            <a:ext cx="5693664" cy="3585633"/>
          </a:xfrm>
          <a:prstGeom prst="rect">
            <a:avLst/>
          </a:prstGeom>
          <a:noFill/>
          <a:ln>
            <a:noFill/>
          </a:ln>
        </p:spPr>
      </p:pic>
      <p:pic>
        <p:nvPicPr>
          <p:cNvPr id="800" name="Google Shape;800;p87"/>
          <p:cNvPicPr preferRelativeResize="0"/>
          <p:nvPr/>
        </p:nvPicPr>
        <p:blipFill>
          <a:blip r:embed="rId4">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8"/>
          <p:cNvSpPr txBox="1">
            <a:spLocks noGrp="1"/>
          </p:cNvSpPr>
          <p:nvPr>
            <p:ph type="ctrTitle"/>
          </p:nvPr>
        </p:nvSpPr>
        <p:spPr>
          <a:xfrm>
            <a:off x="2066300" y="3401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מעגל הקוינטות - בסימני הבמול</a:t>
            </a:r>
            <a:endParaRPr sz="2400" b="1" dirty="0">
              <a:solidFill>
                <a:srgbClr val="FFFF00"/>
              </a:solidFill>
              <a:latin typeface="Times New Roman"/>
              <a:ea typeface="Times New Roman"/>
              <a:cs typeface="Times New Roman"/>
              <a:sym typeface="Times New Roman"/>
            </a:endParaRPr>
          </a:p>
        </p:txBody>
      </p:sp>
      <p:sp>
        <p:nvSpPr>
          <p:cNvPr id="806" name="Google Shape;806;p88"/>
          <p:cNvSpPr txBox="1">
            <a:spLocks noGrp="1"/>
          </p:cNvSpPr>
          <p:nvPr>
            <p:ph type="subTitle" idx="1"/>
          </p:nvPr>
        </p:nvSpPr>
        <p:spPr>
          <a:xfrm>
            <a:off x="558150" y="1009400"/>
            <a:ext cx="7921200" cy="4251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800">
                <a:solidFill>
                  <a:srgbClr val="FFFFFF"/>
                </a:solidFill>
                <a:latin typeface="Times New Roman"/>
                <a:ea typeface="Times New Roman"/>
                <a:cs typeface="Times New Roman"/>
                <a:sym typeface="Times New Roman"/>
              </a:rPr>
              <a:t>מעגל  הקוינטות  בסימני </a:t>
            </a:r>
            <a:r>
              <a:rPr lang="x-none" sz="1800" b="1">
                <a:solidFill>
                  <a:srgbClr val="FFFF00"/>
                </a:solidFill>
                <a:latin typeface="Times New Roman"/>
                <a:ea typeface="Times New Roman"/>
                <a:cs typeface="Times New Roman"/>
                <a:sym typeface="Times New Roman"/>
              </a:rPr>
              <a:t>במול</a:t>
            </a:r>
            <a:endParaRPr sz="1800" b="1" dirty="0">
              <a:solidFill>
                <a:srgbClr val="FFFF00"/>
              </a:solidFill>
              <a:latin typeface="Times New Roman"/>
              <a:ea typeface="Times New Roman"/>
              <a:cs typeface="Times New Roman"/>
              <a:sym typeface="Times New Roman"/>
            </a:endParaRPr>
          </a:p>
          <a:p>
            <a:pPr marL="0" marR="0" lvl="0" indent="-228600" algn="just" rtl="0">
              <a:lnSpc>
                <a:spcPct val="115000"/>
              </a:lnSpc>
              <a:spcBef>
                <a:spcPts val="0"/>
              </a:spcBef>
              <a:spcAft>
                <a:spcPts val="0"/>
              </a:spcAft>
              <a:buNone/>
            </a:pPr>
            <a:r>
              <a:rPr lang="x-none" sz="1100">
                <a:solidFill>
                  <a:srgbClr val="0000FF"/>
                </a:solidFill>
                <a:latin typeface="Arial"/>
                <a:ea typeface="Arial"/>
                <a:cs typeface="Arial"/>
                <a:sym typeface="Arial"/>
              </a:rPr>
              <a:t>    </a:t>
            </a: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07" name="Google Shape;807;p8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808" name="Google Shape;808;p88"/>
          <p:cNvPicPr preferRelativeResize="0"/>
          <p:nvPr/>
        </p:nvPicPr>
        <p:blipFill>
          <a:blip r:embed="rId3">
            <a:alphaModFix/>
          </a:blip>
          <a:stretch>
            <a:fillRect/>
          </a:stretch>
        </p:blipFill>
        <p:spPr>
          <a:xfrm>
            <a:off x="1615050" y="1444978"/>
            <a:ext cx="5652650" cy="3522133"/>
          </a:xfrm>
          <a:prstGeom prst="rect">
            <a:avLst/>
          </a:prstGeom>
          <a:noFill/>
          <a:ln>
            <a:noFill/>
          </a:ln>
        </p:spPr>
      </p:pic>
      <p:pic>
        <p:nvPicPr>
          <p:cNvPr id="809" name="Google Shape;809;p88"/>
          <p:cNvPicPr preferRelativeResize="0"/>
          <p:nvPr/>
        </p:nvPicPr>
        <p:blipFill>
          <a:blip r:embed="rId4">
            <a:alphaModFix/>
          </a:blip>
          <a:stretch>
            <a:fillRect/>
          </a:stretch>
        </p:blipFill>
        <p:spPr>
          <a:xfrm>
            <a:off x="7149825" y="0"/>
            <a:ext cx="1994175" cy="89530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8"/>
          <p:cNvSpPr txBox="1">
            <a:spLocks noGrp="1"/>
          </p:cNvSpPr>
          <p:nvPr>
            <p:ph type="ctrTitle"/>
          </p:nvPr>
        </p:nvSpPr>
        <p:spPr>
          <a:xfrm>
            <a:off x="2066300" y="-789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Times New Roman"/>
                <a:ea typeface="Times New Roman"/>
                <a:cs typeface="Times New Roman"/>
                <a:sym typeface="Times New Roman"/>
              </a:rPr>
              <a:t>מעגל הקוינטות</a:t>
            </a:r>
            <a:endParaRPr sz="2400" b="1" dirty="0">
              <a:solidFill>
                <a:srgbClr val="FFFF00"/>
              </a:solidFill>
              <a:latin typeface="Times New Roman"/>
              <a:ea typeface="Times New Roman"/>
              <a:cs typeface="Times New Roman"/>
              <a:sym typeface="Times New Roman"/>
            </a:endParaRPr>
          </a:p>
        </p:txBody>
      </p:sp>
      <p:sp>
        <p:nvSpPr>
          <p:cNvPr id="806" name="Google Shape;806;p88"/>
          <p:cNvSpPr txBox="1">
            <a:spLocks noGrp="1"/>
          </p:cNvSpPr>
          <p:nvPr>
            <p:ph type="subTitle" idx="1"/>
          </p:nvPr>
        </p:nvSpPr>
        <p:spPr>
          <a:xfrm>
            <a:off x="558150" y="1009400"/>
            <a:ext cx="7921200" cy="42513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en-US" dirty="0" smtClean="0">
                <a:solidFill>
                  <a:srgbClr val="FFFFFF"/>
                </a:solidFill>
                <a:latin typeface="David"/>
                <a:ea typeface="David"/>
                <a:cs typeface="David"/>
                <a:sym typeface="David"/>
              </a:rPr>
              <a:t>     </a:t>
            </a:r>
            <a:r>
              <a:rPr lang="x-none" smtClean="0">
                <a:solidFill>
                  <a:srgbClr val="FFFFFF"/>
                </a:solidFill>
                <a:latin typeface="David"/>
                <a:ea typeface="David"/>
                <a:cs typeface="David"/>
                <a:sym typeface="David"/>
              </a:rPr>
              <a:t> </a:t>
            </a:r>
            <a:r>
              <a:rPr lang="x-none" sz="1100" smtClean="0">
                <a:solidFill>
                  <a:srgbClr val="0000FF"/>
                </a:solidFill>
                <a:latin typeface="Arial"/>
                <a:ea typeface="Arial"/>
                <a:cs typeface="Arial"/>
                <a:sym typeface="Arial"/>
              </a:rPr>
              <a:t>    </a:t>
            </a: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he-IL" b="1" dirty="0" smtClean="0">
                <a:solidFill>
                  <a:srgbClr val="FFFFFF"/>
                </a:solidFill>
                <a:latin typeface="David"/>
                <a:ea typeface="David"/>
                <a:cs typeface="David"/>
                <a:sym typeface="David"/>
              </a:rPr>
              <a:t>    </a:t>
            </a:r>
            <a:endParaRPr b="1" dirty="0" smtClean="0">
              <a:solidFill>
                <a:srgbClr val="FFFFFF"/>
              </a:solidFill>
              <a:latin typeface="David"/>
              <a:ea typeface="David"/>
              <a:cs typeface="David"/>
              <a:sym typeface="David"/>
            </a:endParaRPr>
          </a:p>
          <a:p>
            <a:pPr marL="0" marR="0" lvl="0" indent="0" algn="just" rtl="1">
              <a:lnSpc>
                <a:spcPct val="115000"/>
              </a:lnSpc>
              <a:spcBef>
                <a:spcPts val="0"/>
              </a:spcBef>
              <a:spcAft>
                <a:spcPts val="0"/>
              </a:spcAft>
              <a:buNone/>
            </a:pPr>
            <a:r>
              <a:rPr lang="x-none" b="1" smtClean="0">
                <a:solidFill>
                  <a:srgbClr val="0000FF"/>
                </a:solidFill>
                <a:latin typeface="David"/>
                <a:ea typeface="David"/>
                <a:cs typeface="David"/>
                <a:sym typeface="David"/>
              </a:rPr>
              <a:t> </a:t>
            </a:r>
            <a:endParaRPr b="1" dirty="0">
              <a:solidFill>
                <a:srgbClr val="0000FF"/>
              </a:solidFill>
              <a:latin typeface="David"/>
              <a:ea typeface="David"/>
              <a:cs typeface="David"/>
              <a:sym typeface="David"/>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marR="0" lvl="0" indent="0" algn="just" rtl="1">
              <a:lnSpc>
                <a:spcPct val="115000"/>
              </a:lnSpc>
              <a:spcBef>
                <a:spcPts val="0"/>
              </a:spcBef>
              <a:spcAft>
                <a:spcPts val="0"/>
              </a:spcAft>
              <a:buNone/>
            </a:pPr>
            <a:r>
              <a:rPr lang="x-none" sz="1100" b="1">
                <a:solidFill>
                  <a:srgbClr val="0000FF"/>
                </a:solidFill>
                <a:latin typeface="Arial"/>
                <a:ea typeface="Arial"/>
                <a:cs typeface="Arial"/>
                <a:sym typeface="Arial"/>
              </a:rPr>
              <a:t> </a:t>
            </a:r>
            <a:endParaRPr sz="1100" b="1" dirty="0">
              <a:solidFill>
                <a:srgbClr val="0000FF"/>
              </a:solidFill>
              <a:latin typeface="Arial"/>
              <a:ea typeface="Arial"/>
              <a:cs typeface="Arial"/>
              <a:sym typeface="Arial"/>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807" name="Google Shape;807;p8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809" name="Google Shape;809;p88"/>
          <p:cNvPicPr preferRelativeResize="0"/>
          <p:nvPr/>
        </p:nvPicPr>
        <p:blipFill>
          <a:blip r:embed="rId3">
            <a:alphaModFix/>
          </a:blip>
          <a:stretch>
            <a:fillRect/>
          </a:stretch>
        </p:blipFill>
        <p:spPr>
          <a:xfrm>
            <a:off x="7149825" y="0"/>
            <a:ext cx="1994175" cy="895300"/>
          </a:xfrm>
          <a:prstGeom prst="rect">
            <a:avLst/>
          </a:prstGeom>
          <a:noFill/>
          <a:ln>
            <a:noFill/>
          </a:ln>
        </p:spPr>
      </p:pic>
      <p:sp>
        <p:nvSpPr>
          <p:cNvPr id="8" name="Rectangle 7"/>
          <p:cNvSpPr/>
          <p:nvPr/>
        </p:nvSpPr>
        <p:spPr>
          <a:xfrm>
            <a:off x="6457949" y="1046262"/>
            <a:ext cx="2033187" cy="4555093"/>
          </a:xfrm>
          <a:prstGeom prst="rect">
            <a:avLst/>
          </a:prstGeom>
        </p:spPr>
        <p:txBody>
          <a:bodyPr wrap="square">
            <a:spAutoFit/>
          </a:bodyPr>
          <a:lstStyle/>
          <a:p>
            <a:pPr algn="r" rtl="1"/>
            <a:r>
              <a:rPr lang="x-none" b="1" smtClean="0">
                <a:solidFill>
                  <a:srgbClr val="FFFF00"/>
                </a:solidFill>
                <a:latin typeface="Times New Roman"/>
                <a:ea typeface="Times New Roman"/>
                <a:cs typeface="Times New Roman"/>
                <a:sym typeface="Times New Roman"/>
              </a:rPr>
              <a:t>מעגל  הקוינטות</a:t>
            </a:r>
            <a:r>
              <a:rPr lang="he-IL" b="1" dirty="0" smtClean="0">
                <a:solidFill>
                  <a:srgbClr val="FFFF00"/>
                </a:solidFill>
                <a:latin typeface="Times New Roman"/>
                <a:ea typeface="Times New Roman"/>
                <a:cs typeface="Times New Roman"/>
                <a:sym typeface="Times New Roman"/>
              </a:rPr>
              <a:t>: </a:t>
            </a:r>
          </a:p>
          <a:p>
            <a:pPr algn="r" rtl="1"/>
            <a:r>
              <a:rPr lang="he-IL" sz="1200" b="1" dirty="0" smtClean="0">
                <a:solidFill>
                  <a:srgbClr val="FF0000"/>
                </a:solidFill>
                <a:latin typeface="Times New Roman"/>
                <a:ea typeface="Times New Roman"/>
                <a:cs typeface="Times New Roman"/>
                <a:sym typeface="Times New Roman"/>
              </a:rPr>
              <a:t>מעגל הקוינטות – </a:t>
            </a:r>
            <a:r>
              <a:rPr lang="he-IL" sz="1200" dirty="0" smtClean="0">
                <a:solidFill>
                  <a:schemeClr val="bg1"/>
                </a:solidFill>
                <a:latin typeface="Times New Roman"/>
                <a:ea typeface="Times New Roman"/>
                <a:cs typeface="Times New Roman"/>
                <a:sym typeface="Times New Roman"/>
              </a:rPr>
              <a:t>שיטה שבאמצעותהניתן למצא את סימני ההיתק של כל הסולמות במז'ור ובמינור. </a:t>
            </a:r>
          </a:p>
          <a:p>
            <a:pPr marL="228600" indent="-228600" algn="r" rtl="1"/>
            <a:r>
              <a:rPr lang="he-IL" sz="1200" b="1" dirty="0" smtClean="0">
                <a:solidFill>
                  <a:srgbClr val="FF0000"/>
                </a:solidFill>
                <a:latin typeface="Times New Roman"/>
                <a:ea typeface="Times New Roman"/>
                <a:cs typeface="Times New Roman"/>
                <a:sym typeface="Times New Roman"/>
              </a:rPr>
              <a:t>דיאזים</a:t>
            </a:r>
            <a:r>
              <a:rPr lang="he-IL" sz="1200" dirty="0" smtClean="0">
                <a:solidFill>
                  <a:srgbClr val="FF0000"/>
                </a:solidFill>
                <a:latin typeface="Times New Roman"/>
                <a:ea typeface="Times New Roman"/>
                <a:cs typeface="Times New Roman"/>
                <a:sym typeface="Times New Roman"/>
              </a:rPr>
              <a:t> – </a:t>
            </a:r>
            <a:r>
              <a:rPr lang="he-IL" sz="1200" dirty="0" smtClean="0">
                <a:solidFill>
                  <a:schemeClr val="bg1"/>
                </a:solidFill>
                <a:latin typeface="Times New Roman"/>
                <a:ea typeface="Times New Roman"/>
                <a:cs typeface="Times New Roman"/>
                <a:sym typeface="Times New Roman"/>
              </a:rPr>
              <a:t>התקדמות בכוון השעון בקוינטה זכה עד 7 דיאזים.</a:t>
            </a:r>
          </a:p>
          <a:p>
            <a:pPr marL="228600" indent="-228600" algn="r" rtl="1"/>
            <a:r>
              <a:rPr lang="he-IL" sz="1200" b="1" dirty="0" smtClean="0">
                <a:solidFill>
                  <a:srgbClr val="FF0000"/>
                </a:solidFill>
                <a:latin typeface="Times New Roman"/>
                <a:ea typeface="Times New Roman"/>
                <a:cs typeface="Times New Roman"/>
                <a:sym typeface="Times New Roman"/>
              </a:rPr>
              <a:t>במולים </a:t>
            </a:r>
            <a:r>
              <a:rPr lang="he-IL" sz="1200" dirty="0" smtClean="0">
                <a:solidFill>
                  <a:srgbClr val="FF0000"/>
                </a:solidFill>
                <a:latin typeface="Times New Roman"/>
                <a:ea typeface="Times New Roman"/>
                <a:cs typeface="Times New Roman"/>
                <a:sym typeface="Times New Roman"/>
              </a:rPr>
              <a:t>– </a:t>
            </a:r>
            <a:r>
              <a:rPr lang="he-IL" sz="1200" dirty="0" smtClean="0">
                <a:solidFill>
                  <a:schemeClr val="bg1"/>
                </a:solidFill>
                <a:latin typeface="Times New Roman"/>
                <a:ea typeface="Times New Roman"/>
                <a:cs typeface="Times New Roman"/>
                <a:sym typeface="Times New Roman"/>
              </a:rPr>
              <a:t>התקדמות נגד כוון השעון    בקורטה זכה עד 7 במולים.</a:t>
            </a:r>
          </a:p>
          <a:p>
            <a:pPr marL="228600" indent="-228600" algn="r" rtl="1"/>
            <a:r>
              <a:rPr lang="he-IL" sz="1200" b="1" dirty="0" smtClean="0">
                <a:solidFill>
                  <a:srgbClr val="FF0000"/>
                </a:solidFill>
                <a:latin typeface="Times New Roman"/>
                <a:ea typeface="Times New Roman"/>
                <a:cs typeface="Times New Roman"/>
                <a:sym typeface="Times New Roman"/>
              </a:rPr>
              <a:t>סולם מקביל </a:t>
            </a:r>
            <a:r>
              <a:rPr lang="he-IL" sz="1200" dirty="0" smtClean="0">
                <a:solidFill>
                  <a:srgbClr val="FF0000"/>
                </a:solidFill>
                <a:latin typeface="Times New Roman"/>
                <a:ea typeface="Times New Roman"/>
                <a:cs typeface="Times New Roman"/>
                <a:sym typeface="Times New Roman"/>
              </a:rPr>
              <a:t>– </a:t>
            </a:r>
            <a:r>
              <a:rPr lang="he-IL" sz="1200" dirty="0" smtClean="0">
                <a:solidFill>
                  <a:schemeClr val="bg1"/>
                </a:solidFill>
                <a:latin typeface="Times New Roman"/>
                <a:ea typeface="Times New Roman"/>
                <a:cs typeface="Times New Roman"/>
                <a:sym typeface="Times New Roman"/>
              </a:rPr>
              <a:t>צליל הטוניקה זהה.</a:t>
            </a:r>
          </a:p>
          <a:p>
            <a:pPr marL="228600" indent="-228600" algn="r" rtl="1"/>
            <a:r>
              <a:rPr lang="he-IL" sz="1200" dirty="0" smtClean="0">
                <a:solidFill>
                  <a:schemeClr val="bg1"/>
                </a:solidFill>
                <a:latin typeface="Times New Roman"/>
                <a:ea typeface="Times New Roman"/>
                <a:cs typeface="Times New Roman"/>
                <a:sym typeface="Times New Roman"/>
              </a:rPr>
              <a:t>סולם מז'ור ומינור בעלי אותו שם סולם. </a:t>
            </a:r>
          </a:p>
          <a:p>
            <a:pPr marL="228600" indent="-228600" algn="r" rtl="1"/>
            <a:r>
              <a:rPr lang="he-IL" sz="1200" b="1" dirty="0" smtClean="0">
                <a:solidFill>
                  <a:srgbClr val="FF0000"/>
                </a:solidFill>
                <a:latin typeface="Times New Roman"/>
                <a:ea typeface="Times New Roman"/>
                <a:cs typeface="Times New Roman"/>
                <a:sym typeface="Times New Roman"/>
              </a:rPr>
              <a:t>סולם חופף –</a:t>
            </a:r>
            <a:r>
              <a:rPr lang="he-IL" sz="1200" b="1" dirty="0" smtClean="0">
                <a:solidFill>
                  <a:schemeClr val="bg1"/>
                </a:solidFill>
                <a:latin typeface="Times New Roman"/>
                <a:ea typeface="Times New Roman"/>
                <a:cs typeface="Times New Roman"/>
                <a:sym typeface="Times New Roman"/>
              </a:rPr>
              <a:t> </a:t>
            </a:r>
            <a:r>
              <a:rPr lang="he-IL" sz="1200" dirty="0" smtClean="0">
                <a:solidFill>
                  <a:schemeClr val="bg1"/>
                </a:solidFill>
                <a:latin typeface="Times New Roman"/>
                <a:ea typeface="Times New Roman"/>
                <a:cs typeface="Times New Roman"/>
                <a:sym typeface="Times New Roman"/>
              </a:rPr>
              <a:t>סימני היתק זהים.</a:t>
            </a:r>
          </a:p>
          <a:p>
            <a:pPr marL="228600" indent="-228600" algn="r" rtl="1"/>
            <a:r>
              <a:rPr lang="he-IL" sz="1200" dirty="0" smtClean="0">
                <a:solidFill>
                  <a:schemeClr val="bg1"/>
                </a:solidFill>
                <a:latin typeface="Times New Roman"/>
                <a:ea typeface="Times New Roman"/>
                <a:cs typeface="Times New Roman"/>
                <a:sym typeface="Times New Roman"/>
              </a:rPr>
              <a:t>לכל סימן שני סולמות חופפים. </a:t>
            </a:r>
          </a:p>
          <a:p>
            <a:pPr marL="228600" indent="-228600" algn="r" rtl="1"/>
            <a:r>
              <a:rPr lang="he-IL" sz="1200" b="1" dirty="0" smtClean="0">
                <a:solidFill>
                  <a:srgbClr val="FF0000"/>
                </a:solidFill>
                <a:latin typeface="Times New Roman"/>
                <a:ea typeface="Times New Roman"/>
                <a:cs typeface="Times New Roman"/>
                <a:sym typeface="Times New Roman"/>
              </a:rPr>
              <a:t>סולמות  אנהרמוניים </a:t>
            </a:r>
            <a:r>
              <a:rPr lang="he-IL" sz="1200" dirty="0" smtClean="0">
                <a:solidFill>
                  <a:srgbClr val="FF0000"/>
                </a:solidFill>
                <a:latin typeface="Times New Roman"/>
                <a:ea typeface="Times New Roman"/>
                <a:cs typeface="Times New Roman"/>
                <a:sym typeface="Times New Roman"/>
              </a:rPr>
              <a:t>– </a:t>
            </a:r>
            <a:r>
              <a:rPr lang="he-IL" sz="1200" dirty="0" smtClean="0">
                <a:solidFill>
                  <a:schemeClr val="bg1"/>
                </a:solidFill>
                <a:latin typeface="Times New Roman"/>
                <a:ea typeface="Times New Roman"/>
                <a:cs typeface="Times New Roman"/>
                <a:sym typeface="Times New Roman"/>
              </a:rPr>
              <a:t>שמות הסולמות זהים, אך סימני היתק שונים. </a:t>
            </a:r>
          </a:p>
          <a:p>
            <a:pPr marL="228600" indent="-228600" algn="r" rtl="1"/>
            <a:r>
              <a:rPr lang="he-IL" sz="1200" b="1" dirty="0" smtClean="0">
                <a:solidFill>
                  <a:srgbClr val="FF0000"/>
                </a:solidFill>
                <a:latin typeface="Times New Roman"/>
                <a:ea typeface="Times New Roman"/>
                <a:cs typeface="Times New Roman"/>
                <a:sym typeface="Times New Roman"/>
              </a:rPr>
              <a:t>מז'ור/מינור-</a:t>
            </a:r>
            <a:r>
              <a:rPr lang="he-IL" sz="1200" dirty="0" smtClean="0">
                <a:solidFill>
                  <a:schemeClr val="bg1"/>
                </a:solidFill>
                <a:latin typeface="Times New Roman"/>
                <a:ea typeface="Times New Roman"/>
                <a:cs typeface="Times New Roman"/>
                <a:sym typeface="Times New Roman"/>
              </a:rPr>
              <a:t> סולם מז'ור נמצא טרצה קטנה מעל סולם מינור.</a:t>
            </a:r>
          </a:p>
          <a:p>
            <a:pPr marL="228600" indent="-228600" algn="r" rtl="1"/>
            <a:r>
              <a:rPr lang="he-IL" sz="1200" dirty="0" smtClean="0">
                <a:solidFill>
                  <a:schemeClr val="bg1"/>
                </a:solidFill>
                <a:latin typeface="Times New Roman"/>
                <a:ea typeface="Times New Roman"/>
                <a:cs typeface="Times New Roman"/>
                <a:sym typeface="Times New Roman"/>
              </a:rPr>
              <a:t>סולם מינור נמצא טרצה קטנה  מתחת לסולם מז'ור</a:t>
            </a:r>
          </a:p>
          <a:p>
            <a:pPr marL="228600" indent="-228600" algn="r" rtl="1"/>
            <a:r>
              <a:rPr lang="he-IL" sz="1200" dirty="0" smtClean="0">
                <a:solidFill>
                  <a:schemeClr val="bg1"/>
                </a:solidFill>
                <a:latin typeface="Times New Roman"/>
                <a:ea typeface="Times New Roman"/>
                <a:cs typeface="Times New Roman"/>
                <a:sym typeface="Times New Roman"/>
              </a:rPr>
              <a:t> </a:t>
            </a:r>
          </a:p>
          <a:p>
            <a:pPr marL="228600" indent="-228600" algn="r" rtl="1"/>
            <a:endParaRPr lang="he-IL" sz="1200" dirty="0" smtClean="0">
              <a:solidFill>
                <a:schemeClr val="bg1"/>
              </a:solidFill>
              <a:latin typeface="Times New Roman"/>
              <a:ea typeface="Times New Roman"/>
              <a:cs typeface="Times New Roman"/>
              <a:sym typeface="Times New Roman"/>
            </a:endParaRPr>
          </a:p>
          <a:p>
            <a:pPr algn="r" rtl="1"/>
            <a:endParaRPr lang="en-US" sz="1200" dirty="0"/>
          </a:p>
        </p:txBody>
      </p:sp>
      <p:pic>
        <p:nvPicPr>
          <p:cNvPr id="2" name="Picture 3"/>
          <p:cNvPicPr>
            <a:picLocks noChangeAspect="1" noChangeArrowheads="1"/>
          </p:cNvPicPr>
          <p:nvPr/>
        </p:nvPicPr>
        <p:blipFill>
          <a:blip r:embed="rId4"/>
          <a:srcRect/>
          <a:stretch>
            <a:fillRect/>
          </a:stretch>
        </p:blipFill>
        <p:spPr bwMode="auto">
          <a:xfrm>
            <a:off x="1562099" y="590550"/>
            <a:ext cx="4686301"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33981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מעגל הקוינטות</a:t>
                      </a:r>
                      <a:endParaRPr lang="he-IL" sz="24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לשם מה דרוש מעגל הקוינטות? </a:t>
                      </a:r>
                    </a:p>
                    <a:p>
                      <a:pPr marL="342900" lvl="0" indent="-342900" algn="r" rtl="1">
                        <a:spcBef>
                          <a:spcPts val="0"/>
                        </a:spcBef>
                        <a:spcAft>
                          <a:spcPts val="0"/>
                        </a:spcAft>
                        <a:buNone/>
                      </a:pPr>
                      <a:r>
                        <a:rPr lang="he-IL" sz="1600" b="1" baseline="0" dirty="0" smtClean="0">
                          <a:solidFill>
                            <a:schemeClr val="bg1"/>
                          </a:solidFill>
                        </a:rPr>
                        <a:t>     2. ציין את שמות הסולמות במז'ור על פי מעגל הקוינטות? </a:t>
                      </a:r>
                    </a:p>
                    <a:p>
                      <a:pPr marL="342900" lvl="0" indent="-342900" algn="r" rtl="1">
                        <a:spcBef>
                          <a:spcPts val="0"/>
                        </a:spcBef>
                        <a:spcAft>
                          <a:spcPts val="0"/>
                        </a:spcAft>
                        <a:buNone/>
                      </a:pPr>
                      <a:r>
                        <a:rPr lang="he-IL" sz="1600" b="1" baseline="0" dirty="0" smtClean="0">
                          <a:solidFill>
                            <a:schemeClr val="bg1"/>
                          </a:solidFill>
                        </a:rPr>
                        <a:t>     3. ציין את שמות הסולמות במינור על פי מעגל הקוינטות? </a:t>
                      </a:r>
                    </a:p>
                    <a:p>
                      <a:pPr marL="342900" lvl="0" indent="-342900" algn="r" rtl="1">
                        <a:spcBef>
                          <a:spcPts val="0"/>
                        </a:spcBef>
                        <a:spcAft>
                          <a:spcPts val="0"/>
                        </a:spcAft>
                        <a:buNone/>
                      </a:pPr>
                      <a:r>
                        <a:rPr lang="he-IL" sz="1600" b="1" baseline="0" dirty="0" smtClean="0">
                          <a:solidFill>
                            <a:schemeClr val="bg1"/>
                          </a:solidFill>
                        </a:rPr>
                        <a:t>     4. מדוע מעגל הקוינטות נקרא כך? </a:t>
                      </a:r>
                    </a:p>
                    <a:p>
                      <a:pPr marL="342900" lvl="0" indent="-342900" algn="r" rtl="1">
                        <a:spcBef>
                          <a:spcPts val="0"/>
                        </a:spcBef>
                        <a:spcAft>
                          <a:spcPts val="0"/>
                        </a:spcAft>
                        <a:buNone/>
                      </a:pPr>
                      <a:r>
                        <a:rPr lang="he-IL" sz="1600" b="1" baseline="0" dirty="0" smtClean="0">
                          <a:solidFill>
                            <a:schemeClr val="bg1"/>
                          </a:solidFill>
                        </a:rPr>
                        <a:t>     5. מהו ההבדל המהותי בין הסימן דיאז לסימן במול במעגל הקוינטות?</a:t>
                      </a:r>
                    </a:p>
                    <a:p>
                      <a:pPr marL="342900" lvl="0" indent="-342900" algn="r" rtl="1">
                        <a:spcBef>
                          <a:spcPts val="0"/>
                        </a:spcBef>
                        <a:spcAft>
                          <a:spcPts val="0"/>
                        </a:spcAft>
                        <a:buNone/>
                      </a:pPr>
                      <a:r>
                        <a:rPr lang="he-IL" sz="1600" b="1" baseline="0" dirty="0" smtClean="0">
                          <a:solidFill>
                            <a:schemeClr val="bg1"/>
                          </a:solidFill>
                        </a:rPr>
                        <a:t>     6. מתי משתמשים במעגל זה במרווח הקווינטה ומתי במעגל הקורטה? </a:t>
                      </a:r>
                    </a:p>
                    <a:p>
                      <a:pPr marL="342900" lvl="0" indent="-342900" algn="r" rtl="1">
                        <a:spcBef>
                          <a:spcPts val="0"/>
                        </a:spcBef>
                        <a:spcAft>
                          <a:spcPts val="0"/>
                        </a:spcAft>
                        <a:buNone/>
                      </a:pPr>
                      <a:r>
                        <a:rPr lang="he-IL" sz="1600" b="1" baseline="0" dirty="0" smtClean="0">
                          <a:solidFill>
                            <a:schemeClr val="bg1"/>
                          </a:solidFill>
                        </a:rPr>
                        <a:t>     7. מהי הכמות המירבית של סימני דיאזים/במולים שבהם ניתן להשתמש במעגל הקוינטות?</a:t>
                      </a:r>
                    </a:p>
                    <a:p>
                      <a:pPr marL="342900" lvl="0" indent="-342900" algn="r" rtl="1">
                        <a:spcBef>
                          <a:spcPts val="0"/>
                        </a:spcBef>
                        <a:spcAft>
                          <a:spcPts val="0"/>
                        </a:spcAft>
                        <a:buNone/>
                      </a:pPr>
                      <a:r>
                        <a:rPr lang="he-IL" sz="1600" b="1" baseline="0" dirty="0" smtClean="0">
                          <a:solidFill>
                            <a:schemeClr val="bg1"/>
                          </a:solidFill>
                        </a:rPr>
                        <a:t>     8. מדוע הסולמות דו מז'ור/לה מינור אינם מכילים שום סימני היתק ?</a:t>
                      </a:r>
                    </a:p>
                    <a:p>
                      <a:pPr marL="342900" lvl="0" indent="-342900" algn="r" rtl="1">
                        <a:spcBef>
                          <a:spcPts val="0"/>
                        </a:spcBef>
                        <a:spcAft>
                          <a:spcPts val="0"/>
                        </a:spcAft>
                        <a:buNone/>
                      </a:pPr>
                      <a:r>
                        <a:rPr lang="he-IL" sz="1600" b="1" baseline="0" dirty="0" smtClean="0">
                          <a:solidFill>
                            <a:schemeClr val="bg1"/>
                          </a:solidFill>
                        </a:rPr>
                        <a:t>     9. האם אני יכול להשתמש במעגל הקוורטות ?</a:t>
                      </a:r>
                    </a:p>
                    <a:p>
                      <a:pPr marL="342900" lvl="0" indent="-342900" algn="r" rtl="1">
                        <a:spcBef>
                          <a:spcPts val="0"/>
                        </a:spcBef>
                        <a:spcAft>
                          <a:spcPts val="0"/>
                        </a:spcAft>
                        <a:buNone/>
                      </a:pPr>
                      <a:r>
                        <a:rPr lang="he-IL" sz="1600" b="1" baseline="0" dirty="0" smtClean="0">
                          <a:solidFill>
                            <a:schemeClr val="bg1"/>
                          </a:solidFill>
                        </a:rPr>
                        <a:t>    10. בנה טבלה ובה כל הסולמות במז'ור.</a:t>
                      </a:r>
                    </a:p>
                    <a:p>
                      <a:pPr marL="342900" lvl="0" indent="-342900" algn="r" rtl="1">
                        <a:spcBef>
                          <a:spcPts val="0"/>
                        </a:spcBef>
                        <a:spcAft>
                          <a:spcPts val="0"/>
                        </a:spcAft>
                        <a:buNone/>
                      </a:pPr>
                      <a:r>
                        <a:rPr lang="he-IL" sz="1600" b="1" baseline="0" dirty="0" smtClean="0">
                          <a:solidFill>
                            <a:schemeClr val="bg1"/>
                          </a:solidFill>
                        </a:rPr>
                        <a:t>    11. בנה טבלה ובה כל הסולמות במינור. </a:t>
                      </a:r>
                    </a:p>
                    <a:p>
                      <a:pPr marL="342900" lvl="0" indent="-342900" algn="r" rtl="1">
                        <a:spcBef>
                          <a:spcPts val="0"/>
                        </a:spcBef>
                        <a:spcAft>
                          <a:spcPts val="0"/>
                        </a:spcAft>
                        <a:buNone/>
                      </a:pPr>
                      <a:r>
                        <a:rPr lang="he-IL" sz="1600" b="1" baseline="0" dirty="0" smtClean="0">
                          <a:solidFill>
                            <a:schemeClr val="bg1"/>
                          </a:solidFill>
                        </a:rPr>
                        <a:t>    12. מעגל הקוינטות מתחיל מהצליל דו ומסתיים בצליל דו ? נכון/לא נכון</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682749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                שיעורי בית- מעגל הקוינטות</a:t>
                      </a:r>
                      <a:endParaRPr lang="he-IL" sz="2400" b="1" baseline="0" dirty="0" smtClean="0">
                        <a:solidFill>
                          <a:srgbClr val="FF0000"/>
                        </a:solidFill>
                      </a:endParaRPr>
                    </a:p>
                    <a:p>
                      <a:pPr marL="342900" lvl="0" indent="-342900" algn="r" rtl="1">
                        <a:spcBef>
                          <a:spcPts val="0"/>
                        </a:spcBef>
                        <a:spcAft>
                          <a:spcPts val="0"/>
                        </a:spcAft>
                        <a:buNone/>
                      </a:pPr>
                      <a:r>
                        <a:rPr lang="he-IL" sz="1600" b="1" baseline="0" dirty="0" smtClean="0">
                          <a:solidFill>
                            <a:schemeClr val="bg1"/>
                          </a:solidFill>
                        </a:rPr>
                        <a:t>     13. בנה טבלה ובה כל הסולמות בדיאזים.</a:t>
                      </a:r>
                    </a:p>
                    <a:p>
                      <a:pPr marL="342900" lvl="0" indent="-342900" algn="r" rtl="1">
                        <a:spcBef>
                          <a:spcPts val="0"/>
                        </a:spcBef>
                        <a:spcAft>
                          <a:spcPts val="0"/>
                        </a:spcAft>
                        <a:buNone/>
                      </a:pPr>
                      <a:r>
                        <a:rPr lang="he-IL" sz="1600" b="1" baseline="0" dirty="0" smtClean="0">
                          <a:solidFill>
                            <a:schemeClr val="bg1"/>
                          </a:solidFill>
                        </a:rPr>
                        <a:t>     14. בנה טבלה ובה כל הסולמות בבמולים. </a:t>
                      </a:r>
                    </a:p>
                    <a:p>
                      <a:pPr marL="342900" lvl="0" indent="-342900" algn="r" rtl="1">
                        <a:spcBef>
                          <a:spcPts val="0"/>
                        </a:spcBef>
                        <a:spcAft>
                          <a:spcPts val="0"/>
                        </a:spcAft>
                        <a:buNone/>
                      </a:pPr>
                      <a:r>
                        <a:rPr lang="he-IL" sz="1600" b="1" baseline="0" dirty="0" smtClean="0">
                          <a:solidFill>
                            <a:schemeClr val="bg1"/>
                          </a:solidFill>
                        </a:rPr>
                        <a:t>     15. בנה טבלה ובה כל הסולמות החופפים? </a:t>
                      </a:r>
                    </a:p>
                    <a:p>
                      <a:pPr marL="342900" lvl="0" indent="-342900" algn="r" rtl="1">
                        <a:spcBef>
                          <a:spcPts val="0"/>
                        </a:spcBef>
                        <a:spcAft>
                          <a:spcPts val="0"/>
                        </a:spcAft>
                        <a:buNone/>
                      </a:pPr>
                      <a:r>
                        <a:rPr lang="he-IL" sz="1600" b="1" baseline="0" dirty="0" smtClean="0">
                          <a:solidFill>
                            <a:schemeClr val="bg1"/>
                          </a:solidFill>
                        </a:rPr>
                        <a:t>     16. בנה טבלה ובה כל הסולמות המקבילים? </a:t>
                      </a:r>
                    </a:p>
                    <a:p>
                      <a:pPr marL="342900" lvl="0" indent="-342900" algn="r" rtl="1">
                        <a:spcBef>
                          <a:spcPts val="0"/>
                        </a:spcBef>
                        <a:spcAft>
                          <a:spcPts val="0"/>
                        </a:spcAft>
                        <a:buNone/>
                      </a:pPr>
                      <a:r>
                        <a:rPr lang="he-IL" sz="1600" b="1" baseline="0" dirty="0" smtClean="0">
                          <a:solidFill>
                            <a:schemeClr val="bg1"/>
                          </a:solidFill>
                        </a:rPr>
                        <a:t>     17. תן דוגמא מהו סולם חופף? </a:t>
                      </a:r>
                    </a:p>
                    <a:p>
                      <a:pPr marL="342900" lvl="0" indent="-342900" algn="r" rtl="1">
                        <a:spcBef>
                          <a:spcPts val="0"/>
                        </a:spcBef>
                        <a:spcAft>
                          <a:spcPts val="0"/>
                        </a:spcAft>
                        <a:buNone/>
                      </a:pPr>
                      <a:r>
                        <a:rPr lang="he-IL" sz="1600" b="1" baseline="0" dirty="0" smtClean="0">
                          <a:solidFill>
                            <a:schemeClr val="bg1"/>
                          </a:solidFill>
                        </a:rPr>
                        <a:t>     18. תן דוגמא מהו סולם מקביל? </a:t>
                      </a:r>
                    </a:p>
                    <a:p>
                      <a:pPr marL="342900" lvl="0" indent="-342900" algn="r" rtl="1">
                        <a:spcBef>
                          <a:spcPts val="0"/>
                        </a:spcBef>
                        <a:spcAft>
                          <a:spcPts val="0"/>
                        </a:spcAft>
                        <a:buNone/>
                      </a:pPr>
                      <a:r>
                        <a:rPr lang="he-IL" sz="1600" b="1" baseline="0" dirty="0" smtClean="0">
                          <a:solidFill>
                            <a:schemeClr val="bg1"/>
                          </a:solidFill>
                        </a:rPr>
                        <a:t>     19. מה הכוונה במושג סולמות אינהרמוניים?תן דוגמא</a:t>
                      </a:r>
                    </a:p>
                    <a:p>
                      <a:pPr marL="342900" lvl="0" indent="-342900" algn="r" rtl="1">
                        <a:spcBef>
                          <a:spcPts val="0"/>
                        </a:spcBef>
                        <a:spcAft>
                          <a:spcPts val="0"/>
                        </a:spcAft>
                        <a:buNone/>
                      </a:pPr>
                      <a:r>
                        <a:rPr lang="he-IL" sz="1600" b="1" baseline="0" dirty="0" smtClean="0">
                          <a:solidFill>
                            <a:schemeClr val="bg1"/>
                          </a:solidFill>
                        </a:rPr>
                        <a:t>     20. מהו המרווח בין סולם מז'ור לסולם מינור ולהיפך? </a:t>
                      </a:r>
                    </a:p>
                    <a:p>
                      <a:pPr marL="342900" lvl="0" indent="-342900" algn="r" rtl="1">
                        <a:spcBef>
                          <a:spcPts val="0"/>
                        </a:spcBef>
                        <a:spcAft>
                          <a:spcPts val="0"/>
                        </a:spcAft>
                        <a:buNone/>
                      </a:pPr>
                      <a:r>
                        <a:rPr lang="he-IL" sz="1600" b="1" baseline="0" dirty="0" smtClean="0">
                          <a:solidFill>
                            <a:schemeClr val="bg1"/>
                          </a:solidFill>
                        </a:rPr>
                        <a:t>     21. כמה דיאזים יש בסולם לה מינור?</a:t>
                      </a:r>
                    </a:p>
                    <a:p>
                      <a:pPr marL="342900" lvl="0" indent="-342900" algn="r" rtl="1">
                        <a:spcBef>
                          <a:spcPts val="0"/>
                        </a:spcBef>
                        <a:spcAft>
                          <a:spcPts val="0"/>
                        </a:spcAft>
                        <a:buNone/>
                      </a:pPr>
                      <a:r>
                        <a:rPr lang="he-IL" sz="1600" b="1" baseline="0" dirty="0" smtClean="0">
                          <a:solidFill>
                            <a:schemeClr val="bg1"/>
                          </a:solidFill>
                        </a:rPr>
                        <a:t>     22. כמה במולים יש בסולם פה מינור?</a:t>
                      </a:r>
                    </a:p>
                    <a:p>
                      <a:pPr marL="342900" lvl="0" indent="-342900" algn="r" rtl="1">
                        <a:spcBef>
                          <a:spcPts val="0"/>
                        </a:spcBef>
                        <a:spcAft>
                          <a:spcPts val="0"/>
                        </a:spcAft>
                        <a:buNone/>
                      </a:pPr>
                      <a:r>
                        <a:rPr lang="he-IL" sz="1600" b="1" baseline="0" dirty="0" smtClean="0">
                          <a:solidFill>
                            <a:schemeClr val="bg1"/>
                          </a:solidFill>
                        </a:rPr>
                        <a:t>     23. מהו הסולם החופף לסולם פה דיאז מינור?</a:t>
                      </a:r>
                    </a:p>
                    <a:p>
                      <a:pPr marL="342900" lvl="0" indent="-342900" algn="r" rtl="1">
                        <a:spcBef>
                          <a:spcPts val="0"/>
                        </a:spcBef>
                        <a:spcAft>
                          <a:spcPts val="0"/>
                        </a:spcAft>
                        <a:buNone/>
                      </a:pPr>
                      <a:r>
                        <a:rPr lang="he-IL" sz="1600" b="1" baseline="0" dirty="0" smtClean="0">
                          <a:solidFill>
                            <a:schemeClr val="bg1"/>
                          </a:solidFill>
                        </a:rPr>
                        <a:t>     24. על מנת למצא את סימני ההיתק בדיאז אתקדם ימינה במעגל </a:t>
                      </a:r>
                    </a:p>
                    <a:p>
                      <a:pPr marL="342900" lvl="0" indent="-342900" algn="r" rtl="1">
                        <a:spcBef>
                          <a:spcPts val="0"/>
                        </a:spcBef>
                        <a:spcAft>
                          <a:spcPts val="0"/>
                        </a:spcAft>
                        <a:buNone/>
                      </a:pPr>
                      <a:r>
                        <a:rPr lang="he-IL" sz="1600" b="1" baseline="0" dirty="0" smtClean="0">
                          <a:solidFill>
                            <a:schemeClr val="bg1"/>
                          </a:solidFill>
                        </a:rPr>
                        <a:t>           במרווח של קוינטה . ועל מנת למצא את סימני ההיתק בבמול </a:t>
                      </a:r>
                    </a:p>
                    <a:p>
                      <a:pPr marL="342900" lvl="0" indent="-342900" algn="r" rtl="1">
                        <a:spcBef>
                          <a:spcPts val="0"/>
                        </a:spcBef>
                        <a:spcAft>
                          <a:spcPts val="0"/>
                        </a:spcAft>
                        <a:buNone/>
                      </a:pPr>
                      <a:r>
                        <a:rPr lang="he-IL" sz="1600" b="1" baseline="0" dirty="0" smtClean="0">
                          <a:solidFill>
                            <a:schemeClr val="bg1"/>
                          </a:solidFill>
                        </a:rPr>
                        <a:t>          אתקדם שמאלה במרווח של קורטה מסולם לסולם ? נכון/לא נכון</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13"/>
          <p:cNvSpPr txBox="1">
            <a:spLocks noGrp="1"/>
          </p:cNvSpPr>
          <p:nvPr>
            <p:ph type="ctrTitle"/>
          </p:nvPr>
        </p:nvSpPr>
        <p:spPr>
          <a:xfrm>
            <a:off x="34154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097" name="Google Shape;1097;p113"/>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098" name="Google Shape;1098;p113"/>
          <p:cNvGraphicFramePr/>
          <p:nvPr/>
        </p:nvGraphicFramePr>
        <p:xfrm>
          <a:off x="1785257" y="918225"/>
          <a:ext cx="5038779" cy="3230850"/>
        </p:xfrm>
        <a:graphic>
          <a:graphicData uri="http://schemas.openxmlformats.org/drawingml/2006/table">
            <a:tbl>
              <a:tblPr>
                <a:noFill/>
                <a:tableStyleId>{D223DBF9-E6C6-4AA8-B193-31598DDAF621}</a:tableStyleId>
              </a:tblPr>
              <a:tblGrid>
                <a:gridCol w="2189718"/>
                <a:gridCol w="2849061"/>
              </a:tblGrid>
              <a:tr h="2884950">
                <a:tc>
                  <a:txBody>
                    <a:bodyPr/>
                    <a:lstStyle/>
                    <a:p>
                      <a:pPr marL="0" lvl="0" indent="0" rtl="1">
                        <a:spcBef>
                          <a:spcPts val="0"/>
                        </a:spcBef>
                        <a:spcAft>
                          <a:spcPts val="0"/>
                        </a:spcAft>
                        <a:buNone/>
                      </a:pPr>
                      <a:endParaRPr sz="1400" dirty="0">
                        <a:solidFill>
                          <a:schemeClr val="lt1"/>
                        </a:solidFill>
                        <a:latin typeface="David"/>
                        <a:ea typeface="David"/>
                        <a:cs typeface="David"/>
                        <a:sym typeface="David"/>
                      </a:endParaRPr>
                    </a:p>
                    <a:p>
                      <a:pPr marL="0" lvl="0" indent="0" rtl="1">
                        <a:spcBef>
                          <a:spcPts val="0"/>
                        </a:spcBef>
                        <a:spcAft>
                          <a:spcPts val="0"/>
                        </a:spcAft>
                        <a:buNone/>
                      </a:pP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3" action="ppaction://hlinksldjump"/>
                        </a:rPr>
                        <a:t>12 הצלילים</a:t>
                      </a:r>
                      <a:endParaRPr sz="1400" dirty="0">
                        <a:solidFill>
                          <a:srgbClr val="FFFF00"/>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4" action="ppaction://hlinksldjump"/>
                        </a:rPr>
                        <a:t>סימני היתק בסולם- דיאזים</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5" action="ppaction://hlinksldjump"/>
                        </a:rPr>
                        <a:t>סימני היתק בסולם- במולים</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6" action="ppaction://hlinksldjump"/>
                        </a:rPr>
                        <a:t>תנודות הצליל</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7" action="ppaction://hlinksldjump"/>
                        </a:rPr>
                        <a:t>תנודות הצליל-אופן החישוב</a:t>
                      </a:r>
                      <a:r>
                        <a:rPr lang="x-none" sz="1400">
                          <a:solidFill>
                            <a:srgbClr val="FFFF00"/>
                          </a:solidFill>
                          <a:latin typeface="Times New Roman"/>
                          <a:ea typeface="Times New Roman"/>
                          <a:cs typeface="Times New Roman"/>
                          <a:sym typeface="Times New Roman"/>
                        </a:rPr>
                        <a:t>   </a:t>
                      </a:r>
                      <a:endParaRPr sz="1400" dirty="0">
                        <a:solidFill>
                          <a:schemeClr val="lt1"/>
                        </a:solidFill>
                        <a:latin typeface="Times New Roman"/>
                        <a:ea typeface="Times New Roman"/>
                        <a:cs typeface="Times New Roman"/>
                        <a:sym typeface="Times New Roman"/>
                      </a:endParaRPr>
                    </a:p>
                    <a:p>
                      <a:pPr marL="0" lvl="0" indent="0" algn="ctr" rtl="1">
                        <a:spcBef>
                          <a:spcPts val="0"/>
                        </a:spcBef>
                        <a:spcAft>
                          <a:spcPts val="0"/>
                        </a:spcAft>
                        <a:buNone/>
                      </a:pPr>
                      <a:endParaRPr sz="1400" b="1" u="sng" dirty="0">
                        <a:solidFill>
                          <a:srgbClr val="FFFF00"/>
                        </a:solidFill>
                      </a:endParaRPr>
                    </a:p>
                  </a:txBody>
                  <a:tcPr marL="91425" marR="91425" marT="91425" marB="91425"/>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מספר</a:t>
                      </a:r>
                      <a:r>
                        <a:rPr lang="he-IL" sz="2400" b="1" u="sng" baseline="0" dirty="0" smtClean="0">
                          <a:solidFill>
                            <a:srgbClr val="FF0000"/>
                          </a:solidFill>
                        </a:rPr>
                        <a:t> 7</a:t>
                      </a:r>
                      <a:endParaRPr lang="he-IL" sz="2400" b="1" u="sng" dirty="0" smtClean="0">
                        <a:solidFill>
                          <a:srgbClr val="FF0000"/>
                        </a:solidFill>
                      </a:endParaRPr>
                    </a:p>
                    <a:p>
                      <a:pPr marL="0" lvl="0" indent="0" algn="ctr" rtl="1">
                        <a:spcBef>
                          <a:spcPts val="0"/>
                        </a:spcBef>
                        <a:spcAft>
                          <a:spcPts val="0"/>
                        </a:spcAft>
                        <a:buNone/>
                      </a:pPr>
                      <a:endParaRPr lang="he-IL" sz="1800" b="1" u="sng" dirty="0" smtClean="0">
                        <a:solidFill>
                          <a:srgbClr val="FFFF00"/>
                        </a:solidFill>
                      </a:endParaRPr>
                    </a:p>
                    <a:p>
                      <a:pPr marL="0" lvl="0" indent="0" algn="ctr" rtl="1">
                        <a:spcBef>
                          <a:spcPts val="0"/>
                        </a:spcBef>
                        <a:spcAft>
                          <a:spcPts val="0"/>
                        </a:spcAft>
                        <a:buNone/>
                      </a:pPr>
                      <a:r>
                        <a:rPr lang="x-none" sz="1800" b="1" u="sng" smtClean="0">
                          <a:solidFill>
                            <a:srgbClr val="FFFF00"/>
                          </a:solidFill>
                        </a:rPr>
                        <a:t>צלילי </a:t>
                      </a:r>
                      <a:r>
                        <a:rPr lang="x-none" sz="1800" b="1" u="sng">
                          <a:solidFill>
                            <a:srgbClr val="FFFF00"/>
                          </a:solidFill>
                        </a:rPr>
                        <a:t>המוזיקה</a:t>
                      </a:r>
                      <a:endParaRPr sz="1800" b="1" u="sng" dirty="0">
                        <a:solidFill>
                          <a:srgbClr val="FFFF00"/>
                        </a:solidFill>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8" action="ppaction://hlinksldjump"/>
                        </a:rPr>
                        <a:t>הגדרה</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9" action="ppaction://hlinksldjump"/>
                        </a:rPr>
                        <a:t>תכונות הצליל -הגובה</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0" action="ppaction://hlinksldjump"/>
                        </a:rPr>
                        <a:t>תכונת הצליל - העוצמה</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1" action="ppaction://hlinksldjump"/>
                        </a:rPr>
                        <a:t>תכונת הצליל - המשך</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2" action="ppaction://hlinksldjump"/>
                        </a:rPr>
                        <a:t>תכונת הצליל -הגוון</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3" action="ppaction://hlinksldjump"/>
                        </a:rPr>
                        <a:t>שמות הצלילים</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4" action="ppaction://hlinksldjump"/>
                        </a:rPr>
                        <a:t>7 גבהי הצלילים</a:t>
                      </a:r>
                      <a:r>
                        <a:rPr lang="x-none" sz="1400">
                          <a:solidFill>
                            <a:schemeClr val="lt1"/>
                          </a:solidFill>
                          <a:latin typeface="David"/>
                          <a:ea typeface="David"/>
                          <a:cs typeface="David"/>
                          <a:sym typeface="David"/>
                        </a:rPr>
                        <a:t> </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5" action="ppaction://hlinksldjump"/>
                        </a:rPr>
                        <a:t>7 צלילי היסוד</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6" action="ppaction://hlinksldjump"/>
                        </a:rPr>
                        <a:t>5 סימני היתק</a:t>
                      </a:r>
                      <a:endParaRPr sz="1400" dirty="0">
                        <a:solidFill>
                          <a:schemeClr val="lt1"/>
                        </a:solidFill>
                        <a:latin typeface="David"/>
                        <a:ea typeface="David"/>
                        <a:cs typeface="David"/>
                        <a:sym typeface="David"/>
                      </a:endParaRPr>
                    </a:p>
                    <a:p>
                      <a:pPr marL="0" lvl="0" indent="0" algn="ctr" rtl="1">
                        <a:spcBef>
                          <a:spcPts val="0"/>
                        </a:spcBef>
                        <a:spcAft>
                          <a:spcPts val="0"/>
                        </a:spcAft>
                        <a:buNone/>
                      </a:pPr>
                      <a:r>
                        <a:rPr lang="x-none" sz="1400" u="sng">
                          <a:solidFill>
                            <a:schemeClr val="accent5"/>
                          </a:solidFill>
                          <a:latin typeface="David"/>
                          <a:ea typeface="David"/>
                          <a:cs typeface="David"/>
                          <a:sym typeface="David"/>
                          <a:hlinkClick r:id="rId17" action="ppaction://hlinksldjump"/>
                        </a:rPr>
                        <a:t>שמות סימני ההיתק</a:t>
                      </a:r>
                      <a:endParaRPr sz="1400"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099" name="Google Shape;1099;p113"/>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100" name="Google Shape;1100;p113"/>
          <p:cNvPicPr preferRelativeResize="0"/>
          <p:nvPr/>
        </p:nvPicPr>
        <p:blipFill>
          <a:blip r:embed="rId18">
            <a:alphaModFix/>
          </a:blip>
          <a:stretch>
            <a:fillRect/>
          </a:stretch>
        </p:blipFill>
        <p:spPr>
          <a:xfrm>
            <a:off x="7117400" y="0"/>
            <a:ext cx="2026600" cy="895300"/>
          </a:xfrm>
          <a:prstGeom prst="rect">
            <a:avLst/>
          </a:prstGeom>
          <a:noFill/>
          <a:ln>
            <a:noFill/>
          </a:ln>
        </p:spPr>
      </p:pic>
      <p:pic>
        <p:nvPicPr>
          <p:cNvPr id="1101" name="Google Shape;1101;p113"/>
          <p:cNvPicPr preferRelativeResize="0"/>
          <p:nvPr/>
        </p:nvPicPr>
        <p:blipFill>
          <a:blip r:embed="rId18">
            <a:alphaModFix/>
          </a:blip>
          <a:stretch>
            <a:fillRect/>
          </a:stretch>
        </p:blipFill>
        <p:spPr>
          <a:xfrm>
            <a:off x="6826075" y="0"/>
            <a:ext cx="2317925" cy="8953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14"/>
          <p:cNvSpPr txBox="1">
            <a:spLocks noGrp="1"/>
          </p:cNvSpPr>
          <p:nvPr>
            <p:ph type="ctrTitle"/>
          </p:nvPr>
        </p:nvSpPr>
        <p:spPr>
          <a:xfrm>
            <a:off x="3419474" y="340150"/>
            <a:ext cx="5134925"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צלילי המוזיקה</a:t>
            </a:r>
            <a:endParaRPr sz="2400" b="1" dirty="0">
              <a:solidFill>
                <a:srgbClr val="FFFF00"/>
              </a:solidFill>
              <a:latin typeface="Arial" pitchFamily="34" charset="0"/>
              <a:ea typeface="Times New Roman"/>
              <a:cs typeface="Arial" pitchFamily="34" charset="0"/>
              <a:sym typeface="Times New Roman"/>
            </a:endParaRPr>
          </a:p>
        </p:txBody>
      </p:sp>
      <p:sp>
        <p:nvSpPr>
          <p:cNvPr id="1107" name="Google Shape;1107;p114"/>
          <p:cNvSpPr txBox="1">
            <a:spLocks noGrp="1"/>
          </p:cNvSpPr>
          <p:nvPr>
            <p:ph type="ctrTitle" idx="4294967295"/>
          </p:nvPr>
        </p:nvSpPr>
        <p:spPr>
          <a:xfrm>
            <a:off x="0" y="77788"/>
            <a:ext cx="5430838"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108" name="Google Shape;1108;p114"/>
          <p:cNvSpPr txBox="1"/>
          <p:nvPr/>
        </p:nvSpPr>
        <p:spPr>
          <a:xfrm>
            <a:off x="1436925" y="627650"/>
            <a:ext cx="6386275" cy="32658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sz="1800" b="1" u="sng" dirty="0">
              <a:solidFill>
                <a:srgbClr val="FF0000"/>
              </a:solidFill>
              <a:latin typeface="David"/>
              <a:ea typeface="David"/>
              <a:cs typeface="David"/>
              <a:sym typeface="David"/>
            </a:endParaRPr>
          </a:p>
          <a:p>
            <a:pPr marL="0" marR="0" lvl="0" indent="0" algn="just" rtl="1">
              <a:lnSpc>
                <a:spcPct val="115000"/>
              </a:lnSpc>
              <a:spcBef>
                <a:spcPts val="0"/>
              </a:spcBef>
              <a:spcAft>
                <a:spcPts val="0"/>
              </a:spcAft>
              <a:buNone/>
            </a:pPr>
            <a:endParaRPr sz="1800" b="1" u="sng" dirty="0">
              <a:solidFill>
                <a:srgbClr val="FF0000"/>
              </a:solidFill>
              <a:latin typeface="David"/>
              <a:ea typeface="David"/>
              <a:cs typeface="David"/>
              <a:sym typeface="David"/>
            </a:endParaRPr>
          </a:p>
          <a:p>
            <a:pPr marL="0" marR="0" lvl="0" indent="0" algn="just" rtl="1">
              <a:lnSpc>
                <a:spcPct val="115000"/>
              </a:lnSpc>
              <a:spcBef>
                <a:spcPts val="0"/>
              </a:spcBef>
              <a:spcAft>
                <a:spcPts val="0"/>
              </a:spcAft>
              <a:buNone/>
            </a:pPr>
            <a:r>
              <a:rPr lang="x-none" b="1">
                <a:solidFill>
                  <a:srgbClr val="FFFF00"/>
                </a:solidFill>
                <a:latin typeface="Arial" pitchFamily="34" charset="0"/>
                <a:cs typeface="Arial" pitchFamily="34" charset="0"/>
              </a:rPr>
              <a:t>צלילי המוזיקה-</a:t>
            </a:r>
            <a:r>
              <a:rPr lang="x-none" b="1">
                <a:solidFill>
                  <a:srgbClr val="FFFFFF"/>
                </a:solidFill>
                <a:latin typeface="Arial" pitchFamily="34" charset="0"/>
                <a:ea typeface="Times New Roman"/>
                <a:cs typeface="Arial" pitchFamily="34" charset="0"/>
                <a:sym typeface="Times New Roman"/>
              </a:rPr>
              <a:t> </a:t>
            </a:r>
            <a:r>
              <a:rPr lang="x-none">
                <a:solidFill>
                  <a:srgbClr val="FFFFFF"/>
                </a:solidFill>
                <a:latin typeface="Arial" pitchFamily="34" charset="0"/>
                <a:ea typeface="Times New Roman"/>
                <a:cs typeface="Arial" pitchFamily="34" charset="0"/>
                <a:sym typeface="Times New Roman"/>
              </a:rPr>
              <a:t>צליל הנו תדר הנמדד בהרץ. הוחלט כי התדר המוזיקלי לצליל A </a:t>
            </a:r>
            <a:endParaRPr lang="he-IL" dirty="0" smtClean="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באוקטבה</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הראשונה </a:t>
            </a:r>
            <a:r>
              <a:rPr lang="x-none">
                <a:solidFill>
                  <a:srgbClr val="FFFFFF"/>
                </a:solidFill>
                <a:latin typeface="Arial" pitchFamily="34" charset="0"/>
                <a:ea typeface="Times New Roman"/>
                <a:cs typeface="Arial" pitchFamily="34" charset="0"/>
                <a:sym typeface="Times New Roman"/>
              </a:rPr>
              <a:t>הנו של 440 הרץ ועל פי צליל זה נמדדים יתר הצלילים. </a:t>
            </a:r>
            <a:endParaRPr lang="he-IL" dirty="0" smtClean="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הגובה </a:t>
            </a:r>
            <a:r>
              <a:rPr lang="x-none">
                <a:solidFill>
                  <a:srgbClr val="FFFFFF"/>
                </a:solidFill>
                <a:latin typeface="Arial" pitchFamily="34" charset="0"/>
                <a:ea typeface="Times New Roman"/>
                <a:cs typeface="Arial" pitchFamily="34" charset="0"/>
                <a:sym typeface="Times New Roman"/>
              </a:rPr>
              <a:t>נקבע על פי </a:t>
            </a:r>
            <a:r>
              <a:rPr lang="x-none" smtClean="0">
                <a:solidFill>
                  <a:srgbClr val="FFFFFF"/>
                </a:solidFill>
                <a:latin typeface="Arial" pitchFamily="34" charset="0"/>
                <a:ea typeface="Times New Roman"/>
                <a:cs typeface="Arial" pitchFamily="34" charset="0"/>
                <a:sym typeface="Times New Roman"/>
              </a:rPr>
              <a:t>מספר</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התנודות </a:t>
            </a:r>
            <a:r>
              <a:rPr lang="x-none">
                <a:solidFill>
                  <a:srgbClr val="FFFFFF"/>
                </a:solidFill>
                <a:latin typeface="Arial" pitchFamily="34" charset="0"/>
                <a:ea typeface="Times New Roman"/>
                <a:cs typeface="Arial" pitchFamily="34" charset="0"/>
                <a:sym typeface="Times New Roman"/>
              </a:rPr>
              <a:t>לשנייה של מקור הצליל.</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הסכם בינלאומי משנת 1939 </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קובע </a:t>
            </a:r>
            <a:r>
              <a:rPr lang="x-none">
                <a:solidFill>
                  <a:srgbClr val="FFFFFF"/>
                </a:solidFill>
                <a:latin typeface="Arial" pitchFamily="34" charset="0"/>
                <a:ea typeface="Times New Roman"/>
                <a:cs typeface="Arial" pitchFamily="34" charset="0"/>
                <a:sym typeface="Times New Roman"/>
              </a:rPr>
              <a:t>שגובה הצליל התקני שלפיו מכוונים </a:t>
            </a:r>
            <a:endParaRPr lang="he-IL"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כל </a:t>
            </a:r>
            <a:r>
              <a:rPr lang="x-none">
                <a:solidFill>
                  <a:srgbClr val="FFFFFF"/>
                </a:solidFill>
                <a:latin typeface="Arial" pitchFamily="34" charset="0"/>
                <a:ea typeface="Times New Roman"/>
                <a:cs typeface="Arial" pitchFamily="34" charset="0"/>
                <a:sym typeface="Times New Roman"/>
              </a:rPr>
              <a:t>יתר הצלילים הוא 440 תנודות לשנייה לצליל לה מעל ל-דו באוקטבה הראשונה</a:t>
            </a:r>
            <a:r>
              <a:rPr lang="x-none" smtClean="0">
                <a:solidFill>
                  <a:srgbClr val="FFFFFF"/>
                </a:solidFill>
                <a:latin typeface="Arial" pitchFamily="34" charset="0"/>
                <a:ea typeface="Times New Roman"/>
                <a:cs typeface="Arial" pitchFamily="34" charset="0"/>
                <a:sym typeface="Times New Roman"/>
              </a:rPr>
              <a:t>.(</a:t>
            </a:r>
            <a:endParaRPr lang="he-IL"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דו </a:t>
            </a:r>
            <a:r>
              <a:rPr lang="x-none">
                <a:solidFill>
                  <a:srgbClr val="FFFFFF"/>
                </a:solidFill>
                <a:latin typeface="Arial" pitchFamily="34" charset="0"/>
                <a:ea typeface="Times New Roman"/>
                <a:cs typeface="Arial" pitchFamily="34" charset="0"/>
                <a:sym typeface="Times New Roman"/>
              </a:rPr>
              <a:t>במרכז </a:t>
            </a:r>
            <a:r>
              <a:rPr lang="x-none" smtClean="0">
                <a:solidFill>
                  <a:srgbClr val="FFFFFF"/>
                </a:solidFill>
                <a:latin typeface="Arial" pitchFamily="34" charset="0"/>
                <a:ea typeface="Times New Roman"/>
                <a:cs typeface="Arial" pitchFamily="34" charset="0"/>
                <a:sym typeface="Times New Roman"/>
              </a:rPr>
              <a:t>הפסנתר </a:t>
            </a:r>
            <a:r>
              <a:rPr lang="x-none">
                <a:solidFill>
                  <a:srgbClr val="FFFFFF"/>
                </a:solidFill>
                <a:latin typeface="Arial" pitchFamily="34" charset="0"/>
                <a:ea typeface="Times New Roman"/>
                <a:cs typeface="Arial" pitchFamily="34" charset="0"/>
                <a:sym typeface="Times New Roman"/>
              </a:rPr>
              <a:t>הסכם זה החליף הסכם קודם משנת 1859 של 435 תנודות לשנייה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בטבע ישנם אין ספור גבהי צלילים. אך במוזיקה המערבית אירופית </a:t>
            </a:r>
            <a:r>
              <a:rPr lang="x-none" smtClean="0">
                <a:solidFill>
                  <a:srgbClr val="FFFFFF"/>
                </a:solidFill>
                <a:latin typeface="Arial" pitchFamily="34" charset="0"/>
                <a:ea typeface="Times New Roman"/>
                <a:cs typeface="Arial" pitchFamily="34" charset="0"/>
                <a:sym typeface="Times New Roman"/>
              </a:rPr>
              <a:t>שבה </a:t>
            </a:r>
            <a:r>
              <a:rPr lang="x-none">
                <a:solidFill>
                  <a:srgbClr val="FFFFFF"/>
                </a:solidFill>
                <a:latin typeface="Arial" pitchFamily="34" charset="0"/>
                <a:ea typeface="Times New Roman"/>
                <a:cs typeface="Arial" pitchFamily="34" charset="0"/>
                <a:sym typeface="Times New Roman"/>
              </a:rPr>
              <a:t>אנו דנים </a:t>
            </a:r>
            <a:endParaRPr lang="he-IL"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mtClean="0">
                <a:solidFill>
                  <a:srgbClr val="FFFFFF"/>
                </a:solidFill>
                <a:latin typeface="Arial" pitchFamily="34" charset="0"/>
                <a:ea typeface="Times New Roman"/>
                <a:cs typeface="Arial" pitchFamily="34" charset="0"/>
                <a:sym typeface="Times New Roman"/>
              </a:rPr>
              <a:t>בקורס ז</a:t>
            </a:r>
            <a:r>
              <a:rPr lang="he-IL" dirty="0" smtClean="0">
                <a:solidFill>
                  <a:srgbClr val="FFFFFF"/>
                </a:solidFill>
                <a:latin typeface="Arial" pitchFamily="34" charset="0"/>
                <a:ea typeface="Times New Roman"/>
                <a:cs typeface="Arial" pitchFamily="34" charset="0"/>
                <a:sym typeface="Times New Roman"/>
              </a:rPr>
              <a:t>ה</a:t>
            </a:r>
            <a:r>
              <a:rPr lang="x-none" smtClean="0">
                <a:solidFill>
                  <a:srgbClr val="FFFFFF"/>
                </a:solidFill>
                <a:latin typeface="Arial" pitchFamily="34" charset="0"/>
                <a:ea typeface="Times New Roman"/>
                <a:cs typeface="Arial" pitchFamily="34" charset="0"/>
                <a:sym typeface="Times New Roman"/>
              </a:rPr>
              <a:t>. </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ישנם </a:t>
            </a:r>
            <a:r>
              <a:rPr lang="x-none">
                <a:solidFill>
                  <a:srgbClr val="FFFFFF"/>
                </a:solidFill>
                <a:latin typeface="Arial" pitchFamily="34" charset="0"/>
                <a:ea typeface="Times New Roman"/>
                <a:cs typeface="Arial" pitchFamily="34" charset="0"/>
                <a:sym typeface="Times New Roman"/>
              </a:rPr>
              <a:t>12 צלילים בכל אוקטבה </a:t>
            </a:r>
            <a:r>
              <a:rPr lang="x-none" smtClean="0">
                <a:solidFill>
                  <a:srgbClr val="FFFFFF"/>
                </a:solidFill>
                <a:latin typeface="Arial" pitchFamily="34" charset="0"/>
                <a:ea typeface="Times New Roman"/>
                <a:cs typeface="Arial" pitchFamily="34" charset="0"/>
                <a:sym typeface="Times New Roman"/>
              </a:rPr>
              <a:t>12 </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צלילים </a:t>
            </a:r>
            <a:r>
              <a:rPr lang="x-none">
                <a:solidFill>
                  <a:srgbClr val="FFFFFF"/>
                </a:solidFill>
                <a:latin typeface="Arial" pitchFamily="34" charset="0"/>
                <a:ea typeface="Times New Roman"/>
                <a:cs typeface="Arial" pitchFamily="34" charset="0"/>
                <a:sym typeface="Times New Roman"/>
              </a:rPr>
              <a:t>אלו מזוהים באופן אוניברסלי על פי האותיות הלטיניות </a:t>
            </a:r>
            <a:r>
              <a:rPr lang="en-US" dirty="0" smtClean="0">
                <a:solidFill>
                  <a:srgbClr val="FFFFFF"/>
                </a:solidFill>
                <a:latin typeface="Arial" pitchFamily="34" charset="0"/>
                <a:ea typeface="Times New Roman"/>
                <a:cs typeface="Arial" pitchFamily="34" charset="0"/>
                <a:sym typeface="Times New Roman"/>
              </a:rPr>
              <a:t> </a:t>
            </a:r>
            <a:r>
              <a:rPr lang="x-none" sz="1200" b="1" smtClean="0">
                <a:solidFill>
                  <a:srgbClr val="FFFF00"/>
                </a:solidFill>
                <a:latin typeface="Arial" pitchFamily="34" charset="0"/>
                <a:ea typeface="Times New Roman"/>
                <a:cs typeface="Arial" pitchFamily="34" charset="0"/>
                <a:sym typeface="Times New Roman"/>
              </a:rPr>
              <a:t>C,D,E,F,G,A,B</a:t>
            </a:r>
            <a:r>
              <a:rPr lang="x-none" smtClean="0">
                <a:solidFill>
                  <a:srgbClr val="FFFFFF"/>
                </a:solidFill>
                <a:latin typeface="Arial" pitchFamily="34" charset="0"/>
                <a:ea typeface="Times New Roman"/>
                <a:cs typeface="Arial" pitchFamily="34" charset="0"/>
                <a:sym typeface="Times New Roman"/>
              </a:rPr>
              <a:t> </a:t>
            </a:r>
            <a:r>
              <a:rPr lang="he-IL" dirty="0" smtClean="0">
                <a:solidFill>
                  <a:srgbClr val="FFFFFF"/>
                </a:solidFill>
                <a:latin typeface="Arial" pitchFamily="34" charset="0"/>
                <a:ea typeface="Times New Roman"/>
                <a:cs typeface="Arial" pitchFamily="34" charset="0"/>
                <a:sym typeface="Times New Roman"/>
              </a:rPr>
              <a:t>  ב</a:t>
            </a:r>
            <a:r>
              <a:rPr lang="x-none" smtClean="0">
                <a:solidFill>
                  <a:srgbClr val="FFFFFF"/>
                </a:solidFill>
                <a:latin typeface="Arial" pitchFamily="34" charset="0"/>
                <a:ea typeface="Times New Roman"/>
                <a:cs typeface="Arial" pitchFamily="34" charset="0"/>
                <a:sym typeface="Times New Roman"/>
              </a:rPr>
              <a:t>תוספת </a:t>
            </a:r>
            <a:r>
              <a:rPr lang="x-none">
                <a:solidFill>
                  <a:srgbClr val="FFFFFF"/>
                </a:solidFill>
                <a:latin typeface="Arial" pitchFamily="34" charset="0"/>
                <a:ea typeface="Times New Roman"/>
                <a:cs typeface="Arial" pitchFamily="34" charset="0"/>
                <a:sym typeface="Times New Roman"/>
              </a:rPr>
              <a:t>5 </a:t>
            </a:r>
            <a:r>
              <a:rPr lang="he-IL" dirty="0" smtClean="0">
                <a:solidFill>
                  <a:srgbClr val="FFFFFF"/>
                </a:solidFill>
                <a:latin typeface="Arial" pitchFamily="34" charset="0"/>
                <a:ea typeface="Times New Roman"/>
                <a:cs typeface="Arial" pitchFamily="34" charset="0"/>
                <a:sym typeface="Times New Roman"/>
              </a:rPr>
              <a:t>  </a:t>
            </a:r>
            <a:r>
              <a:rPr lang="x-none" smtClean="0">
                <a:solidFill>
                  <a:srgbClr val="FFFFFF"/>
                </a:solidFill>
                <a:latin typeface="Arial" pitchFamily="34" charset="0"/>
                <a:ea typeface="Times New Roman"/>
                <a:cs typeface="Arial" pitchFamily="34" charset="0"/>
                <a:sym typeface="Times New Roman"/>
              </a:rPr>
              <a:t>סימני </a:t>
            </a:r>
            <a:r>
              <a:rPr lang="x-none">
                <a:solidFill>
                  <a:srgbClr val="FFFFFF"/>
                </a:solidFill>
                <a:latin typeface="Arial" pitchFamily="34" charset="0"/>
                <a:ea typeface="Times New Roman"/>
                <a:cs typeface="Arial" pitchFamily="34" charset="0"/>
                <a:sym typeface="Times New Roman"/>
              </a:rPr>
              <a:t>ההיתק .. </a:t>
            </a:r>
            <a:r>
              <a:rPr lang="he-IL" dirty="0" smtClean="0">
                <a:solidFill>
                  <a:srgbClr val="FFFFFF"/>
                </a:solidFill>
                <a:latin typeface="Arial" pitchFamily="34" charset="0"/>
                <a:ea typeface="Times New Roman"/>
                <a:cs typeface="Arial" pitchFamily="34" charset="0"/>
                <a:sym typeface="Times New Roman"/>
              </a:rPr>
              <a:t> </a:t>
            </a:r>
            <a:r>
              <a:rPr lang="en-US" sz="1200" b="1" dirty="0" smtClean="0">
                <a:solidFill>
                  <a:srgbClr val="FFFF00"/>
                </a:solidFill>
                <a:latin typeface="Arial" pitchFamily="34" charset="0"/>
                <a:ea typeface="Times New Roman"/>
                <a:cs typeface="Arial" pitchFamily="34" charset="0"/>
                <a:sym typeface="Times New Roman"/>
              </a:rPr>
              <a:t>C#  D#  F#  G#  A#</a:t>
            </a:r>
            <a:endParaRPr sz="1200" b="1" dirty="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David"/>
                <a:cs typeface="Arial" pitchFamily="34" charset="0"/>
                <a:sym typeface="David"/>
              </a:rPr>
              <a:t> </a:t>
            </a:r>
            <a:endParaRPr dirty="0">
              <a:solidFill>
                <a:srgbClr val="FFFFFF"/>
              </a:solidFill>
              <a:latin typeface="Arial" pitchFamily="34" charset="0"/>
              <a:ea typeface="David"/>
              <a:cs typeface="Arial" pitchFamily="34" charset="0"/>
              <a:sym typeface="David"/>
            </a:endParaRPr>
          </a:p>
          <a:p>
            <a:pPr marL="0" lvl="0" indent="0" rtl="1">
              <a:lnSpc>
                <a:spcPct val="115000"/>
              </a:lnSpc>
              <a:spcBef>
                <a:spcPts val="0"/>
              </a:spcBef>
              <a:spcAft>
                <a:spcPts val="1200"/>
              </a:spcAft>
              <a:buNone/>
            </a:pPr>
            <a:endParaRPr sz="1800" u="sng" dirty="0">
              <a:solidFill>
                <a:srgbClr val="FFFFFF"/>
              </a:solidFill>
              <a:latin typeface="David"/>
              <a:ea typeface="David"/>
              <a:cs typeface="David"/>
              <a:sym typeface="David"/>
            </a:endParaRPr>
          </a:p>
        </p:txBody>
      </p:sp>
      <p:pic>
        <p:nvPicPr>
          <p:cNvPr id="1109" name="Google Shape;1109;p114"/>
          <p:cNvPicPr preferRelativeResize="0"/>
          <p:nvPr/>
        </p:nvPicPr>
        <p:blipFill>
          <a:blip r:embed="rId3">
            <a:alphaModFix/>
          </a:blip>
          <a:stretch>
            <a:fillRect/>
          </a:stretch>
        </p:blipFill>
        <p:spPr>
          <a:xfrm>
            <a:off x="7117400" y="0"/>
            <a:ext cx="2026600" cy="895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15"/>
          <p:cNvSpPr txBox="1">
            <a:spLocks noGrp="1"/>
          </p:cNvSpPr>
          <p:nvPr>
            <p:ph type="ctrTitle"/>
          </p:nvPr>
        </p:nvSpPr>
        <p:spPr>
          <a:xfrm>
            <a:off x="3257550" y="340150"/>
            <a:ext cx="529685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תכונות </a:t>
            </a:r>
            <a:r>
              <a:rPr lang="x-none" sz="2400" b="1" smtClean="0">
                <a:solidFill>
                  <a:srgbClr val="FFFF00"/>
                </a:solidFill>
                <a:latin typeface="Times New Roman"/>
                <a:ea typeface="Times New Roman"/>
                <a:cs typeface="Times New Roman"/>
                <a:sym typeface="Times New Roman"/>
              </a:rPr>
              <a:t>הצליל</a:t>
            </a:r>
            <a:r>
              <a:rPr lang="he-IL" sz="2400" b="1" dirty="0" smtClean="0">
                <a:solidFill>
                  <a:srgbClr val="FFFF00"/>
                </a:solidFill>
                <a:latin typeface="Times New Roman"/>
                <a:ea typeface="Times New Roman"/>
                <a:cs typeface="Times New Roman"/>
                <a:sym typeface="Times New Roman"/>
              </a:rPr>
              <a:t>:</a:t>
            </a:r>
            <a:r>
              <a:rPr lang="x-none" sz="2400" b="1" smtClean="0">
                <a:solidFill>
                  <a:srgbClr val="FFFF00"/>
                </a:solidFill>
                <a:latin typeface="Times New Roman"/>
                <a:ea typeface="Times New Roman"/>
                <a:cs typeface="Times New Roman"/>
                <a:sym typeface="Times New Roman"/>
              </a:rPr>
              <a:t>תכונת </a:t>
            </a:r>
            <a:r>
              <a:rPr lang="x-none" sz="2400" b="1">
                <a:solidFill>
                  <a:srgbClr val="FFFF00"/>
                </a:solidFill>
                <a:latin typeface="Times New Roman"/>
                <a:ea typeface="Times New Roman"/>
                <a:cs typeface="Times New Roman"/>
                <a:sym typeface="Times New Roman"/>
              </a:rPr>
              <a:t>הגובה</a:t>
            </a:r>
            <a:endParaRPr sz="2400" b="1" dirty="0">
              <a:solidFill>
                <a:srgbClr val="FFFF00"/>
              </a:solidFill>
              <a:latin typeface="Times New Roman"/>
              <a:ea typeface="Times New Roman"/>
              <a:cs typeface="Times New Roman"/>
              <a:sym typeface="Times New Roman"/>
            </a:endParaRPr>
          </a:p>
        </p:txBody>
      </p:sp>
      <p:sp>
        <p:nvSpPr>
          <p:cNvPr id="1115" name="Google Shape;1115;p115"/>
          <p:cNvSpPr txBox="1">
            <a:spLocks noGrp="1"/>
          </p:cNvSpPr>
          <p:nvPr>
            <p:ph type="ctrTitle" idx="4294967295"/>
          </p:nvPr>
        </p:nvSpPr>
        <p:spPr>
          <a:xfrm>
            <a:off x="0" y="77788"/>
            <a:ext cx="5430838"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sp>
        <p:nvSpPr>
          <p:cNvPr id="1116" name="Google Shape;1116;p115"/>
          <p:cNvSpPr txBox="1"/>
          <p:nvPr/>
        </p:nvSpPr>
        <p:spPr>
          <a:xfrm>
            <a:off x="605650" y="994500"/>
            <a:ext cx="7605000" cy="37080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00"/>
                </a:solidFill>
              </a:rPr>
              <a:t>תכונות הצליל</a:t>
            </a:r>
            <a:r>
              <a:rPr lang="x-none" sz="1800">
                <a:solidFill>
                  <a:srgbClr val="FFFFFF"/>
                </a:solidFill>
                <a:latin typeface="Times New Roman"/>
                <a:ea typeface="Times New Roman"/>
                <a:cs typeface="Times New Roman"/>
                <a:sym typeface="Times New Roman"/>
              </a:rPr>
              <a:t>- הצליל מכיל ארבע תכונות עיקריות : גובה, משך, עוצמה, גוון.</a:t>
            </a:r>
            <a:endParaRPr sz="18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00"/>
                </a:solidFill>
              </a:rPr>
              <a:t>תכונת הגובה</a:t>
            </a:r>
            <a:r>
              <a:rPr lang="x-none" sz="1800" b="1">
                <a:solidFill>
                  <a:srgbClr val="FFFF00"/>
                </a:solidFill>
                <a:latin typeface="Times New Roman"/>
                <a:ea typeface="Times New Roman"/>
                <a:cs typeface="Times New Roman"/>
                <a:sym typeface="Times New Roman"/>
              </a:rPr>
              <a:t> - </a:t>
            </a:r>
            <a:r>
              <a:rPr lang="x-none" sz="1800">
                <a:solidFill>
                  <a:srgbClr val="FFFF00"/>
                </a:solidFill>
                <a:latin typeface="Times New Roman"/>
                <a:ea typeface="Times New Roman"/>
                <a:cs typeface="Times New Roman"/>
                <a:sym typeface="Times New Roman"/>
              </a:rPr>
              <a:t>צליל גבוה או נמוך</a:t>
            </a:r>
            <a:endParaRPr sz="1800"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גובה הצליל -על פי רב גובה זה נקבע ביחס לצלילים אחרים. גובהי צלילים שונים מתקבלים מצורת המפתח בתחילת המָחְמוֹשֶת ולמעשה המפתח הוא אשר קובע את גובה הצליל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נהוג למקם את מפתח סול בקו השני התחתון במָחְמוֹשֶת , ואת מפתח פה בקו השני העליון במָחְמוֹשֶת. (אך כאמור ניתן למקמם בכל קו או בינה </a:t>
            </a:r>
            <a:r>
              <a:rPr lang="x-none" sz="1800" smtClean="0">
                <a:solidFill>
                  <a:srgbClr val="FFFFFF"/>
                </a:solidFill>
                <a:latin typeface="Times New Roman"/>
                <a:ea typeface="Times New Roman"/>
                <a:cs typeface="Times New Roman"/>
                <a:sym typeface="Times New Roman"/>
              </a:rPr>
              <a:t>שנרצה.</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ב-דוגמא- אנו רואים כי הצליל רה גבוה מהצליל לה או ההיפך..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p:txBody>
      </p:sp>
      <p:pic>
        <p:nvPicPr>
          <p:cNvPr id="1117" name="Google Shape;1117;p115"/>
          <p:cNvPicPr preferRelativeResize="0"/>
          <p:nvPr/>
        </p:nvPicPr>
        <p:blipFill>
          <a:blip r:embed="rId3">
            <a:alphaModFix/>
          </a:blip>
          <a:stretch>
            <a:fillRect/>
          </a:stretch>
        </p:blipFill>
        <p:spPr>
          <a:xfrm>
            <a:off x="3275750" y="3851425"/>
            <a:ext cx="3409950" cy="666750"/>
          </a:xfrm>
          <a:prstGeom prst="rect">
            <a:avLst/>
          </a:prstGeom>
          <a:noFill/>
          <a:ln>
            <a:noFill/>
          </a:ln>
        </p:spPr>
      </p:pic>
      <p:pic>
        <p:nvPicPr>
          <p:cNvPr id="1118" name="Google Shape;1118;p115"/>
          <p:cNvPicPr preferRelativeResize="0"/>
          <p:nvPr/>
        </p:nvPicPr>
        <p:blipFill>
          <a:blip r:embed="rId4">
            <a:alphaModFix/>
          </a:blip>
          <a:stretch>
            <a:fillRect/>
          </a:stretch>
        </p:blipFill>
        <p:spPr>
          <a:xfrm>
            <a:off x="7101200" y="0"/>
            <a:ext cx="2042800" cy="8953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16"/>
          <p:cNvSpPr txBox="1">
            <a:spLocks noGrp="1"/>
          </p:cNvSpPr>
          <p:nvPr>
            <p:ph type="ctrTitle"/>
          </p:nvPr>
        </p:nvSpPr>
        <p:spPr>
          <a:xfrm>
            <a:off x="2447300" y="3401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תכונות הצליל- תכונת העוצמה</a:t>
            </a:r>
            <a:endParaRPr sz="2400" b="1" dirty="0">
              <a:solidFill>
                <a:srgbClr val="FFFF00"/>
              </a:solidFill>
              <a:latin typeface="Times New Roman"/>
              <a:ea typeface="Times New Roman"/>
              <a:cs typeface="Times New Roman"/>
              <a:sym typeface="Times New Roman"/>
            </a:endParaRPr>
          </a:p>
        </p:txBody>
      </p:sp>
      <p:sp>
        <p:nvSpPr>
          <p:cNvPr id="1124" name="Google Shape;1124;p116"/>
          <p:cNvSpPr txBox="1">
            <a:spLocks noGrp="1"/>
          </p:cNvSpPr>
          <p:nvPr>
            <p:ph type="ctrTitle" idx="4294967295"/>
          </p:nvPr>
        </p:nvSpPr>
        <p:spPr>
          <a:xfrm>
            <a:off x="0" y="77788"/>
            <a:ext cx="5430838"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r>
              <a:rPr lang="x-none" b="1" smtClean="0"/>
              <a:t>  </a:t>
            </a:r>
            <a:endParaRPr dirty="0"/>
          </a:p>
        </p:txBody>
      </p:sp>
      <p:sp>
        <p:nvSpPr>
          <p:cNvPr id="1125" name="Google Shape;1125;p116"/>
          <p:cNvSpPr txBox="1"/>
          <p:nvPr/>
        </p:nvSpPr>
        <p:spPr>
          <a:xfrm>
            <a:off x="914400" y="1258775"/>
            <a:ext cx="7296300" cy="29214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sz="1800">
                <a:solidFill>
                  <a:srgbClr val="FFFF00"/>
                </a:solidFill>
              </a:rPr>
              <a:t>תכונת העוצמה</a:t>
            </a:r>
            <a:r>
              <a:rPr lang="x-none" sz="1800" b="1">
                <a:solidFill>
                  <a:srgbClr val="FFFF00"/>
                </a:solidFill>
                <a:latin typeface="Times New Roman"/>
                <a:ea typeface="Times New Roman"/>
                <a:cs typeface="Times New Roman"/>
                <a:sym typeface="Times New Roman"/>
              </a:rPr>
              <a:t>   - </a:t>
            </a:r>
            <a:r>
              <a:rPr lang="x-none" sz="1800">
                <a:solidFill>
                  <a:srgbClr val="FFFF00"/>
                </a:solidFill>
                <a:latin typeface="Times New Roman"/>
                <a:ea typeface="Times New Roman"/>
                <a:cs typeface="Times New Roman"/>
                <a:sym typeface="Times New Roman"/>
              </a:rPr>
              <a:t>צליל חזק או שקט</a:t>
            </a:r>
            <a:endParaRPr sz="1800" dirty="0">
              <a:solidFill>
                <a:srgbClr val="FFFF00"/>
              </a:solidFill>
              <a:latin typeface="Times New Roman"/>
              <a:ea typeface="Times New Roman"/>
              <a:cs typeface="Times New Roman"/>
              <a:sym typeface="Times New Roman"/>
            </a:endParaRPr>
          </a:p>
          <a:p>
            <a:pPr marL="0" lvl="0" indent="0" algn="r" rtl="1">
              <a:spcBef>
                <a:spcPts val="0"/>
              </a:spcBef>
              <a:spcAft>
                <a:spcPts val="0"/>
              </a:spcAft>
              <a:buNone/>
            </a:pPr>
            <a:r>
              <a:rPr lang="x-none" sz="1800">
                <a:solidFill>
                  <a:srgbClr val="FFFFFF"/>
                </a:solidFill>
                <a:latin typeface="Times New Roman"/>
                <a:ea typeface="Times New Roman"/>
                <a:cs typeface="Times New Roman"/>
                <a:sym typeface="Times New Roman"/>
              </a:rPr>
              <a:t>עוצמת הצליל – עוצמת צלילים שונים מתקבלת מצורות סימני הדינמיקה השונים (כגון: פיינו, פורטה, קרשנדו דימינואנדו) אשר מופיעים לגבי צליל ,תיבה, פרזה, או מספר תיבות.. וכן ממבנה עוצמת הצליל אשר נמצאת בכל זמר או כלי מוזיקלי. </a:t>
            </a:r>
            <a:endParaRPr sz="1800"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FF"/>
              </a:solidFill>
              <a:latin typeface="David"/>
              <a:ea typeface="David"/>
              <a:cs typeface="David"/>
              <a:sym typeface="David"/>
            </a:endParaRPr>
          </a:p>
          <a:p>
            <a:pPr marL="0" lvl="0" indent="0" rtl="1">
              <a:spcBef>
                <a:spcPts val="0"/>
              </a:spcBef>
              <a:spcAft>
                <a:spcPts val="0"/>
              </a:spcAft>
              <a:buNone/>
            </a:pPr>
            <a:endParaRPr sz="1800"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p:txBody>
      </p:sp>
      <p:pic>
        <p:nvPicPr>
          <p:cNvPr id="1126" name="Google Shape;1126;p116"/>
          <p:cNvPicPr preferRelativeResize="0"/>
          <p:nvPr/>
        </p:nvPicPr>
        <p:blipFill>
          <a:blip r:embed="rId3">
            <a:alphaModFix/>
          </a:blip>
          <a:stretch>
            <a:fillRect/>
          </a:stretch>
        </p:blipFill>
        <p:spPr>
          <a:xfrm>
            <a:off x="3548400" y="3282163"/>
            <a:ext cx="3381375" cy="638175"/>
          </a:xfrm>
          <a:prstGeom prst="rect">
            <a:avLst/>
          </a:prstGeom>
          <a:noFill/>
          <a:ln>
            <a:noFill/>
          </a:ln>
        </p:spPr>
      </p:pic>
      <p:pic>
        <p:nvPicPr>
          <p:cNvPr id="1127" name="Google Shape;1127;p116"/>
          <p:cNvPicPr preferRelativeResize="0"/>
          <p:nvPr/>
        </p:nvPicPr>
        <p:blipFill>
          <a:blip r:embed="rId4">
            <a:alphaModFix/>
          </a:blip>
          <a:stretch>
            <a:fillRect/>
          </a:stretch>
        </p:blipFill>
        <p:spPr>
          <a:xfrm>
            <a:off x="7117400" y="0"/>
            <a:ext cx="2026600" cy="8953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17"/>
          <p:cNvSpPr txBox="1">
            <a:spLocks noGrp="1"/>
          </p:cNvSpPr>
          <p:nvPr>
            <p:ph type="ctrTitle"/>
          </p:nvPr>
        </p:nvSpPr>
        <p:spPr>
          <a:xfrm>
            <a:off x="3114050" y="3401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תכונות </a:t>
            </a:r>
            <a:r>
              <a:rPr lang="x-none" sz="2400" b="1" smtClean="0">
                <a:solidFill>
                  <a:srgbClr val="FFFF00"/>
                </a:solidFill>
                <a:latin typeface="Times New Roman"/>
                <a:ea typeface="Times New Roman"/>
                <a:cs typeface="Times New Roman"/>
                <a:sym typeface="Times New Roman"/>
              </a:rPr>
              <a:t>הצליל</a:t>
            </a:r>
            <a:r>
              <a:rPr lang="he-IL" sz="2400" b="1" dirty="0" smtClean="0">
                <a:solidFill>
                  <a:srgbClr val="FFFF00"/>
                </a:solidFill>
                <a:latin typeface="Times New Roman"/>
                <a:ea typeface="Times New Roman"/>
                <a:cs typeface="Times New Roman"/>
                <a:sym typeface="Times New Roman"/>
              </a:rPr>
              <a:t>:</a:t>
            </a:r>
            <a:r>
              <a:rPr lang="x-none" sz="2400" b="1" smtClean="0">
                <a:solidFill>
                  <a:srgbClr val="FFFF00"/>
                </a:solidFill>
                <a:latin typeface="Times New Roman"/>
                <a:ea typeface="Times New Roman"/>
                <a:cs typeface="Times New Roman"/>
                <a:sym typeface="Times New Roman"/>
              </a:rPr>
              <a:t>תכונת </a:t>
            </a:r>
            <a:r>
              <a:rPr lang="x-none" sz="2400" b="1">
                <a:solidFill>
                  <a:srgbClr val="FFFF00"/>
                </a:solidFill>
                <a:latin typeface="Times New Roman"/>
                <a:ea typeface="Times New Roman"/>
                <a:cs typeface="Times New Roman"/>
                <a:sym typeface="Times New Roman"/>
              </a:rPr>
              <a:t>המשך</a:t>
            </a:r>
            <a:endParaRPr sz="2400" b="1" dirty="0">
              <a:solidFill>
                <a:srgbClr val="FFFF00"/>
              </a:solidFill>
              <a:latin typeface="Times New Roman"/>
              <a:ea typeface="Times New Roman"/>
              <a:cs typeface="Times New Roman"/>
              <a:sym typeface="Times New Roman"/>
            </a:endParaRPr>
          </a:p>
        </p:txBody>
      </p:sp>
      <p:sp>
        <p:nvSpPr>
          <p:cNvPr id="1133" name="Google Shape;1133;p117"/>
          <p:cNvSpPr txBox="1">
            <a:spLocks noGrp="1"/>
          </p:cNvSpPr>
          <p:nvPr>
            <p:ph type="ctrTitle" idx="4294967295"/>
          </p:nvPr>
        </p:nvSpPr>
        <p:spPr>
          <a:xfrm>
            <a:off x="2619374" y="77788"/>
            <a:ext cx="4124325"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134" name="Google Shape;1134;p117"/>
          <p:cNvSpPr txBox="1"/>
          <p:nvPr/>
        </p:nvSpPr>
        <p:spPr>
          <a:xfrm>
            <a:off x="783775" y="1199400"/>
            <a:ext cx="7426800" cy="31113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r>
              <a:rPr lang="x-none" sz="1800" b="1">
                <a:solidFill>
                  <a:srgbClr val="FFFFFF"/>
                </a:solidFill>
                <a:latin typeface="David"/>
                <a:ea typeface="David"/>
                <a:cs typeface="David"/>
                <a:sym typeface="David"/>
              </a:rPr>
              <a:t> </a:t>
            </a: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algn="r" rtl="1">
              <a:lnSpc>
                <a:spcPct val="115000"/>
              </a:lnSpc>
              <a:spcBef>
                <a:spcPts val="0"/>
              </a:spcBef>
              <a:spcAft>
                <a:spcPts val="0"/>
              </a:spcAft>
              <a:buNone/>
            </a:pPr>
            <a:r>
              <a:rPr lang="x-none" sz="1800">
                <a:solidFill>
                  <a:srgbClr val="FFFF00"/>
                </a:solidFill>
              </a:rPr>
              <a:t>תכונת המשך</a:t>
            </a:r>
            <a:r>
              <a:rPr lang="x-none" sz="1800" b="1">
                <a:solidFill>
                  <a:srgbClr val="FFFF00"/>
                </a:solidFill>
                <a:latin typeface="Times New Roman"/>
                <a:ea typeface="Times New Roman"/>
                <a:cs typeface="Times New Roman"/>
                <a:sym typeface="Times New Roman"/>
              </a:rPr>
              <a:t> </a:t>
            </a:r>
            <a:r>
              <a:rPr lang="x-none" sz="1800" b="1" smtClean="0">
                <a:solidFill>
                  <a:srgbClr val="FFFF00"/>
                </a:solidFill>
                <a:latin typeface="Times New Roman"/>
                <a:ea typeface="Times New Roman"/>
                <a:cs typeface="Times New Roman"/>
                <a:sym typeface="Times New Roman"/>
              </a:rPr>
              <a:t>- </a:t>
            </a:r>
            <a:r>
              <a:rPr lang="x-none" sz="1800" b="1">
                <a:solidFill>
                  <a:srgbClr val="FFFF00"/>
                </a:solidFill>
                <a:latin typeface="Times New Roman"/>
                <a:ea typeface="Times New Roman"/>
                <a:cs typeface="Times New Roman"/>
                <a:sym typeface="Times New Roman"/>
              </a:rPr>
              <a:t>צליל ארוך או קצר</a:t>
            </a:r>
            <a:endParaRPr sz="1800" b="1" dirty="0">
              <a:solidFill>
                <a:srgbClr val="FFFF00"/>
              </a:solidFill>
              <a:latin typeface="Times New Roman"/>
              <a:ea typeface="Times New Roman"/>
              <a:cs typeface="Times New Roman"/>
              <a:sym typeface="Times New Roman"/>
            </a:endParaRPr>
          </a:p>
          <a:p>
            <a:pPr marL="0" lvl="0" indent="0" algn="r" rtl="1">
              <a:spcBef>
                <a:spcPts val="0"/>
              </a:spcBef>
              <a:spcAft>
                <a:spcPts val="0"/>
              </a:spcAft>
              <a:buNone/>
            </a:pPr>
            <a:r>
              <a:rPr lang="x-none" sz="1800">
                <a:solidFill>
                  <a:srgbClr val="FFFFFF"/>
                </a:solidFill>
                <a:latin typeface="Times New Roman"/>
                <a:ea typeface="Times New Roman"/>
                <a:cs typeface="Times New Roman"/>
                <a:sym typeface="Times New Roman"/>
              </a:rPr>
              <a:t>משך הצליל –משך זה נקבע על פי צורתו: צליל השלם, צליל החצי, צליל הרבע, צליל השמינית, וצליל החלק שש-עשרה לכל סוג צליל יש את משכו בזמן.   </a:t>
            </a:r>
            <a:endParaRPr sz="1800"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p:txBody>
      </p:sp>
      <p:pic>
        <p:nvPicPr>
          <p:cNvPr id="1135" name="Google Shape;1135;p117"/>
          <p:cNvPicPr preferRelativeResize="0"/>
          <p:nvPr/>
        </p:nvPicPr>
        <p:blipFill>
          <a:blip r:embed="rId3">
            <a:alphaModFix/>
          </a:blip>
          <a:stretch>
            <a:fillRect/>
          </a:stretch>
        </p:blipFill>
        <p:spPr>
          <a:xfrm>
            <a:off x="3057088" y="3293300"/>
            <a:ext cx="3476625" cy="666750"/>
          </a:xfrm>
          <a:prstGeom prst="rect">
            <a:avLst/>
          </a:prstGeom>
          <a:noFill/>
          <a:ln>
            <a:noFill/>
          </a:ln>
        </p:spPr>
      </p:pic>
      <p:pic>
        <p:nvPicPr>
          <p:cNvPr id="1136" name="Google Shape;1136;p117"/>
          <p:cNvPicPr preferRelativeResize="0"/>
          <p:nvPr/>
        </p:nvPicPr>
        <p:blipFill>
          <a:blip r:embed="rId4">
            <a:alphaModFix/>
          </a:blip>
          <a:stretch>
            <a:fillRect/>
          </a:stretch>
        </p:blipFill>
        <p:spPr>
          <a:xfrm>
            <a:off x="7117400" y="0"/>
            <a:ext cx="2026600" cy="89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ctrTitle"/>
          </p:nvPr>
        </p:nvSpPr>
        <p:spPr>
          <a:xfrm>
            <a:off x="2901244" y="644950"/>
            <a:ext cx="5653256" cy="498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3000" b="1" smtClean="0">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גובה </a:t>
            </a:r>
            <a:r>
              <a:rPr lang="x-none" sz="2400" b="1">
                <a:solidFill>
                  <a:srgbClr val="FFFF00"/>
                </a:solidFill>
                <a:latin typeface="Arial" pitchFamily="34" charset="0"/>
                <a:ea typeface="Times New Roman"/>
                <a:cs typeface="Arial" pitchFamily="34" charset="0"/>
                <a:sym typeface="Times New Roman"/>
              </a:rPr>
              <a:t>הקו- ב-מחמושת</a:t>
            </a:r>
            <a:endParaRPr sz="2400" b="1" dirty="0">
              <a:solidFill>
                <a:srgbClr val="FFFF00"/>
              </a:solidFill>
              <a:latin typeface="Arial" pitchFamily="34" charset="0"/>
              <a:ea typeface="Times New Roman"/>
              <a:cs typeface="Arial" pitchFamily="34" charset="0"/>
              <a:sym typeface="Times New Roman"/>
            </a:endParaRPr>
          </a:p>
        </p:txBody>
      </p:sp>
      <p:sp>
        <p:nvSpPr>
          <p:cNvPr id="123" name="Google Shape;123;p17"/>
          <p:cNvSpPr txBox="1">
            <a:spLocks noGrp="1"/>
          </p:cNvSpPr>
          <p:nvPr>
            <p:ph type="subTitle" idx="1"/>
          </p:nvPr>
        </p:nvSpPr>
        <p:spPr>
          <a:xfrm>
            <a:off x="1088571" y="1021774"/>
            <a:ext cx="6555813" cy="3016825"/>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endParaRPr sz="2400" u="sng"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sz="1800" b="1">
                <a:solidFill>
                  <a:srgbClr val="FFFF00"/>
                </a:solidFill>
                <a:latin typeface="Arial" pitchFamily="34" charset="0"/>
                <a:ea typeface="Arial"/>
                <a:cs typeface="Arial" pitchFamily="34" charset="0"/>
                <a:sym typeface="Arial"/>
              </a:rPr>
              <a:t>גובה הקו</a:t>
            </a:r>
            <a:r>
              <a:rPr lang="x-none" sz="180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על </a:t>
            </a:r>
            <a:r>
              <a:rPr lang="x-none" sz="1800">
                <a:solidFill>
                  <a:srgbClr val="FFFFFF"/>
                </a:solidFill>
                <a:latin typeface="Arial" pitchFamily="34" charset="0"/>
                <a:ea typeface="Times New Roman"/>
                <a:cs typeface="Arial" pitchFamily="34" charset="0"/>
                <a:sym typeface="Times New Roman"/>
              </a:rPr>
              <a:t>גבי ה-מָחְמוֹשֶת מצביע על גובהו יחסית </a:t>
            </a:r>
            <a:r>
              <a:rPr lang="x-none" sz="1800" smtClean="0">
                <a:solidFill>
                  <a:srgbClr val="FFFFFF"/>
                </a:solidFill>
                <a:latin typeface="Arial" pitchFamily="34" charset="0"/>
                <a:ea typeface="Times New Roman"/>
                <a:cs typeface="Arial" pitchFamily="34" charset="0"/>
                <a:sym typeface="Times New Roman"/>
              </a:rPr>
              <a:t>לשאר</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הקוים </a:t>
            </a:r>
            <a:r>
              <a:rPr lang="x-none" sz="1800">
                <a:solidFill>
                  <a:srgbClr val="FFFFFF"/>
                </a:solidFill>
                <a:latin typeface="Arial" pitchFamily="34" charset="0"/>
                <a:ea typeface="Times New Roman"/>
                <a:cs typeface="Arial" pitchFamily="34" charset="0"/>
                <a:sym typeface="Times New Roman"/>
              </a:rPr>
              <a:t>במָחְמוֹשֶת. </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Arial" pitchFamily="34" charset="0"/>
                <a:ea typeface="Times New Roman"/>
                <a:cs typeface="Arial" pitchFamily="34" charset="0"/>
                <a:sym typeface="Times New Roman"/>
              </a:rPr>
              <a:t>כל </a:t>
            </a:r>
            <a:r>
              <a:rPr lang="x-none" sz="1800">
                <a:solidFill>
                  <a:srgbClr val="FFFFFF"/>
                </a:solidFill>
                <a:latin typeface="Arial" pitchFamily="34" charset="0"/>
                <a:ea typeface="Times New Roman"/>
                <a:cs typeface="Arial" pitchFamily="34" charset="0"/>
                <a:sym typeface="Times New Roman"/>
              </a:rPr>
              <a:t>קו או בֵינָה ב-מָחְמוֹשֶת מתאר גובה </a:t>
            </a:r>
            <a:r>
              <a:rPr lang="he-IL" sz="1800" dirty="0" smtClean="0">
                <a:solidFill>
                  <a:srgbClr val="FFFFFF"/>
                </a:solidFill>
                <a:latin typeface="Arial" pitchFamily="34" charset="0"/>
                <a:ea typeface="Times New Roman"/>
                <a:cs typeface="Arial" pitchFamily="34" charset="0"/>
                <a:sym typeface="Times New Roman"/>
              </a:rPr>
              <a:t>יחסי </a:t>
            </a:r>
            <a:r>
              <a:rPr lang="x-none" sz="1800" smtClean="0">
                <a:solidFill>
                  <a:srgbClr val="FFFFFF"/>
                </a:solidFill>
                <a:latin typeface="Arial" pitchFamily="34" charset="0"/>
                <a:ea typeface="Times New Roman"/>
                <a:cs typeface="Arial" pitchFamily="34" charset="0"/>
                <a:sym typeface="Times New Roman"/>
              </a:rPr>
              <a:t>בהתאם</a:t>
            </a:r>
            <a:r>
              <a:rPr lang="x-none" sz="1800">
                <a:solidFill>
                  <a:srgbClr val="FFFFFF"/>
                </a:solidFill>
                <a:latin typeface="Arial" pitchFamily="34" charset="0"/>
                <a:ea typeface="Times New Roman"/>
                <a:cs typeface="Arial" pitchFamily="34" charset="0"/>
                <a:sym typeface="Times New Roman"/>
              </a:rPr>
              <a:t>. </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כל קו או </a:t>
            </a:r>
            <a:r>
              <a:rPr lang="x-none" sz="1800">
                <a:latin typeface="Arial" pitchFamily="34" charset="0"/>
                <a:ea typeface="Times New Roman"/>
                <a:cs typeface="Arial" pitchFamily="34" charset="0"/>
                <a:sym typeface="Times New Roman"/>
              </a:rPr>
              <a:t>בֵינָה ב-מָחְמוֹשֶת </a:t>
            </a:r>
            <a:r>
              <a:rPr lang="x-none" sz="1800" smtClean="0">
                <a:solidFill>
                  <a:srgbClr val="FFFFFF"/>
                </a:solidFill>
                <a:latin typeface="Arial" pitchFamily="34" charset="0"/>
                <a:ea typeface="Times New Roman"/>
                <a:cs typeface="Arial" pitchFamily="34" charset="0"/>
                <a:sym typeface="Times New Roman"/>
              </a:rPr>
              <a:t>גבוה </a:t>
            </a:r>
            <a:r>
              <a:rPr lang="x-none" sz="1800">
                <a:solidFill>
                  <a:srgbClr val="FFFFFF"/>
                </a:solidFill>
                <a:latin typeface="Arial" pitchFamily="34" charset="0"/>
                <a:ea typeface="Times New Roman"/>
                <a:cs typeface="Arial" pitchFamily="34" charset="0"/>
                <a:sym typeface="Times New Roman"/>
              </a:rPr>
              <a:t>מהקו או הבינה שמתחתיו. </a:t>
            </a:r>
            <a:endParaRPr lang="he-IL" sz="18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lang="en-US" sz="18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0000"/>
              </a:solidFill>
              <a:latin typeface="Arial" pitchFamily="34" charset="0"/>
              <a:ea typeface="Times New Roman"/>
              <a:cs typeface="Arial" pitchFamily="34" charset="0"/>
              <a:sym typeface="Times New Roman"/>
            </a:endParaRPr>
          </a:p>
          <a:p>
            <a:pPr marL="0" lvl="0" indent="0" rtl="1">
              <a:spcBef>
                <a:spcPts val="0"/>
              </a:spcBef>
              <a:spcAft>
                <a:spcPts val="0"/>
              </a:spcAft>
              <a:buNone/>
            </a:pPr>
            <a:endParaRPr sz="2400" u="sng" dirty="0">
              <a:solidFill>
                <a:srgbClr val="FFFFFF"/>
              </a:solidFill>
              <a:latin typeface="David"/>
              <a:ea typeface="David"/>
              <a:cs typeface="David"/>
              <a:sym typeface="David"/>
            </a:endParaRPr>
          </a:p>
        </p:txBody>
      </p:sp>
      <p:sp>
        <p:nvSpPr>
          <p:cNvPr id="124" name="Google Shape;124;p1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125" name="Google Shape;125;p17"/>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18"/>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תכונות הצליל-תכונת הגוון</a:t>
            </a:r>
            <a:endParaRPr sz="2400" b="1" dirty="0">
              <a:solidFill>
                <a:srgbClr val="FFFF00"/>
              </a:solidFill>
              <a:latin typeface="Times New Roman"/>
              <a:ea typeface="Times New Roman"/>
              <a:cs typeface="Times New Roman"/>
              <a:sym typeface="Times New Roman"/>
            </a:endParaRPr>
          </a:p>
        </p:txBody>
      </p:sp>
      <p:sp>
        <p:nvSpPr>
          <p:cNvPr id="1142" name="Google Shape;1142;p118"/>
          <p:cNvSpPr txBox="1">
            <a:spLocks noGrp="1"/>
          </p:cNvSpPr>
          <p:nvPr>
            <p:ph type="ctrTitle" idx="4294967295"/>
          </p:nvPr>
        </p:nvSpPr>
        <p:spPr>
          <a:xfrm>
            <a:off x="0" y="77788"/>
            <a:ext cx="5430838"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sp>
        <p:nvSpPr>
          <p:cNvPr id="1143" name="Google Shape;1143;p118"/>
          <p:cNvSpPr txBox="1"/>
          <p:nvPr/>
        </p:nvSpPr>
        <p:spPr>
          <a:xfrm>
            <a:off x="605650" y="988975"/>
            <a:ext cx="7605000" cy="3629400"/>
          </a:xfrm>
          <a:prstGeom prst="rect">
            <a:avLst/>
          </a:prstGeom>
          <a:noFill/>
          <a:ln>
            <a:noFill/>
          </a:ln>
        </p:spPr>
        <p:txBody>
          <a:bodyPr spcFirstLastPara="1" wrap="square" lIns="91425" tIns="91425" rIns="91425" bIns="91425" anchor="ctr" anchorCtr="0">
            <a:noAutofit/>
          </a:bodyPr>
          <a:lstStyle/>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r>
              <a:rPr lang="x-none" sz="1800" b="1">
                <a:solidFill>
                  <a:srgbClr val="FFFFFF"/>
                </a:solidFill>
                <a:latin typeface="David"/>
                <a:ea typeface="David"/>
                <a:cs typeface="David"/>
                <a:sym typeface="David"/>
              </a:rPr>
              <a:t>       </a:t>
            </a: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sz="1800" b="1"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00"/>
                </a:solidFill>
              </a:rPr>
              <a:t>תכונת הגוון</a:t>
            </a:r>
            <a:r>
              <a:rPr lang="x-none" sz="1800" b="1">
                <a:solidFill>
                  <a:srgbClr val="FFFF00"/>
                </a:solidFill>
                <a:latin typeface="Times New Roman"/>
                <a:ea typeface="Times New Roman"/>
                <a:cs typeface="Times New Roman"/>
                <a:sym typeface="Times New Roman"/>
              </a:rPr>
              <a:t>  - צליל בעל גוון שונה</a:t>
            </a:r>
            <a:endParaRPr sz="1800" b="1" dirty="0">
              <a:solidFill>
                <a:srgbClr val="FFFF00"/>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גוון הצליל – מרכיבי הצליל היוצרים את ההבחנה בין טון אחד למשנהו. הבחנה הנוצרת עקב השוני בכלי או בהרכב הכלים, או הקולות השונים המפיקים אותו. ( לכל זמר יש את הגוון האישי שלו) . זוהי הבחנה בטיב הצליל והיא שאולה בדרך כלל מעולם הצבעים. (ישנם זמרים אשר מזהים את סוגי הצלילים השונים על-פי צבעם, זוהי גם תורת לימוד הצלילים לילד הרך). גוון הצליל הנו משמעותי ביותר בשירת מקהלה, זוהי עבודתו הקשה ביותר של מנצח המקהלה כיצד להתאים את גוון הצליל בזמרים העומדים לרשותו. </a:t>
            </a: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מחקרים רבים מוכיחים כי לגוון הצליל קיימת השפעה מיידית על איך וכיצד אנו שומעים את המלודיה.. בנושא זה הגדיל לעשות מוצרט ועוד בהיותו בן 7 שנים הוא כבר נתן כינוי משלו לכל צליל: לדוגמא – הצליל לב במול מזוהה עם בכי . הצליל דו מזוהה עם בקשה/תחינה, הצליל רה מזוהה עם חדווה, לצון, הלצה, הצליל לה בקאר תקוה וכדומה.. </a:t>
            </a:r>
            <a:endParaRPr sz="1800" dirty="0">
              <a:solidFill>
                <a:srgbClr val="FFFFFF"/>
              </a:solidFill>
              <a:latin typeface="Times New Roman"/>
              <a:ea typeface="Times New Roman"/>
              <a:cs typeface="Times New Roman"/>
              <a:sym typeface="Times New Roman"/>
            </a:endParaRPr>
          </a:p>
          <a:p>
            <a:pPr marL="0" marR="114300" lvl="0" indent="0"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endParaRPr sz="1800" b="1" dirty="0">
              <a:solidFill>
                <a:srgbClr val="FFFFFF"/>
              </a:solidFill>
              <a:latin typeface="David"/>
              <a:ea typeface="David"/>
              <a:cs typeface="David"/>
              <a:sym typeface="David"/>
            </a:endParaRPr>
          </a:p>
        </p:txBody>
      </p:sp>
      <p:pic>
        <p:nvPicPr>
          <p:cNvPr id="1144" name="Google Shape;1144;p118"/>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19"/>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שמות הצלילים</a:t>
            </a:r>
            <a:endParaRPr sz="2400" b="1" dirty="0">
              <a:solidFill>
                <a:srgbClr val="FFFF00"/>
              </a:solidFill>
              <a:latin typeface="David"/>
              <a:ea typeface="David"/>
              <a:cs typeface="David"/>
              <a:sym typeface="David"/>
            </a:endParaRPr>
          </a:p>
        </p:txBody>
      </p:sp>
      <p:sp>
        <p:nvSpPr>
          <p:cNvPr id="1151" name="Google Shape;1151;p119"/>
          <p:cNvSpPr txBox="1"/>
          <p:nvPr/>
        </p:nvSpPr>
        <p:spPr>
          <a:xfrm>
            <a:off x="421525" y="842050"/>
            <a:ext cx="8284800" cy="4301400"/>
          </a:xfrm>
          <a:prstGeom prst="rect">
            <a:avLst/>
          </a:prstGeom>
          <a:noFill/>
          <a:ln>
            <a:noFill/>
          </a:ln>
        </p:spPr>
        <p:txBody>
          <a:bodyPr spcFirstLastPara="1" wrap="square" lIns="91425" tIns="91425" rIns="91425" bIns="91425" anchor="ctr" anchorCtr="0">
            <a:noAutofit/>
          </a:bodyPr>
          <a:lstStyle/>
          <a:p>
            <a:pPr marL="0" marR="114300" lvl="0" indent="0" algn="r" rtl="1">
              <a:lnSpc>
                <a:spcPct val="115000"/>
              </a:lnSpc>
              <a:spcBef>
                <a:spcPts val="0"/>
              </a:spcBef>
              <a:spcAft>
                <a:spcPts val="0"/>
              </a:spcAft>
              <a:buNone/>
            </a:pPr>
            <a:r>
              <a:rPr lang="x-none" sz="1800">
                <a:solidFill>
                  <a:srgbClr val="FFFF00"/>
                </a:solidFill>
              </a:rPr>
              <a:t>שמות הצלילים</a:t>
            </a:r>
            <a:r>
              <a:rPr lang="x-none" sz="1800">
                <a:solidFill>
                  <a:schemeClr val="lt1"/>
                </a:solidFill>
                <a:latin typeface="Times New Roman"/>
                <a:ea typeface="Times New Roman"/>
                <a:cs typeface="Times New Roman"/>
                <a:sym typeface="Times New Roman"/>
              </a:rPr>
              <a:t> הומצאו לראשונה ע"י נזיר איטלקי בנדיקטי בשם גווידו ד'ארצו(995-1050) </a:t>
            </a:r>
            <a:endParaRPr sz="1800" dirty="0">
              <a:solidFill>
                <a:schemeClr val="lt1"/>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a:t>
            </a:r>
            <a:r>
              <a:rPr lang="x-none" sz="1800" smtClean="0">
                <a:solidFill>
                  <a:schemeClr val="lt1"/>
                </a:solidFill>
                <a:latin typeface="Times New Roman"/>
                <a:ea typeface="Times New Roman"/>
                <a:cs typeface="Times New Roman"/>
                <a:sym typeface="Times New Roman"/>
              </a:rPr>
              <a:t>שהשתמש </a:t>
            </a:r>
            <a:r>
              <a:rPr lang="x-none" sz="1800">
                <a:solidFill>
                  <a:schemeClr val="lt1"/>
                </a:solidFill>
                <a:latin typeface="Times New Roman"/>
                <a:ea typeface="Times New Roman"/>
                <a:cs typeface="Times New Roman"/>
                <a:sym typeface="Times New Roman"/>
              </a:rPr>
              <a:t>במילים הלטיניות של המזמור ליוהנס הקדוש על מנת לקבוע את שמות הצלילים.</a:t>
            </a:r>
            <a:endParaRPr sz="1800" dirty="0">
              <a:solidFill>
                <a:schemeClr val="lt1"/>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מילות השיר מספרות בלטינית כי:</a:t>
            </a:r>
            <a:endParaRPr sz="1800" dirty="0">
              <a:solidFill>
                <a:schemeClr val="lt1"/>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"המשרתים ישירו בפניך על נפלאות מעשיך וימחקו כל חטאת מעל שפתותיך, יוהנס...</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 הצליל   "דו"-במקור </a:t>
            </a:r>
            <a:r>
              <a:rPr lang="x-none" sz="1800" b="1">
                <a:solidFill>
                  <a:schemeClr val="lt1"/>
                </a:solidFill>
                <a:latin typeface="Times New Roman"/>
                <a:ea typeface="Times New Roman"/>
                <a:cs typeface="Times New Roman"/>
                <a:sym typeface="Times New Roman"/>
              </a:rPr>
              <a:t>ut</a:t>
            </a:r>
            <a:r>
              <a:rPr lang="x-none" sz="1800">
                <a:solidFill>
                  <a:schemeClr val="lt1"/>
                </a:solidFill>
                <a:latin typeface="Times New Roman"/>
                <a:ea typeface="Times New Roman"/>
                <a:cs typeface="Times New Roman"/>
                <a:sym typeface="Times New Roman"/>
              </a:rPr>
              <a:t> quent laxis  ברבות הימים שונה ל-do  מהמילה  </a:t>
            </a:r>
            <a:r>
              <a:rPr lang="x-none" sz="1800" b="1" smtClean="0">
                <a:solidFill>
                  <a:srgbClr val="FF0000"/>
                </a:solidFill>
                <a:latin typeface="Times New Roman"/>
                <a:ea typeface="Times New Roman"/>
                <a:cs typeface="Times New Roman"/>
                <a:sym typeface="Times New Roman"/>
              </a:rPr>
              <a:t>Do</a:t>
            </a:r>
            <a:r>
              <a:rPr lang="x-none" sz="1800" smtClean="0">
                <a:solidFill>
                  <a:schemeClr val="lt1"/>
                </a:solidFill>
                <a:latin typeface="Times New Roman"/>
                <a:ea typeface="Times New Roman"/>
                <a:cs typeface="Times New Roman"/>
                <a:sym typeface="Times New Roman"/>
              </a:rPr>
              <a:t>mine(אלוהים.</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"רה" - קיבל את שמו מן ההברות הראשונות במשפט   </a:t>
            </a:r>
            <a:r>
              <a:rPr lang="x-none" sz="1800" b="1">
                <a:solidFill>
                  <a:srgbClr val="FF0000"/>
                </a:solidFill>
                <a:latin typeface="Times New Roman"/>
                <a:ea typeface="Times New Roman"/>
                <a:cs typeface="Times New Roman"/>
                <a:sym typeface="Times New Roman"/>
              </a:rPr>
              <a:t>Re</a:t>
            </a:r>
            <a:r>
              <a:rPr lang="x-none" sz="1800">
                <a:solidFill>
                  <a:schemeClr val="lt1"/>
                </a:solidFill>
                <a:latin typeface="Times New Roman"/>
                <a:ea typeface="Times New Roman"/>
                <a:cs typeface="Times New Roman"/>
                <a:sym typeface="Times New Roman"/>
              </a:rPr>
              <a:t>sonare fibris .</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"מי" -  קיבל את שמו מן ההברהות הראשונות במשפט  gestorum </a:t>
            </a:r>
            <a:r>
              <a:rPr lang="x-none" sz="1800" b="1">
                <a:solidFill>
                  <a:srgbClr val="FF0000"/>
                </a:solidFill>
                <a:latin typeface="Times New Roman"/>
                <a:ea typeface="Times New Roman"/>
                <a:cs typeface="Times New Roman"/>
                <a:sym typeface="Times New Roman"/>
              </a:rPr>
              <a:t>Mi</a:t>
            </a:r>
            <a:r>
              <a:rPr lang="x-none" sz="1800">
                <a:solidFill>
                  <a:schemeClr val="lt1"/>
                </a:solidFill>
                <a:latin typeface="Times New Roman"/>
                <a:ea typeface="Times New Roman"/>
                <a:cs typeface="Times New Roman"/>
                <a:sym typeface="Times New Roman"/>
              </a:rPr>
              <a:t>ra .</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"פה" - קיבל את שמו מן ההברות הראשונות במשפט   tuorum </a:t>
            </a:r>
            <a:r>
              <a:rPr lang="x-none" sz="1800" b="1">
                <a:solidFill>
                  <a:srgbClr val="FF0000"/>
                </a:solidFill>
                <a:latin typeface="Times New Roman"/>
                <a:ea typeface="Times New Roman"/>
                <a:cs typeface="Times New Roman"/>
                <a:sym typeface="Times New Roman"/>
              </a:rPr>
              <a:t>Fa</a:t>
            </a:r>
            <a:r>
              <a:rPr lang="x-none" sz="1800">
                <a:solidFill>
                  <a:schemeClr val="lt1"/>
                </a:solidFill>
                <a:latin typeface="Times New Roman"/>
                <a:ea typeface="Times New Roman"/>
                <a:cs typeface="Times New Roman"/>
                <a:sym typeface="Times New Roman"/>
              </a:rPr>
              <a:t>muli.</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"סול"- קיבל את שמו מן ההברות הראשונות במשפט       polutti      </a:t>
            </a:r>
            <a:r>
              <a:rPr lang="x-none" sz="1800" b="1">
                <a:solidFill>
                  <a:srgbClr val="FF0000"/>
                </a:solidFill>
                <a:latin typeface="Times New Roman"/>
                <a:ea typeface="Times New Roman"/>
                <a:cs typeface="Times New Roman"/>
                <a:sym typeface="Times New Roman"/>
              </a:rPr>
              <a:t>Sol</a:t>
            </a:r>
            <a:r>
              <a:rPr lang="x-none" sz="1800">
                <a:solidFill>
                  <a:schemeClr val="lt1"/>
                </a:solidFill>
                <a:latin typeface="Times New Roman"/>
                <a:ea typeface="Times New Roman"/>
                <a:cs typeface="Times New Roman"/>
                <a:sym typeface="Times New Roman"/>
              </a:rPr>
              <a:t>ve</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"לה"-  קיבל את שמו מן ההברות הראשונות במשפט          </a:t>
            </a:r>
            <a:r>
              <a:rPr lang="x-none" sz="1800" b="1">
                <a:solidFill>
                  <a:srgbClr val="FF0000"/>
                </a:solidFill>
                <a:latin typeface="Times New Roman"/>
                <a:ea typeface="Times New Roman"/>
                <a:cs typeface="Times New Roman"/>
                <a:sym typeface="Times New Roman"/>
              </a:rPr>
              <a:t>La</a:t>
            </a:r>
            <a:r>
              <a:rPr lang="x-none" sz="1800">
                <a:solidFill>
                  <a:schemeClr val="lt1"/>
                </a:solidFill>
                <a:latin typeface="Times New Roman"/>
                <a:ea typeface="Times New Roman"/>
                <a:cs typeface="Times New Roman"/>
                <a:sym typeface="Times New Roman"/>
              </a:rPr>
              <a:t>bii  reatum</a:t>
            </a:r>
            <a:endParaRPr sz="1800" dirty="0">
              <a:solidFill>
                <a:schemeClr val="lt1"/>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הצליל "סי”- במקור היה iohanes</a:t>
            </a:r>
            <a:r>
              <a:rPr lang="x-none" sz="1800" b="1">
                <a:solidFill>
                  <a:schemeClr val="lt1"/>
                </a:solidFill>
                <a:latin typeface="Times New Roman"/>
                <a:ea typeface="Times New Roman"/>
                <a:cs typeface="Times New Roman"/>
                <a:sym typeface="Times New Roman"/>
              </a:rPr>
              <a:t> sa</a:t>
            </a:r>
            <a:r>
              <a:rPr lang="x-none" sz="1800">
                <a:solidFill>
                  <a:schemeClr val="lt1"/>
                </a:solidFill>
                <a:latin typeface="Times New Roman"/>
                <a:ea typeface="Times New Roman"/>
                <a:cs typeface="Times New Roman"/>
                <a:sym typeface="Times New Roman"/>
              </a:rPr>
              <a:t>ncte ברבות הימים שונה ל- </a:t>
            </a:r>
            <a:r>
              <a:rPr lang="x-none" sz="1800" b="1">
                <a:solidFill>
                  <a:srgbClr val="FF0000"/>
                </a:solidFill>
                <a:latin typeface="Times New Roman"/>
                <a:ea typeface="Times New Roman"/>
                <a:cs typeface="Times New Roman"/>
                <a:sym typeface="Times New Roman"/>
              </a:rPr>
              <a:t>S</a:t>
            </a:r>
            <a:r>
              <a:rPr lang="x-none" sz="1800">
                <a:solidFill>
                  <a:srgbClr val="FF0000"/>
                </a:solidFill>
                <a:latin typeface="Times New Roman"/>
                <a:ea typeface="Times New Roman"/>
                <a:cs typeface="Times New Roman"/>
                <a:sym typeface="Times New Roman"/>
              </a:rPr>
              <a:t>i</a:t>
            </a:r>
            <a:r>
              <a:rPr lang="x-none" sz="1800">
                <a:solidFill>
                  <a:schemeClr val="lt1"/>
                </a:solidFill>
                <a:latin typeface="Times New Roman"/>
                <a:ea typeface="Times New Roman"/>
                <a:cs typeface="Times New Roman"/>
                <a:sym typeface="Times New Roman"/>
              </a:rPr>
              <a:t>  מהמילה   </a:t>
            </a:r>
            <a:r>
              <a:rPr lang="x-none" sz="1800" b="1">
                <a:solidFill>
                  <a:srgbClr val="FF0000"/>
                </a:solidFill>
                <a:latin typeface="Times New Roman"/>
                <a:ea typeface="Times New Roman"/>
                <a:cs typeface="Times New Roman"/>
                <a:sym typeface="Times New Roman"/>
              </a:rPr>
              <a:t>Si</a:t>
            </a:r>
            <a:r>
              <a:rPr lang="x-none" sz="1800">
                <a:solidFill>
                  <a:schemeClr val="lt1"/>
                </a:solidFill>
                <a:latin typeface="Times New Roman"/>
                <a:ea typeface="Times New Roman"/>
                <a:cs typeface="Times New Roman"/>
                <a:sym typeface="Times New Roman"/>
              </a:rPr>
              <a:t>cut locutus est(נעשה בדברו) הצלילים הותאמו לאותיות הווקאליות A,E,I,O,U</a:t>
            </a:r>
            <a:endParaRPr sz="1800" dirty="0">
              <a:solidFill>
                <a:schemeClr val="lt1"/>
              </a:solidFill>
              <a:latin typeface="Times New Roman"/>
              <a:ea typeface="Times New Roman"/>
              <a:cs typeface="Times New Roman"/>
              <a:sym typeface="Times New Roman"/>
            </a:endParaRPr>
          </a:p>
        </p:txBody>
      </p:sp>
      <p:pic>
        <p:nvPicPr>
          <p:cNvPr id="1152" name="Google Shape;1152;p119"/>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20"/>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he-IL" sz="2400" b="1" dirty="0" smtClean="0">
                <a:solidFill>
                  <a:srgbClr val="FFFF00"/>
                </a:solidFill>
                <a:latin typeface="David"/>
                <a:ea typeface="David"/>
                <a:cs typeface="David"/>
                <a:sym typeface="David"/>
              </a:rPr>
              <a:t>7</a:t>
            </a:r>
            <a:r>
              <a:rPr lang="x-none" sz="2400" b="1" smtClean="0">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גבהי הצלילים</a:t>
            </a:r>
            <a:endParaRPr sz="2400" b="1" dirty="0">
              <a:solidFill>
                <a:srgbClr val="FFFF00"/>
              </a:solidFill>
              <a:latin typeface="Times New Roman"/>
              <a:ea typeface="Times New Roman"/>
              <a:cs typeface="Times New Roman"/>
              <a:sym typeface="Times New Roman"/>
            </a:endParaRPr>
          </a:p>
        </p:txBody>
      </p:sp>
      <p:sp>
        <p:nvSpPr>
          <p:cNvPr id="1159" name="Google Shape;1159;p120"/>
          <p:cNvSpPr txBox="1"/>
          <p:nvPr/>
        </p:nvSpPr>
        <p:spPr>
          <a:xfrm>
            <a:off x="1365650" y="1045025"/>
            <a:ext cx="7030200" cy="3621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sz="1800">
                <a:solidFill>
                  <a:srgbClr val="FFFF00"/>
                </a:solidFill>
              </a:rPr>
              <a:t>7 גבהי הצלילים</a:t>
            </a:r>
            <a:r>
              <a:rPr lang="x-none" sz="1800">
                <a:solidFill>
                  <a:srgbClr val="FFFFFF"/>
                </a:solidFill>
                <a:latin typeface="Times New Roman"/>
                <a:ea typeface="Times New Roman"/>
                <a:cs typeface="Times New Roman"/>
                <a:sym typeface="Times New Roman"/>
              </a:rPr>
              <a:t>- שבע המוזות של האי לסבוס הן: ניילו, טריטונה, אזופו, הפטפורה, אכלואיס, טיפופלו, רודיה. על פי המסורת היוונית, שבע המוזות של לסבוב המציאו את הסולם המוזיקלי בעל שבע-התווים, המבוסס על השירה הקדומה של אפסוס.</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הכוונה לשבעה גבהי צלילים שונים שאינם בהכרח במרווח של רבעי טונים חצאי טונים או טונים שלמים.. או במרווחי התדר המוכרים לנו כיום. .. פשוט כל אחת מהמוזות שרה צליל גבוה יותר מחברתה..</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שבעה גבהים אלו שימשו בין השאר ביצירתם של אותם 7 מודוסים המוכרים לנו כיום כמודוסים שמקורם ביוון הקדומה.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מיודענו גואידו דארצו שילב זאת כאמור במזמור ליוהנס הקדוש ובכך קבע את השמות. (באותה מידה השמות יכלו להיות על שם האות הראשונה של כל טחת מ-7 המוזות).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a:solidFill>
                <a:srgbClr val="FFFFFF"/>
              </a:solidFill>
              <a:latin typeface="David"/>
              <a:ea typeface="David"/>
              <a:cs typeface="David"/>
              <a:sym typeface="David"/>
            </a:endParaRPr>
          </a:p>
        </p:txBody>
      </p:sp>
      <p:pic>
        <p:nvPicPr>
          <p:cNvPr id="1160" name="Google Shape;1160;p120"/>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121"/>
          <p:cNvSpPr txBox="1">
            <a:spLocks noGrp="1"/>
          </p:cNvSpPr>
          <p:nvPr>
            <p:ph type="ctrTitle"/>
          </p:nvPr>
        </p:nvSpPr>
        <p:spPr>
          <a:xfrm>
            <a:off x="2066300" y="356250"/>
            <a:ext cx="6488100" cy="6651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he-IL" sz="2400" b="1" dirty="0" smtClean="0">
                <a:solidFill>
                  <a:srgbClr val="FFFF00"/>
                </a:solidFill>
                <a:latin typeface="Times New Roman"/>
                <a:ea typeface="Times New Roman"/>
                <a:cs typeface="Times New Roman"/>
                <a:sym typeface="Times New Roman"/>
              </a:rPr>
              <a:t>7 </a:t>
            </a:r>
            <a:r>
              <a:rPr lang="x-none" sz="2400" b="1" smtClean="0">
                <a:solidFill>
                  <a:srgbClr val="FFFF00"/>
                </a:solidFill>
                <a:latin typeface="Times New Roman"/>
                <a:ea typeface="Times New Roman"/>
                <a:cs typeface="Times New Roman"/>
                <a:sym typeface="Times New Roman"/>
              </a:rPr>
              <a:t>צליל</a:t>
            </a:r>
            <a:r>
              <a:rPr lang="he-IL" sz="2400" b="1" dirty="0" smtClean="0">
                <a:solidFill>
                  <a:srgbClr val="FFFF00"/>
                </a:solidFill>
                <a:latin typeface="Times New Roman"/>
                <a:ea typeface="Times New Roman"/>
                <a:cs typeface="Times New Roman"/>
                <a:sym typeface="Times New Roman"/>
              </a:rPr>
              <a:t>י</a:t>
            </a:r>
            <a:r>
              <a:rPr lang="x-none" sz="2400" b="1" smtClean="0">
                <a:solidFill>
                  <a:srgbClr val="FFFF00"/>
                </a:solidFill>
                <a:latin typeface="Times New Roman"/>
                <a:ea typeface="Times New Roman"/>
                <a:cs typeface="Times New Roman"/>
                <a:sym typeface="Times New Roman"/>
              </a:rPr>
              <a:t> </a:t>
            </a:r>
            <a:r>
              <a:rPr lang="x-none" sz="2400" b="1">
                <a:solidFill>
                  <a:srgbClr val="FFFF00"/>
                </a:solidFill>
                <a:latin typeface="Times New Roman"/>
                <a:ea typeface="Times New Roman"/>
                <a:cs typeface="Times New Roman"/>
                <a:sym typeface="Times New Roman"/>
              </a:rPr>
              <a:t>היסוד</a:t>
            </a:r>
            <a:endParaRPr sz="2400" b="1" dirty="0">
              <a:solidFill>
                <a:srgbClr val="FFFF00"/>
              </a:solidFill>
              <a:latin typeface="Times New Roman"/>
              <a:ea typeface="Times New Roman"/>
              <a:cs typeface="Times New Roman"/>
              <a:sym typeface="Times New Roman"/>
            </a:endParaRPr>
          </a:p>
        </p:txBody>
      </p:sp>
      <p:sp>
        <p:nvSpPr>
          <p:cNvPr id="1166" name="Google Shape;1166;p121"/>
          <p:cNvSpPr txBox="1"/>
          <p:nvPr/>
        </p:nvSpPr>
        <p:spPr>
          <a:xfrm>
            <a:off x="1033150" y="1116275"/>
            <a:ext cx="6911400" cy="30402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x-none" sz="1800">
                <a:solidFill>
                  <a:srgbClr val="FFFF00"/>
                </a:solidFill>
              </a:rPr>
              <a:t>7 צלילי היסוד</a:t>
            </a:r>
            <a:r>
              <a:rPr lang="x-none" sz="1800">
                <a:solidFill>
                  <a:srgbClr val="FFFFFF"/>
                </a:solidFill>
                <a:latin typeface="Times New Roman"/>
                <a:ea typeface="Times New Roman"/>
                <a:cs typeface="Times New Roman"/>
                <a:sym typeface="Times New Roman"/>
              </a:rPr>
              <a:t>- על פי הסכם בינלאומי הוחלט לתת שמות ל-7 צלילי היסוד (הקלידים הלבנים) בסימון האותיות </a:t>
            </a:r>
            <a:r>
              <a:rPr lang="x-none" sz="1800">
                <a:solidFill>
                  <a:srgbClr val="FFFF00"/>
                </a:solidFill>
                <a:latin typeface="Times New Roman"/>
                <a:ea typeface="Times New Roman"/>
                <a:cs typeface="Times New Roman"/>
                <a:sym typeface="Times New Roman"/>
              </a:rPr>
              <a:t>C D E F G A B</a:t>
            </a:r>
            <a:r>
              <a:rPr lang="x-none" sz="1800">
                <a:solidFill>
                  <a:srgbClr val="FFFFFF"/>
                </a:solidFill>
                <a:latin typeface="Times New Roman"/>
                <a:ea typeface="Times New Roman"/>
                <a:cs typeface="Times New Roman"/>
                <a:sym typeface="Times New Roman"/>
              </a:rPr>
              <a:t>  (דו,רה,מי,פה,סול,לה,סי). המרווח (הצעד) בין צליל לצליל הסמוך לו הינו מרווח של </a:t>
            </a:r>
            <a:r>
              <a:rPr lang="x-none" sz="1800">
                <a:solidFill>
                  <a:srgbClr val="FFFF00"/>
                </a:solidFill>
                <a:latin typeface="Times New Roman"/>
                <a:ea typeface="Times New Roman"/>
                <a:cs typeface="Times New Roman"/>
                <a:sym typeface="Times New Roman"/>
              </a:rPr>
              <a:t>טון שלם</a:t>
            </a:r>
            <a:r>
              <a:rPr lang="x-none" sz="1800">
                <a:solidFill>
                  <a:srgbClr val="FFFFFF"/>
                </a:solidFill>
                <a:latin typeface="Times New Roman"/>
                <a:ea typeface="Times New Roman"/>
                <a:cs typeface="Times New Roman"/>
                <a:sym typeface="Times New Roman"/>
              </a:rPr>
              <a:t>, למעט המרווח בין הצליל מי לצליל פה ובין הצליל סי לצליל דו שהמרווח בינהם הינו של </a:t>
            </a:r>
            <a:r>
              <a:rPr lang="x-none" sz="1800">
                <a:solidFill>
                  <a:srgbClr val="FFFF00"/>
                </a:solidFill>
                <a:latin typeface="Times New Roman"/>
                <a:ea typeface="Times New Roman"/>
                <a:cs typeface="Times New Roman"/>
                <a:sym typeface="Times New Roman"/>
              </a:rPr>
              <a:t>חצי טון.</a:t>
            </a:r>
            <a:r>
              <a:rPr lang="x-none" sz="1800">
                <a:solidFill>
                  <a:srgbClr val="FFFFFF"/>
                </a:solidFill>
                <a:latin typeface="Times New Roman"/>
                <a:ea typeface="Times New Roman"/>
                <a:cs typeface="Times New Roman"/>
                <a:sym typeface="Times New Roman"/>
              </a:rPr>
              <a:t> סדר זה מכונה </a:t>
            </a:r>
            <a:r>
              <a:rPr lang="x-none" sz="1800">
                <a:solidFill>
                  <a:srgbClr val="FFFF00"/>
                </a:solidFill>
                <a:latin typeface="Times New Roman"/>
                <a:ea typeface="Times New Roman"/>
                <a:cs typeface="Times New Roman"/>
                <a:sym typeface="Times New Roman"/>
              </a:rPr>
              <a:t>"תבנית הסולם"</a:t>
            </a:r>
            <a:endParaRPr sz="1800">
              <a:solidFill>
                <a:srgbClr val="FFFF00"/>
              </a:solidFill>
              <a:latin typeface="Times New Roman"/>
              <a:ea typeface="Times New Roman"/>
              <a:cs typeface="Times New Roman"/>
              <a:sym typeface="Times New Roman"/>
            </a:endParaRPr>
          </a:p>
          <a:p>
            <a:pPr marL="0" lvl="0" indent="0" algn="l" rtl="0">
              <a:spcBef>
                <a:spcPts val="0"/>
              </a:spcBef>
              <a:spcAft>
                <a:spcPts val="0"/>
              </a:spcAft>
              <a:buNone/>
            </a:pPr>
            <a:r>
              <a:rPr lang="x-none" sz="1800">
                <a:solidFill>
                  <a:srgbClr val="FFFF00"/>
                </a:solidFill>
                <a:latin typeface="Times New Roman"/>
                <a:ea typeface="Times New Roman"/>
                <a:cs typeface="Times New Roman"/>
                <a:sym typeface="Times New Roman"/>
              </a:rPr>
              <a:t>                                              </a:t>
            </a:r>
            <a:r>
              <a:rPr lang="x-none" sz="1200">
                <a:solidFill>
                  <a:srgbClr val="FFFF00"/>
                </a:solidFill>
                <a:latin typeface="Times New Roman"/>
                <a:ea typeface="Times New Roman"/>
                <a:cs typeface="Times New Roman"/>
                <a:sym typeface="Times New Roman"/>
              </a:rPr>
              <a:t>C       D       E        F              G       A       B</a:t>
            </a:r>
            <a:endParaRPr sz="1200">
              <a:solidFill>
                <a:srgbClr val="FFFF00"/>
              </a:solidFill>
              <a:latin typeface="Times New Roman"/>
              <a:ea typeface="Times New Roman"/>
              <a:cs typeface="Times New Roman"/>
              <a:sym typeface="Times New Roman"/>
            </a:endParaRPr>
          </a:p>
          <a:p>
            <a:pPr marL="0" lvl="0" indent="0" algn="l" rtl="0">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sz="1800">
              <a:solidFill>
                <a:srgbClr val="FFFF00"/>
              </a:solidFill>
              <a:latin typeface="Times New Roman"/>
              <a:ea typeface="Times New Roman"/>
              <a:cs typeface="Times New Roman"/>
              <a:sym typeface="Times New Roman"/>
            </a:endParaRPr>
          </a:p>
        </p:txBody>
      </p:sp>
      <p:pic>
        <p:nvPicPr>
          <p:cNvPr id="1167" name="Google Shape;1167;p121"/>
          <p:cNvPicPr preferRelativeResize="0"/>
          <p:nvPr/>
        </p:nvPicPr>
        <p:blipFill>
          <a:blip r:embed="rId3">
            <a:alphaModFix/>
          </a:blip>
          <a:stretch>
            <a:fillRect/>
          </a:stretch>
        </p:blipFill>
        <p:spPr>
          <a:xfrm>
            <a:off x="7133625" y="0"/>
            <a:ext cx="2010375" cy="895300"/>
          </a:xfrm>
          <a:prstGeom prst="rect">
            <a:avLst/>
          </a:prstGeom>
          <a:noFill/>
          <a:ln>
            <a:noFill/>
          </a:ln>
        </p:spPr>
      </p:pic>
      <p:pic>
        <p:nvPicPr>
          <p:cNvPr id="1168" name="Google Shape;1168;p121"/>
          <p:cNvPicPr preferRelativeResize="0"/>
          <p:nvPr/>
        </p:nvPicPr>
        <p:blipFill>
          <a:blip r:embed="rId4">
            <a:alphaModFix/>
          </a:blip>
          <a:stretch>
            <a:fillRect/>
          </a:stretch>
        </p:blipFill>
        <p:spPr>
          <a:xfrm>
            <a:off x="3170052" y="3299225"/>
            <a:ext cx="3321800" cy="7810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22"/>
          <p:cNvSpPr txBox="1">
            <a:spLocks noGrp="1"/>
          </p:cNvSpPr>
          <p:nvPr>
            <p:ph type="ctrTitle"/>
          </p:nvPr>
        </p:nvSpPr>
        <p:spPr>
          <a:xfrm>
            <a:off x="2066300" y="111550"/>
            <a:ext cx="4171214"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he-IL" sz="2400" b="1" dirty="0" smtClean="0">
                <a:solidFill>
                  <a:srgbClr val="FFFF00"/>
                </a:solidFill>
                <a:latin typeface="Times New Roman"/>
                <a:ea typeface="Times New Roman"/>
                <a:cs typeface="Times New Roman"/>
                <a:sym typeface="Times New Roman"/>
              </a:rPr>
              <a:t>5 </a:t>
            </a:r>
            <a:r>
              <a:rPr lang="x-none" sz="2400" b="1" smtClean="0">
                <a:solidFill>
                  <a:srgbClr val="FFFF00"/>
                </a:solidFill>
                <a:latin typeface="Times New Roman"/>
                <a:ea typeface="Times New Roman"/>
                <a:cs typeface="Times New Roman"/>
                <a:sym typeface="Times New Roman"/>
              </a:rPr>
              <a:t>סימני </a:t>
            </a:r>
            <a:r>
              <a:rPr lang="x-none" sz="2400" b="1">
                <a:solidFill>
                  <a:srgbClr val="FFFF00"/>
                </a:solidFill>
                <a:latin typeface="Times New Roman"/>
                <a:ea typeface="Times New Roman"/>
                <a:cs typeface="Times New Roman"/>
                <a:sym typeface="Times New Roman"/>
              </a:rPr>
              <a:t>היתק</a:t>
            </a:r>
            <a:endParaRPr sz="2400" b="1" dirty="0">
              <a:solidFill>
                <a:srgbClr val="FFFF00"/>
              </a:solidFill>
              <a:latin typeface="Times New Roman"/>
              <a:ea typeface="Times New Roman"/>
              <a:cs typeface="Times New Roman"/>
              <a:sym typeface="Times New Roman"/>
            </a:endParaRPr>
          </a:p>
        </p:txBody>
      </p:sp>
      <p:sp>
        <p:nvSpPr>
          <p:cNvPr id="1175" name="Google Shape;1175;p122"/>
          <p:cNvSpPr txBox="1"/>
          <p:nvPr/>
        </p:nvSpPr>
        <p:spPr>
          <a:xfrm>
            <a:off x="925688" y="728933"/>
            <a:ext cx="7357272" cy="2657731"/>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he-IL" sz="1800" dirty="0" smtClean="0">
                <a:solidFill>
                  <a:srgbClr val="FFFF00"/>
                </a:solidFill>
              </a:rPr>
              <a:t>  5</a:t>
            </a:r>
            <a:r>
              <a:rPr lang="x-none" sz="1800" smtClean="0">
                <a:solidFill>
                  <a:srgbClr val="FFFF00"/>
                </a:solidFill>
              </a:rPr>
              <a:t> </a:t>
            </a:r>
            <a:r>
              <a:rPr lang="x-none" sz="1800">
                <a:solidFill>
                  <a:srgbClr val="FFFF00"/>
                </a:solidFill>
              </a:rPr>
              <a:t>סימני היתק </a:t>
            </a:r>
            <a:r>
              <a:rPr lang="x-none" sz="1800" b="1">
                <a:solidFill>
                  <a:srgbClr val="FFFFFF"/>
                </a:solidFill>
                <a:latin typeface="Times New Roman"/>
                <a:ea typeface="Times New Roman"/>
                <a:cs typeface="Times New Roman"/>
                <a:sym typeface="Times New Roman"/>
              </a:rPr>
              <a:t>–</a:t>
            </a:r>
            <a:r>
              <a:rPr lang="x-none" sz="1800">
                <a:solidFill>
                  <a:srgbClr val="FFFFFF"/>
                </a:solidFill>
                <a:latin typeface="Times New Roman"/>
                <a:ea typeface="Times New Roman"/>
                <a:cs typeface="Times New Roman"/>
                <a:sym typeface="Times New Roman"/>
              </a:rPr>
              <a:t>סימנים גרפיים בינלאומיים אשר באים לסמן את הגבהתו או הנמכתו של </a:t>
            </a:r>
            <a:endParaRPr sz="1800"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אחד מתוך 7</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צלילי</a:t>
            </a:r>
            <a:r>
              <a:rPr lang="x-none" sz="1800" b="1">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היסוד: בחצי טון או בטון שלם. </a:t>
            </a:r>
            <a:endParaRPr sz="1800" dirty="0">
              <a:solidFill>
                <a:srgbClr val="FFFFFF"/>
              </a:solidFill>
              <a:latin typeface="Times New Roman"/>
              <a:ea typeface="Times New Roman"/>
              <a:cs typeface="Times New Roman"/>
              <a:sym typeface="Times New Roman"/>
            </a:endParaRPr>
          </a:p>
          <a:p>
            <a:pPr marL="0" lvl="0" indent="-685800" algn="just" rtl="1">
              <a:lnSpc>
                <a:spcPct val="115000"/>
              </a:lnSpc>
              <a:spcBef>
                <a:spcPts val="0"/>
              </a:spcBef>
              <a:spcAft>
                <a:spcPts val="0"/>
              </a:spcAft>
              <a:buNone/>
            </a:pPr>
            <a:r>
              <a:rPr lang="x-none" sz="1800"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הגבהה              	הגבהה           	ביטול           </a:t>
            </a: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 </a:t>
            </a: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הנמכה     </a:t>
            </a:r>
            <a:r>
              <a:rPr lang="he-IL" dirty="0" smtClean="0">
                <a:solidFill>
                  <a:srgbClr val="FFFFFF"/>
                </a:solidFill>
                <a:latin typeface="Times New Roman"/>
                <a:ea typeface="Times New Roman"/>
                <a:cs typeface="Times New Roman"/>
                <a:sym typeface="Times New Roman"/>
              </a:rPr>
              <a:t>           הנמכה</a:t>
            </a:r>
            <a:endParaRPr dirty="0">
              <a:solidFill>
                <a:srgbClr val="FFFFFF"/>
              </a:solidFill>
              <a:latin typeface="Times New Roman"/>
              <a:ea typeface="Times New Roman"/>
              <a:cs typeface="Times New Roman"/>
              <a:sym typeface="Times New Roman"/>
            </a:endParaRPr>
          </a:p>
          <a:p>
            <a:pPr marL="0" lvl="0" indent="-68580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בצליל שלם    	בחצי טון    	הגבהה/הנמכה        </a:t>
            </a:r>
            <a:r>
              <a:rPr lang="x-none" smtClean="0">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בחצי טון     </a:t>
            </a: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 </a:t>
            </a:r>
            <a:r>
              <a:rPr lang="he-IL" dirty="0" smtClean="0">
                <a:solidFill>
                  <a:srgbClr val="FFFFFF"/>
                </a:solidFill>
                <a:latin typeface="Times New Roman"/>
                <a:ea typeface="Times New Roman"/>
                <a:cs typeface="Times New Roman"/>
                <a:sym typeface="Times New Roman"/>
              </a:rPr>
              <a:t>ב</a:t>
            </a:r>
            <a:r>
              <a:rPr lang="x-none" smtClean="0">
                <a:solidFill>
                  <a:srgbClr val="FFFFFF"/>
                </a:solidFill>
                <a:latin typeface="Times New Roman"/>
                <a:ea typeface="Times New Roman"/>
                <a:cs typeface="Times New Roman"/>
                <a:sym typeface="Times New Roman"/>
              </a:rPr>
              <a:t>טון </a:t>
            </a:r>
            <a:r>
              <a:rPr lang="x-none">
                <a:solidFill>
                  <a:srgbClr val="FFFFFF"/>
                </a:solidFill>
                <a:latin typeface="Times New Roman"/>
                <a:ea typeface="Times New Roman"/>
                <a:cs typeface="Times New Roman"/>
                <a:sym typeface="Times New Roman"/>
              </a:rPr>
              <a:t>שלם</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800" dirty="0">
              <a:solidFill>
                <a:srgbClr val="FFFFFF"/>
              </a:solidFill>
              <a:latin typeface="David"/>
              <a:ea typeface="David"/>
              <a:cs typeface="David"/>
              <a:sym typeface="David"/>
            </a:endParaRPr>
          </a:p>
        </p:txBody>
      </p:sp>
      <p:pic>
        <p:nvPicPr>
          <p:cNvPr id="1176" name="Google Shape;1176;p122"/>
          <p:cNvPicPr preferRelativeResize="0"/>
          <p:nvPr/>
        </p:nvPicPr>
        <p:blipFill>
          <a:blip r:embed="rId3">
            <a:alphaModFix/>
          </a:blip>
          <a:stretch>
            <a:fillRect/>
          </a:stretch>
        </p:blipFill>
        <p:spPr>
          <a:xfrm>
            <a:off x="1388534" y="2698039"/>
            <a:ext cx="5858934" cy="618185"/>
          </a:xfrm>
          <a:prstGeom prst="rect">
            <a:avLst/>
          </a:prstGeom>
          <a:noFill/>
          <a:ln>
            <a:noFill/>
          </a:ln>
        </p:spPr>
      </p:pic>
      <p:pic>
        <p:nvPicPr>
          <p:cNvPr id="1177" name="Google Shape;1177;p122"/>
          <p:cNvPicPr preferRelativeResize="0"/>
          <p:nvPr/>
        </p:nvPicPr>
        <p:blipFill>
          <a:blip r:embed="rId4">
            <a:alphaModFix/>
          </a:blip>
          <a:stretch>
            <a:fillRect/>
          </a:stretch>
        </p:blipFill>
        <p:spPr>
          <a:xfrm>
            <a:off x="7133625" y="0"/>
            <a:ext cx="2010375" cy="8953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23"/>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Times New Roman"/>
                <a:ea typeface="Times New Roman"/>
                <a:cs typeface="Times New Roman"/>
                <a:sym typeface="Times New Roman"/>
              </a:rPr>
              <a:t>שמות סימני ההיתק</a:t>
            </a:r>
            <a:endParaRPr sz="2400" b="1" dirty="0">
              <a:solidFill>
                <a:srgbClr val="FFFF00"/>
              </a:solidFill>
              <a:latin typeface="Times New Roman"/>
              <a:ea typeface="Times New Roman"/>
              <a:cs typeface="Times New Roman"/>
              <a:sym typeface="Times New Roman"/>
            </a:endParaRPr>
          </a:p>
        </p:txBody>
      </p:sp>
      <p:sp>
        <p:nvSpPr>
          <p:cNvPr id="1183" name="Google Shape;1183;p123"/>
          <p:cNvSpPr txBox="1"/>
          <p:nvPr/>
        </p:nvSpPr>
        <p:spPr>
          <a:xfrm>
            <a:off x="1282525" y="1021275"/>
            <a:ext cx="7374300" cy="39312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endParaRPr sz="1800">
              <a:solidFill>
                <a:srgbClr val="FFFFFF"/>
              </a:solidFill>
            </a:endParaRPr>
          </a:p>
          <a:p>
            <a:pPr marL="0" marR="0" lvl="0" indent="0" algn="just" rtl="1">
              <a:lnSpc>
                <a:spcPct val="115000"/>
              </a:lnSpc>
              <a:spcBef>
                <a:spcPts val="0"/>
              </a:spcBef>
              <a:spcAft>
                <a:spcPts val="0"/>
              </a:spcAft>
              <a:buNone/>
            </a:pPr>
            <a:endParaRPr sz="1800">
              <a:solidFill>
                <a:srgbClr val="FFFFFF"/>
              </a:solidFill>
            </a:endParaRPr>
          </a:p>
          <a:p>
            <a:pPr marL="0" marR="0" lvl="0" indent="0" algn="just" rtl="1">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100">
                <a:solidFill>
                  <a:srgbClr val="0000FF"/>
                </a:solidFill>
              </a:rPr>
              <a:t> </a:t>
            </a:r>
            <a:endParaRPr sz="1100">
              <a:solidFill>
                <a:srgbClr val="0000FF"/>
              </a:solidFill>
            </a:endParaRPr>
          </a:p>
          <a:p>
            <a:pPr marL="0" marR="0" lvl="0" indent="0" algn="just" rtl="1">
              <a:lnSpc>
                <a:spcPct val="115000"/>
              </a:lnSpc>
              <a:spcBef>
                <a:spcPts val="0"/>
              </a:spcBef>
              <a:spcAft>
                <a:spcPts val="0"/>
              </a:spcAft>
              <a:buNone/>
            </a:pPr>
            <a:r>
              <a:rPr lang="x-none" sz="1100">
                <a:solidFill>
                  <a:srgbClr val="0000FF"/>
                </a:solidFill>
              </a:rPr>
              <a:t>  	</a:t>
            </a:r>
            <a:r>
              <a:rPr lang="x-none" sz="1800">
                <a:solidFill>
                  <a:srgbClr val="FFFFFF"/>
                </a:solidFill>
                <a:latin typeface="Times New Roman"/>
                <a:ea typeface="Times New Roman"/>
                <a:cs typeface="Times New Roman"/>
                <a:sym typeface="Times New Roman"/>
              </a:rPr>
              <a:t> </a:t>
            </a:r>
            <a:endParaRPr sz="1800">
              <a:solidFill>
                <a:srgbClr val="FFFFFF"/>
              </a:solidFill>
            </a:endParaRPr>
          </a:p>
          <a:p>
            <a:pPr marL="0" marR="0" lvl="0" indent="0" algn="just" rtl="1">
              <a:lnSpc>
                <a:spcPct val="115000"/>
              </a:lnSpc>
              <a:spcBef>
                <a:spcPts val="0"/>
              </a:spcBef>
              <a:spcAft>
                <a:spcPts val="0"/>
              </a:spcAft>
              <a:buNone/>
            </a:pPr>
            <a:r>
              <a:rPr lang="x-none" sz="1100">
                <a:solidFill>
                  <a:srgbClr val="0000FF"/>
                </a:solidFill>
              </a:rPr>
              <a:t> </a:t>
            </a:r>
            <a:endParaRPr sz="1100">
              <a:solidFill>
                <a:srgbClr val="0000FF"/>
              </a:solidFill>
            </a:endParaRPr>
          </a:p>
          <a:p>
            <a:pPr marL="0" marR="0" lvl="0" indent="0" algn="just" rtl="1">
              <a:lnSpc>
                <a:spcPct val="115000"/>
              </a:lnSpc>
              <a:spcBef>
                <a:spcPts val="0"/>
              </a:spcBef>
              <a:spcAft>
                <a:spcPts val="0"/>
              </a:spcAft>
              <a:buNone/>
            </a:pPr>
            <a:r>
              <a:rPr lang="x-none" sz="1100">
                <a:solidFill>
                  <a:srgbClr val="0000FF"/>
                </a:solidFill>
              </a:rPr>
              <a:t>  	</a:t>
            </a:r>
            <a:endParaRPr sz="1800">
              <a:solidFill>
                <a:srgbClr val="FFFFFF"/>
              </a:solidFill>
              <a:latin typeface="David"/>
              <a:ea typeface="David"/>
              <a:cs typeface="David"/>
              <a:sym typeface="David"/>
            </a:endParaRPr>
          </a:p>
        </p:txBody>
      </p:sp>
      <p:pic>
        <p:nvPicPr>
          <p:cNvPr id="1184" name="Google Shape;1184;p123"/>
          <p:cNvPicPr preferRelativeResize="0"/>
          <p:nvPr/>
        </p:nvPicPr>
        <p:blipFill>
          <a:blip r:embed="rId3">
            <a:alphaModFix/>
          </a:blip>
          <a:stretch>
            <a:fillRect/>
          </a:stretch>
        </p:blipFill>
        <p:spPr>
          <a:xfrm>
            <a:off x="7101200" y="0"/>
            <a:ext cx="2042800" cy="895300"/>
          </a:xfrm>
          <a:prstGeom prst="rect">
            <a:avLst/>
          </a:prstGeom>
          <a:noFill/>
          <a:ln>
            <a:noFill/>
          </a:ln>
        </p:spPr>
      </p:pic>
      <p:sp>
        <p:nvSpPr>
          <p:cNvPr id="1185" name="Google Shape;1185;p123"/>
          <p:cNvSpPr txBox="1"/>
          <p:nvPr/>
        </p:nvSpPr>
        <p:spPr>
          <a:xfrm>
            <a:off x="1053825" y="1021275"/>
            <a:ext cx="7602900" cy="40209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sz="1800">
                <a:solidFill>
                  <a:srgbClr val="FFFF00"/>
                </a:solidFill>
              </a:rPr>
              <a:t>שמות סימני ההיתק</a:t>
            </a:r>
            <a:r>
              <a:rPr lang="x-none" sz="1800">
                <a:solidFill>
                  <a:schemeClr val="lt1"/>
                </a:solidFill>
                <a:latin typeface="Times New Roman"/>
                <a:ea typeface="Times New Roman"/>
                <a:cs typeface="Times New Roman"/>
                <a:sym typeface="Times New Roman"/>
              </a:rPr>
              <a:t> - לכל סימן היתק נקבע שם אשר מזהה את הסימן:</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a:solidFill>
                  <a:schemeClr val="lt1"/>
                </a:solidFill>
                <a:latin typeface="Times New Roman"/>
                <a:ea typeface="Times New Roman"/>
                <a:cs typeface="Times New Roman"/>
                <a:sym typeface="Times New Roman"/>
              </a:rPr>
              <a:t> </a:t>
            </a:r>
            <a:endParaRPr>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b="1" u="sng">
                <a:solidFill>
                  <a:schemeClr val="lt1"/>
                </a:solidFill>
                <a:latin typeface="Times New Roman"/>
                <a:ea typeface="Times New Roman"/>
                <a:cs typeface="Times New Roman"/>
                <a:sym typeface="Times New Roman"/>
              </a:rPr>
              <a:t>דיאז</a:t>
            </a:r>
            <a:r>
              <a:rPr lang="x-none">
                <a:solidFill>
                  <a:schemeClr val="lt1"/>
                </a:solidFill>
                <a:latin typeface="Times New Roman"/>
                <a:ea typeface="Times New Roman"/>
                <a:cs typeface="Times New Roman"/>
                <a:sym typeface="Times New Roman"/>
              </a:rPr>
              <a:t> – </a:t>
            </a:r>
            <a:endParaRPr>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המילה מקורה ב</a:t>
            </a:r>
            <a:r>
              <a:rPr lang="x-none" sz="1800" u="sng">
                <a:solidFill>
                  <a:schemeClr val="lt1"/>
                </a:solidFill>
                <a:latin typeface="Times New Roman"/>
                <a:ea typeface="Times New Roman"/>
                <a:cs typeface="Times New Roman"/>
                <a:sym typeface="Times New Roman"/>
                <a:hlinkClick r:id="rId4"/>
              </a:rPr>
              <a:t>צרפתית</a:t>
            </a:r>
            <a:r>
              <a:rPr lang="x-none" sz="1800">
                <a:solidFill>
                  <a:schemeClr val="lt1"/>
                </a:solidFill>
                <a:latin typeface="Times New Roman"/>
                <a:ea typeface="Times New Roman"/>
                <a:cs typeface="Times New Roman"/>
                <a:sym typeface="Times New Roman"/>
              </a:rPr>
              <a:t>: </a:t>
            </a:r>
            <a:r>
              <a:rPr lang="x-none" sz="1800" b="1">
                <a:solidFill>
                  <a:schemeClr val="lt1"/>
                </a:solidFill>
                <a:latin typeface="Times New Roman"/>
                <a:ea typeface="Times New Roman"/>
                <a:cs typeface="Times New Roman"/>
                <a:sym typeface="Times New Roman"/>
              </a:rPr>
              <a:t>dièses</a:t>
            </a:r>
            <a:r>
              <a:rPr lang="x-none" sz="1800">
                <a:solidFill>
                  <a:schemeClr val="lt1"/>
                </a:solidFill>
                <a:latin typeface="Times New Roman"/>
                <a:ea typeface="Times New Roman"/>
                <a:cs typeface="Times New Roman"/>
                <a:sym typeface="Times New Roman"/>
              </a:rPr>
              <a:t> שפרושה "העלאה" סימן המתאר הגבהה של הצליל בחצי טון.</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b="1" u="sng">
                <a:solidFill>
                  <a:schemeClr val="lt1"/>
                </a:solidFill>
                <a:latin typeface="Times New Roman"/>
                <a:ea typeface="Times New Roman"/>
                <a:cs typeface="Times New Roman"/>
                <a:sym typeface="Times New Roman"/>
              </a:rPr>
              <a:t>במול</a:t>
            </a:r>
            <a:r>
              <a:rPr lang="x-none" sz="1800" b="1">
                <a:solidFill>
                  <a:schemeClr val="lt1"/>
                </a:solidFill>
                <a:latin typeface="Times New Roman"/>
                <a:ea typeface="Times New Roman"/>
                <a:cs typeface="Times New Roman"/>
                <a:sym typeface="Times New Roman"/>
              </a:rPr>
              <a:t>-</a:t>
            </a:r>
            <a:endParaRPr sz="1800" b="1">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המילה מקורה ב</a:t>
            </a:r>
            <a:r>
              <a:rPr lang="x-none" sz="1800" u="sng">
                <a:solidFill>
                  <a:schemeClr val="lt1"/>
                </a:solidFill>
                <a:latin typeface="Times New Roman"/>
                <a:ea typeface="Times New Roman"/>
                <a:cs typeface="Times New Roman"/>
                <a:sym typeface="Times New Roman"/>
                <a:hlinkClick r:id="rId4"/>
              </a:rPr>
              <a:t>צרפתית</a:t>
            </a:r>
            <a:r>
              <a:rPr lang="x-none" sz="1800">
                <a:solidFill>
                  <a:schemeClr val="lt1"/>
                </a:solidFill>
                <a:latin typeface="Times New Roman"/>
                <a:ea typeface="Times New Roman"/>
                <a:cs typeface="Times New Roman"/>
                <a:sym typeface="Times New Roman"/>
              </a:rPr>
              <a:t>: </a:t>
            </a:r>
            <a:r>
              <a:rPr lang="x-none" sz="1800" b="1">
                <a:solidFill>
                  <a:schemeClr val="lt1"/>
                </a:solidFill>
                <a:latin typeface="Times New Roman"/>
                <a:ea typeface="Times New Roman"/>
                <a:cs typeface="Times New Roman"/>
                <a:sym typeface="Times New Roman"/>
              </a:rPr>
              <a:t>bémol</a:t>
            </a:r>
            <a:r>
              <a:rPr lang="x-none" sz="1800">
                <a:solidFill>
                  <a:schemeClr val="lt1"/>
                </a:solidFill>
                <a:latin typeface="Times New Roman"/>
                <a:ea typeface="Times New Roman"/>
                <a:cs typeface="Times New Roman"/>
                <a:sym typeface="Times New Roman"/>
              </a:rPr>
              <a:t> שפרושה "הורדה" סימן המתאר הנמכה של הצליל בחצי טון.</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b="1" u="sng">
                <a:solidFill>
                  <a:schemeClr val="lt1"/>
                </a:solidFill>
                <a:latin typeface="Times New Roman"/>
                <a:ea typeface="Times New Roman"/>
                <a:cs typeface="Times New Roman"/>
                <a:sym typeface="Times New Roman"/>
              </a:rPr>
              <a:t>בקאר</a:t>
            </a:r>
            <a:r>
              <a:rPr lang="x-none" sz="1800" b="1">
                <a:solidFill>
                  <a:schemeClr val="lt1"/>
                </a:solidFill>
                <a:latin typeface="Times New Roman"/>
                <a:ea typeface="Times New Roman"/>
                <a:cs typeface="Times New Roman"/>
                <a:sym typeface="Times New Roman"/>
              </a:rPr>
              <a:t>-</a:t>
            </a:r>
            <a:endParaRPr sz="1800" b="1">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המילה באנגלית: </a:t>
            </a:r>
            <a:r>
              <a:rPr lang="x-none" sz="1800" b="1">
                <a:solidFill>
                  <a:schemeClr val="lt1"/>
                </a:solidFill>
                <a:latin typeface="Times New Roman"/>
                <a:ea typeface="Times New Roman"/>
                <a:cs typeface="Times New Roman"/>
                <a:sym typeface="Times New Roman"/>
              </a:rPr>
              <a:t>back are</a:t>
            </a:r>
            <a:r>
              <a:rPr lang="x-none" sz="1800">
                <a:solidFill>
                  <a:schemeClr val="lt1"/>
                </a:solidFill>
                <a:latin typeface="Times New Roman"/>
                <a:ea typeface="Times New Roman"/>
                <a:cs typeface="Times New Roman"/>
                <a:sym typeface="Times New Roman"/>
              </a:rPr>
              <a:t> שפרושה "חזרה למצב קודם" הכוונה ביטול הנמכה/הגבהה</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של  הצליל בחצי טון.</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b="1">
                <a:solidFill>
                  <a:schemeClr val="lt1"/>
                </a:solidFill>
                <a:latin typeface="Times New Roman"/>
                <a:ea typeface="Times New Roman"/>
                <a:cs typeface="Times New Roman"/>
                <a:sym typeface="Times New Roman"/>
              </a:rPr>
              <a:t>דיאז כפול-</a:t>
            </a:r>
            <a:r>
              <a:rPr lang="x-none" sz="1800">
                <a:solidFill>
                  <a:schemeClr val="lt1"/>
                </a:solidFill>
                <a:latin typeface="Times New Roman"/>
                <a:ea typeface="Times New Roman"/>
                <a:cs typeface="Times New Roman"/>
                <a:sym typeface="Times New Roman"/>
              </a:rPr>
              <a:t> </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הגבהה של הצליל בטון שלם</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b="1">
                <a:solidFill>
                  <a:schemeClr val="lt1"/>
                </a:solidFill>
                <a:latin typeface="Times New Roman"/>
                <a:ea typeface="Times New Roman"/>
                <a:cs typeface="Times New Roman"/>
                <a:sym typeface="Times New Roman"/>
              </a:rPr>
              <a:t>במול כפול</a:t>
            </a:r>
            <a:r>
              <a:rPr lang="x-none" sz="1800">
                <a:solidFill>
                  <a:schemeClr val="lt1"/>
                </a:solidFill>
                <a:latin typeface="Times New Roman"/>
                <a:ea typeface="Times New Roman"/>
                <a:cs typeface="Times New Roman"/>
                <a:sym typeface="Times New Roman"/>
              </a:rPr>
              <a:t> -</a:t>
            </a:r>
            <a:endParaRPr sz="1800">
              <a:solidFill>
                <a:schemeClr val="lt1"/>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sz="1800">
                <a:solidFill>
                  <a:schemeClr val="lt1"/>
                </a:solidFill>
                <a:latin typeface="Times New Roman"/>
                <a:ea typeface="Times New Roman"/>
                <a:cs typeface="Times New Roman"/>
                <a:sym typeface="Times New Roman"/>
              </a:rPr>
              <a:t>הנמכה של הצליל בטון שלם</a:t>
            </a:r>
            <a:endParaRPr sz="1800">
              <a:solidFill>
                <a:schemeClr val="lt1"/>
              </a:solidFill>
              <a:latin typeface="Times New Roman"/>
              <a:ea typeface="Times New Roman"/>
              <a:cs typeface="Times New Roman"/>
              <a:sym typeface="Times New Roman"/>
            </a:endParaRPr>
          </a:p>
        </p:txBody>
      </p:sp>
      <p:pic>
        <p:nvPicPr>
          <p:cNvPr id="1186" name="Google Shape;1186;p123"/>
          <p:cNvPicPr preferRelativeResize="0"/>
          <p:nvPr/>
        </p:nvPicPr>
        <p:blipFill>
          <a:blip r:embed="rId5">
            <a:alphaModFix/>
          </a:blip>
          <a:stretch>
            <a:fillRect/>
          </a:stretch>
        </p:blipFill>
        <p:spPr>
          <a:xfrm>
            <a:off x="7270723" y="3696500"/>
            <a:ext cx="344802" cy="421425"/>
          </a:xfrm>
          <a:prstGeom prst="rect">
            <a:avLst/>
          </a:prstGeom>
          <a:noFill/>
          <a:ln>
            <a:noFill/>
          </a:ln>
        </p:spPr>
      </p:pic>
      <p:pic>
        <p:nvPicPr>
          <p:cNvPr id="1187" name="Google Shape;1187;p123"/>
          <p:cNvPicPr preferRelativeResize="0"/>
          <p:nvPr/>
        </p:nvPicPr>
        <p:blipFill>
          <a:blip r:embed="rId6">
            <a:alphaModFix/>
          </a:blip>
          <a:stretch>
            <a:fillRect/>
          </a:stretch>
        </p:blipFill>
        <p:spPr>
          <a:xfrm>
            <a:off x="7615525" y="2161150"/>
            <a:ext cx="344800" cy="340375"/>
          </a:xfrm>
          <a:prstGeom prst="rect">
            <a:avLst/>
          </a:prstGeom>
          <a:noFill/>
          <a:ln>
            <a:noFill/>
          </a:ln>
        </p:spPr>
      </p:pic>
      <p:pic>
        <p:nvPicPr>
          <p:cNvPr id="1188" name="Google Shape;1188;p123"/>
          <p:cNvPicPr preferRelativeResize="0"/>
          <p:nvPr/>
        </p:nvPicPr>
        <p:blipFill>
          <a:blip r:embed="rId7">
            <a:alphaModFix/>
          </a:blip>
          <a:stretch>
            <a:fillRect/>
          </a:stretch>
        </p:blipFill>
        <p:spPr>
          <a:xfrm>
            <a:off x="7595950" y="2821013"/>
            <a:ext cx="382300" cy="421425"/>
          </a:xfrm>
          <a:prstGeom prst="rect">
            <a:avLst/>
          </a:prstGeom>
          <a:noFill/>
          <a:ln>
            <a:noFill/>
          </a:ln>
        </p:spPr>
      </p:pic>
      <p:pic>
        <p:nvPicPr>
          <p:cNvPr id="1189" name="Google Shape;1189;p123"/>
          <p:cNvPicPr preferRelativeResize="0"/>
          <p:nvPr/>
        </p:nvPicPr>
        <p:blipFill>
          <a:blip r:embed="rId8">
            <a:alphaModFix/>
          </a:blip>
          <a:stretch>
            <a:fillRect/>
          </a:stretch>
        </p:blipFill>
        <p:spPr>
          <a:xfrm>
            <a:off x="7596775" y="1499775"/>
            <a:ext cx="382300" cy="421425"/>
          </a:xfrm>
          <a:prstGeom prst="rect">
            <a:avLst/>
          </a:prstGeom>
          <a:noFill/>
          <a:ln>
            <a:noFill/>
          </a:ln>
        </p:spPr>
      </p:pic>
      <p:pic>
        <p:nvPicPr>
          <p:cNvPr id="1190" name="Google Shape;1190;p123"/>
          <p:cNvPicPr preferRelativeResize="0"/>
          <p:nvPr/>
        </p:nvPicPr>
        <p:blipFill>
          <a:blip r:embed="rId9">
            <a:alphaModFix/>
          </a:blip>
          <a:stretch>
            <a:fillRect/>
          </a:stretch>
        </p:blipFill>
        <p:spPr>
          <a:xfrm>
            <a:off x="7251975" y="4300100"/>
            <a:ext cx="382300" cy="4214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24"/>
          <p:cNvSpPr txBox="1">
            <a:spLocks noGrp="1"/>
          </p:cNvSpPr>
          <p:nvPr>
            <p:ph type="ctrTitle"/>
          </p:nvPr>
        </p:nvSpPr>
        <p:spPr>
          <a:xfrm>
            <a:off x="2066300" y="111550"/>
            <a:ext cx="4617529"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Times New Roman"/>
                <a:ea typeface="Times New Roman"/>
                <a:cs typeface="Times New Roman"/>
                <a:sym typeface="Times New Roman"/>
              </a:rPr>
              <a:t>12 </a:t>
            </a:r>
            <a:r>
              <a:rPr lang="he-IL" sz="24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Times New Roman"/>
                <a:ea typeface="Times New Roman"/>
                <a:cs typeface="Times New Roman"/>
                <a:sym typeface="Times New Roman"/>
              </a:rPr>
              <a:t>הצלילים</a:t>
            </a:r>
            <a:endParaRPr sz="2400" b="1" dirty="0">
              <a:solidFill>
                <a:srgbClr val="FFFF00"/>
              </a:solidFill>
              <a:latin typeface="Times New Roman"/>
              <a:ea typeface="Times New Roman"/>
              <a:cs typeface="Times New Roman"/>
              <a:sym typeface="Times New Roman"/>
            </a:endParaRPr>
          </a:p>
        </p:txBody>
      </p:sp>
      <p:sp>
        <p:nvSpPr>
          <p:cNvPr id="1197" name="Google Shape;1197;p124"/>
          <p:cNvSpPr txBox="1"/>
          <p:nvPr/>
        </p:nvSpPr>
        <p:spPr>
          <a:xfrm>
            <a:off x="743712" y="1009400"/>
            <a:ext cx="7339584" cy="3573486"/>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2400" u="sng">
                <a:solidFill>
                  <a:srgbClr val="FFFF00"/>
                </a:solidFill>
                <a:latin typeface="David"/>
                <a:ea typeface="David"/>
                <a:cs typeface="David"/>
                <a:sym typeface="David"/>
              </a:rPr>
              <a:t>7</a:t>
            </a:r>
            <a:r>
              <a:rPr lang="x-none" sz="1800" u="sng">
                <a:solidFill>
                  <a:srgbClr val="FFFF00"/>
                </a:solidFill>
                <a:latin typeface="David"/>
                <a:ea typeface="David"/>
                <a:cs typeface="David"/>
                <a:sym typeface="David"/>
              </a:rPr>
              <a:t> צלילי היסוד</a:t>
            </a:r>
            <a:r>
              <a:rPr lang="x-none" sz="1800">
                <a:solidFill>
                  <a:srgbClr val="FFFFFF"/>
                </a:solidFill>
                <a:latin typeface="David"/>
                <a:ea typeface="David"/>
                <a:cs typeface="David"/>
                <a:sym typeface="David"/>
              </a:rPr>
              <a:t> </a:t>
            </a:r>
            <a:r>
              <a:rPr lang="he-IL" sz="1800" dirty="0" smtClean="0">
                <a:solidFill>
                  <a:srgbClr val="FFFFFF"/>
                </a:solidFill>
                <a:latin typeface="David"/>
                <a:ea typeface="David"/>
                <a:cs typeface="David"/>
                <a:sym typeface="David"/>
              </a:rPr>
              <a:t>(</a:t>
            </a:r>
            <a:r>
              <a:rPr lang="x-none" sz="1800" smtClean="0">
                <a:solidFill>
                  <a:srgbClr val="FFFFFF"/>
                </a:solidFill>
                <a:latin typeface="David"/>
                <a:ea typeface="David"/>
                <a:cs typeface="David"/>
                <a:sym typeface="David"/>
              </a:rPr>
              <a:t>קלידים לבנים</a:t>
            </a:r>
            <a:r>
              <a:rPr lang="he-IL" sz="1800" dirty="0" smtClean="0">
                <a:solidFill>
                  <a:srgbClr val="FFFFFF"/>
                </a:solidFill>
                <a:latin typeface="David"/>
                <a:ea typeface="David"/>
                <a:cs typeface="David"/>
                <a:sym typeface="David"/>
              </a:rPr>
              <a:t>)</a:t>
            </a:r>
            <a:r>
              <a:rPr lang="x-none" sz="1800" smtClean="0">
                <a:solidFill>
                  <a:srgbClr val="FFFFFF"/>
                </a:solidFill>
                <a:latin typeface="David"/>
                <a:ea typeface="David"/>
                <a:cs typeface="David"/>
                <a:sym typeface="David"/>
              </a:rPr>
              <a:t> </a:t>
            </a:r>
            <a:r>
              <a:rPr lang="x-none" sz="1800">
                <a:solidFill>
                  <a:srgbClr val="FFFFFF"/>
                </a:solidFill>
                <a:latin typeface="David"/>
                <a:ea typeface="David"/>
                <a:cs typeface="David"/>
                <a:sym typeface="David"/>
              </a:rPr>
              <a:t>בתוספת </a:t>
            </a:r>
            <a:r>
              <a:rPr lang="x-none" sz="1800" u="sng">
                <a:solidFill>
                  <a:srgbClr val="FFFF00"/>
                </a:solidFill>
                <a:latin typeface="David"/>
                <a:ea typeface="David"/>
                <a:cs typeface="David"/>
                <a:sym typeface="David"/>
              </a:rPr>
              <a:t>5 סימני </a:t>
            </a:r>
            <a:r>
              <a:rPr lang="x-none" sz="1800" u="sng" smtClean="0">
                <a:solidFill>
                  <a:srgbClr val="FFFF00"/>
                </a:solidFill>
                <a:latin typeface="David"/>
                <a:ea typeface="David"/>
                <a:cs typeface="David"/>
                <a:sym typeface="David"/>
              </a:rPr>
              <a:t>היתק</a:t>
            </a:r>
            <a:r>
              <a:rPr lang="he-IL" sz="1800" u="sng" dirty="0" smtClean="0">
                <a:solidFill>
                  <a:srgbClr val="FFFF00"/>
                </a:solidFill>
                <a:latin typeface="David"/>
                <a:ea typeface="David"/>
                <a:cs typeface="David"/>
                <a:sym typeface="David"/>
              </a:rPr>
              <a:t> </a:t>
            </a:r>
            <a:r>
              <a:rPr lang="he-IL" sz="1800" dirty="0" smtClean="0">
                <a:solidFill>
                  <a:srgbClr val="FFFFFF"/>
                </a:solidFill>
                <a:latin typeface="David"/>
                <a:ea typeface="David"/>
                <a:cs typeface="David"/>
                <a:sym typeface="David"/>
              </a:rPr>
              <a:t>(</a:t>
            </a:r>
            <a:r>
              <a:rPr lang="x-none" sz="1800" smtClean="0">
                <a:solidFill>
                  <a:srgbClr val="FFFFFF"/>
                </a:solidFill>
                <a:latin typeface="David"/>
                <a:ea typeface="David"/>
                <a:cs typeface="David"/>
                <a:sym typeface="David"/>
              </a:rPr>
              <a:t>קלידים שחורים</a:t>
            </a:r>
            <a:r>
              <a:rPr lang="he-IL" sz="1800" dirty="0" smtClean="0">
                <a:solidFill>
                  <a:srgbClr val="FFFFFF"/>
                </a:solidFill>
                <a:latin typeface="David"/>
                <a:ea typeface="David"/>
                <a:cs typeface="David"/>
                <a:sym typeface="David"/>
              </a:rPr>
              <a:t>) </a:t>
            </a:r>
            <a:r>
              <a:rPr lang="x-none" sz="1800" smtClean="0">
                <a:solidFill>
                  <a:srgbClr val="FFFFFF"/>
                </a:solidFill>
                <a:latin typeface="David"/>
                <a:ea typeface="David"/>
                <a:cs typeface="David"/>
                <a:sym typeface="David"/>
              </a:rPr>
              <a:t>מרכיבים </a:t>
            </a:r>
            <a:r>
              <a:rPr lang="x-none" sz="1800">
                <a:solidFill>
                  <a:srgbClr val="FFFFFF"/>
                </a:solidFill>
                <a:latin typeface="David"/>
                <a:ea typeface="David"/>
                <a:cs typeface="David"/>
                <a:sym typeface="David"/>
              </a:rPr>
              <a:t>למעשה את 12 הצלילים של  האוקטבה המערבית:</a:t>
            </a:r>
            <a:endParaRPr sz="1800" dirty="0">
              <a:solidFill>
                <a:srgbClr val="FFFFFF"/>
              </a:solidFill>
              <a:latin typeface="David"/>
              <a:ea typeface="David"/>
              <a:cs typeface="David"/>
              <a:sym typeface="David"/>
            </a:endParaRPr>
          </a:p>
          <a:p>
            <a:pPr marL="0" marR="114300" lvl="0" indent="0" rtl="1">
              <a:lnSpc>
                <a:spcPct val="115000"/>
              </a:lnSpc>
              <a:spcBef>
                <a:spcPts val="0"/>
              </a:spcBef>
              <a:spcAft>
                <a:spcPts val="0"/>
              </a:spcAft>
              <a:buNone/>
            </a:pPr>
            <a:r>
              <a:rPr lang="he-IL" sz="1800" dirty="0" smtClean="0">
                <a:solidFill>
                  <a:srgbClr val="FFFFFF"/>
                </a:solidFill>
                <a:latin typeface="David"/>
                <a:ea typeface="David"/>
                <a:cs typeface="David"/>
                <a:sym typeface="David"/>
              </a:rPr>
              <a:t> </a:t>
            </a:r>
            <a:r>
              <a:rPr lang="x-none" sz="1800" smtClean="0">
                <a:solidFill>
                  <a:srgbClr val="FFFFFF"/>
                </a:solidFill>
                <a:latin typeface="David"/>
                <a:ea typeface="David"/>
                <a:cs typeface="David"/>
                <a:sym typeface="David"/>
              </a:rPr>
              <a:t>                                     </a:t>
            </a:r>
            <a:r>
              <a:rPr lang="x-none" sz="1800" b="1">
                <a:solidFill>
                  <a:srgbClr val="FFFFFF"/>
                </a:solidFill>
                <a:latin typeface="David"/>
                <a:ea typeface="David"/>
                <a:cs typeface="David"/>
                <a:sym typeface="David"/>
              </a:rPr>
              <a:t>C- </a:t>
            </a:r>
            <a:r>
              <a:rPr lang="x-none" sz="1800" b="1">
                <a:solidFill>
                  <a:srgbClr val="FFFF00"/>
                </a:solidFill>
                <a:latin typeface="David"/>
                <a:ea typeface="David"/>
                <a:cs typeface="David"/>
                <a:sym typeface="David"/>
              </a:rPr>
              <a:t>C#</a:t>
            </a:r>
            <a:r>
              <a:rPr lang="x-none" sz="1800" b="1">
                <a:solidFill>
                  <a:srgbClr val="FFFFFF"/>
                </a:solidFill>
                <a:latin typeface="David"/>
                <a:ea typeface="David"/>
                <a:cs typeface="David"/>
                <a:sym typeface="David"/>
              </a:rPr>
              <a:t>- D - </a:t>
            </a:r>
            <a:r>
              <a:rPr lang="x-none" sz="1800" b="1">
                <a:solidFill>
                  <a:srgbClr val="FFFF00"/>
                </a:solidFill>
                <a:latin typeface="David"/>
                <a:ea typeface="David"/>
                <a:cs typeface="David"/>
                <a:sym typeface="David"/>
              </a:rPr>
              <a:t>D# </a:t>
            </a:r>
            <a:r>
              <a:rPr lang="x-none" sz="1800" b="1">
                <a:solidFill>
                  <a:srgbClr val="FFFFFF"/>
                </a:solidFill>
                <a:latin typeface="David"/>
                <a:ea typeface="David"/>
                <a:cs typeface="David"/>
                <a:sym typeface="David"/>
              </a:rPr>
              <a:t>- E -  F- </a:t>
            </a:r>
            <a:r>
              <a:rPr lang="x-none" sz="1800" b="1">
                <a:solidFill>
                  <a:srgbClr val="FFFF00"/>
                </a:solidFill>
                <a:latin typeface="David"/>
                <a:ea typeface="David"/>
                <a:cs typeface="David"/>
                <a:sym typeface="David"/>
              </a:rPr>
              <a:t>F#</a:t>
            </a:r>
            <a:r>
              <a:rPr lang="x-none" sz="1800" b="1">
                <a:solidFill>
                  <a:srgbClr val="FFFFFF"/>
                </a:solidFill>
                <a:latin typeface="David"/>
                <a:ea typeface="David"/>
                <a:cs typeface="David"/>
                <a:sym typeface="David"/>
              </a:rPr>
              <a:t> - G- </a:t>
            </a:r>
            <a:r>
              <a:rPr lang="x-none" sz="1800" b="1">
                <a:solidFill>
                  <a:srgbClr val="FFFF00"/>
                </a:solidFill>
                <a:latin typeface="David"/>
                <a:ea typeface="David"/>
                <a:cs typeface="David"/>
                <a:sym typeface="David"/>
              </a:rPr>
              <a:t>G# </a:t>
            </a:r>
            <a:r>
              <a:rPr lang="x-none" sz="1800" b="1">
                <a:solidFill>
                  <a:srgbClr val="FFFFFF"/>
                </a:solidFill>
                <a:latin typeface="David"/>
                <a:ea typeface="David"/>
                <a:cs typeface="David"/>
                <a:sym typeface="David"/>
              </a:rPr>
              <a:t>-A -</a:t>
            </a:r>
            <a:r>
              <a:rPr lang="x-none" sz="1800" b="1">
                <a:solidFill>
                  <a:srgbClr val="FFFF00"/>
                </a:solidFill>
                <a:latin typeface="David"/>
                <a:ea typeface="David"/>
                <a:cs typeface="David"/>
                <a:sym typeface="David"/>
              </a:rPr>
              <a:t>A# </a:t>
            </a:r>
            <a:r>
              <a:rPr lang="x-none" sz="1800" b="1">
                <a:solidFill>
                  <a:srgbClr val="FFFFFF"/>
                </a:solidFill>
                <a:latin typeface="David"/>
                <a:ea typeface="David"/>
                <a:cs typeface="David"/>
                <a:sym typeface="David"/>
              </a:rPr>
              <a:t>-B</a:t>
            </a:r>
            <a:endParaRPr sz="1800" b="1" dirty="0">
              <a:solidFill>
                <a:srgbClr val="FFFFFF"/>
              </a:solidFill>
              <a:latin typeface="David"/>
              <a:ea typeface="David"/>
              <a:cs typeface="David"/>
              <a:sym typeface="David"/>
            </a:endParaRPr>
          </a:p>
          <a:p>
            <a:pPr marL="0" marR="114300" lvl="0" indent="0" algn="r" rtl="0">
              <a:lnSpc>
                <a:spcPct val="115000"/>
              </a:lnSpc>
              <a:spcBef>
                <a:spcPts val="0"/>
              </a:spcBef>
              <a:spcAft>
                <a:spcPts val="0"/>
              </a:spcAft>
              <a:buNone/>
            </a:pPr>
            <a:r>
              <a:rPr lang="x-none" sz="1800" b="1">
                <a:solidFill>
                  <a:srgbClr val="FFFFFF"/>
                </a:solidFill>
                <a:latin typeface="David"/>
                <a:ea typeface="David"/>
                <a:cs typeface="David"/>
                <a:sym typeface="David"/>
              </a:rPr>
              <a:t>                C- </a:t>
            </a:r>
            <a:r>
              <a:rPr lang="x-none" sz="1800" b="1">
                <a:solidFill>
                  <a:srgbClr val="FFFF00"/>
                </a:solidFill>
                <a:latin typeface="David"/>
                <a:ea typeface="David"/>
                <a:cs typeface="David"/>
                <a:sym typeface="David"/>
              </a:rPr>
              <a:t>Db</a:t>
            </a:r>
            <a:r>
              <a:rPr lang="x-none" sz="1800" b="1">
                <a:solidFill>
                  <a:srgbClr val="FFFFFF"/>
                </a:solidFill>
                <a:latin typeface="David"/>
                <a:ea typeface="David"/>
                <a:cs typeface="David"/>
                <a:sym typeface="David"/>
              </a:rPr>
              <a:t>- D - </a:t>
            </a:r>
            <a:r>
              <a:rPr lang="x-none" sz="1800" b="1">
                <a:solidFill>
                  <a:srgbClr val="FFFF00"/>
                </a:solidFill>
                <a:latin typeface="David"/>
                <a:ea typeface="David"/>
                <a:cs typeface="David"/>
                <a:sym typeface="David"/>
              </a:rPr>
              <a:t>Eb </a:t>
            </a:r>
            <a:r>
              <a:rPr lang="x-none" sz="1800" b="1">
                <a:solidFill>
                  <a:srgbClr val="FFFFFF"/>
                </a:solidFill>
                <a:latin typeface="David"/>
                <a:ea typeface="David"/>
                <a:cs typeface="David"/>
                <a:sym typeface="David"/>
              </a:rPr>
              <a:t>- E - F- </a:t>
            </a:r>
            <a:r>
              <a:rPr lang="x-none" sz="1800" b="1">
                <a:solidFill>
                  <a:srgbClr val="FFFF00"/>
                </a:solidFill>
                <a:latin typeface="David"/>
                <a:ea typeface="David"/>
                <a:cs typeface="David"/>
                <a:sym typeface="David"/>
              </a:rPr>
              <a:t>Gb</a:t>
            </a:r>
            <a:r>
              <a:rPr lang="x-none" sz="1800" b="1">
                <a:solidFill>
                  <a:srgbClr val="FFFFFF"/>
                </a:solidFill>
                <a:latin typeface="David"/>
                <a:ea typeface="David"/>
                <a:cs typeface="David"/>
                <a:sym typeface="David"/>
              </a:rPr>
              <a:t> - G- </a:t>
            </a:r>
            <a:r>
              <a:rPr lang="x-none" sz="1800" b="1">
                <a:solidFill>
                  <a:srgbClr val="FFFF00"/>
                </a:solidFill>
                <a:latin typeface="David"/>
                <a:ea typeface="David"/>
                <a:cs typeface="David"/>
                <a:sym typeface="David"/>
              </a:rPr>
              <a:t>Ab </a:t>
            </a:r>
            <a:r>
              <a:rPr lang="x-none" sz="1800" b="1">
                <a:solidFill>
                  <a:srgbClr val="FFFFFF"/>
                </a:solidFill>
                <a:latin typeface="David"/>
                <a:ea typeface="David"/>
                <a:cs typeface="David"/>
                <a:sym typeface="David"/>
              </a:rPr>
              <a:t>-A-</a:t>
            </a:r>
            <a:r>
              <a:rPr lang="x-none" sz="1800" b="1">
                <a:solidFill>
                  <a:srgbClr val="FFFF00"/>
                </a:solidFill>
                <a:latin typeface="David"/>
                <a:ea typeface="David"/>
                <a:cs typeface="David"/>
                <a:sym typeface="David"/>
              </a:rPr>
              <a:t>Bb</a:t>
            </a:r>
            <a:r>
              <a:rPr lang="x-none" sz="1800" b="1">
                <a:solidFill>
                  <a:srgbClr val="FFFFFF"/>
                </a:solidFill>
                <a:latin typeface="David"/>
                <a:ea typeface="David"/>
                <a:cs typeface="David"/>
                <a:sym typeface="David"/>
              </a:rPr>
              <a:t>-B </a:t>
            </a:r>
            <a:r>
              <a:rPr lang="x-none" sz="1800" b="1" smtClean="0">
                <a:solidFill>
                  <a:srgbClr val="FFFFFF"/>
                </a:solidFill>
                <a:latin typeface="David"/>
                <a:ea typeface="David"/>
                <a:cs typeface="David"/>
                <a:sym typeface="David"/>
              </a:rPr>
              <a:t>   </a:t>
            </a:r>
            <a:r>
              <a:rPr lang="he-IL" sz="1800" b="1" dirty="0" smtClean="0">
                <a:solidFill>
                  <a:srgbClr val="FFFFFF"/>
                </a:solidFill>
                <a:latin typeface="David"/>
                <a:ea typeface="David"/>
                <a:cs typeface="David"/>
                <a:sym typeface="David"/>
              </a:rPr>
              <a:t>          </a:t>
            </a:r>
            <a:endParaRPr sz="1800" b="1"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sz="1800">
                <a:solidFill>
                  <a:srgbClr val="FFFFFF"/>
                </a:solidFill>
                <a:latin typeface="David"/>
                <a:ea typeface="David"/>
                <a:cs typeface="David"/>
                <a:sym typeface="David"/>
              </a:rPr>
              <a:t>                       	              </a:t>
            </a:r>
            <a:r>
              <a:rPr lang="x-none" sz="1800">
                <a:latin typeface="David"/>
                <a:ea typeface="David"/>
                <a:cs typeface="David"/>
                <a:sym typeface="David"/>
              </a:rPr>
              <a:t>                                                                                        </a:t>
            </a:r>
            <a:endParaRPr sz="1800" dirty="0">
              <a:latin typeface="David"/>
              <a:ea typeface="David"/>
              <a:cs typeface="David"/>
              <a:sym typeface="David"/>
            </a:endParaRPr>
          </a:p>
          <a:p>
            <a:pPr marL="0" marR="114300" lvl="0" indent="0" algn="just" rtl="1">
              <a:lnSpc>
                <a:spcPct val="115000"/>
              </a:lnSpc>
              <a:spcBef>
                <a:spcPts val="0"/>
              </a:spcBef>
              <a:spcAft>
                <a:spcPts val="0"/>
              </a:spcAft>
              <a:buNone/>
            </a:pPr>
            <a:endParaRPr sz="1800"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800" dirty="0">
              <a:solidFill>
                <a:srgbClr val="FFFFFF"/>
              </a:solidFill>
              <a:latin typeface="David"/>
              <a:ea typeface="David"/>
              <a:cs typeface="David"/>
              <a:sym typeface="David"/>
            </a:endParaRPr>
          </a:p>
        </p:txBody>
      </p:sp>
      <p:pic>
        <p:nvPicPr>
          <p:cNvPr id="1198" name="Google Shape;1198;p124"/>
          <p:cNvPicPr preferRelativeResize="0"/>
          <p:nvPr/>
        </p:nvPicPr>
        <p:blipFill>
          <a:blip r:embed="rId3">
            <a:alphaModFix/>
          </a:blip>
          <a:stretch>
            <a:fillRect/>
          </a:stretch>
        </p:blipFill>
        <p:spPr>
          <a:xfrm>
            <a:off x="2551614" y="2978014"/>
            <a:ext cx="5000625" cy="600075"/>
          </a:xfrm>
          <a:prstGeom prst="rect">
            <a:avLst/>
          </a:prstGeom>
          <a:noFill/>
          <a:ln>
            <a:noFill/>
          </a:ln>
        </p:spPr>
      </p:pic>
      <p:pic>
        <p:nvPicPr>
          <p:cNvPr id="1199" name="Google Shape;1199;p124"/>
          <p:cNvPicPr preferRelativeResize="0"/>
          <p:nvPr/>
        </p:nvPicPr>
        <p:blipFill>
          <a:blip r:embed="rId4">
            <a:alphaModFix/>
          </a:blip>
          <a:stretch>
            <a:fillRect/>
          </a:stretch>
        </p:blipFill>
        <p:spPr>
          <a:xfrm>
            <a:off x="2542101" y="3689578"/>
            <a:ext cx="5019675" cy="609600"/>
          </a:xfrm>
          <a:prstGeom prst="rect">
            <a:avLst/>
          </a:prstGeom>
          <a:noFill/>
          <a:ln>
            <a:noFill/>
          </a:ln>
        </p:spPr>
      </p:pic>
      <p:pic>
        <p:nvPicPr>
          <p:cNvPr id="1200" name="Google Shape;1200;p124"/>
          <p:cNvPicPr preferRelativeResize="0"/>
          <p:nvPr/>
        </p:nvPicPr>
        <p:blipFill>
          <a:blip r:embed="rId5">
            <a:alphaModFix/>
          </a:blip>
          <a:stretch>
            <a:fillRect/>
          </a:stretch>
        </p:blipFill>
        <p:spPr>
          <a:xfrm>
            <a:off x="7166050" y="0"/>
            <a:ext cx="1977950" cy="8953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pitchFamily="34" charset="0"/>
                <a:ea typeface="Arial"/>
                <a:cs typeface="Arial" pitchFamily="34" charset="0"/>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sp>
        <p:nvSpPr>
          <p:cNvPr id="212" name="Google Shape;212;p2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213" name="Google Shape;213;p27"/>
          <p:cNvGraphicFramePr/>
          <p:nvPr/>
        </p:nvGraphicFramePr>
        <p:xfrm>
          <a:off x="2132725" y="1009350"/>
          <a:ext cx="4606425" cy="3779490"/>
        </p:xfrm>
        <a:graphic>
          <a:graphicData uri="http://schemas.openxmlformats.org/drawingml/2006/table">
            <a:tbl>
              <a:tblPr>
                <a:noFill/>
                <a:tableStyleId>{D223DBF9-E6C6-4AA8-B193-31598DDAF621}</a:tableStyleId>
              </a:tblPr>
              <a:tblGrid>
                <a:gridCol w="4606425"/>
              </a:tblGrid>
              <a:tr h="288495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 8</a:t>
                      </a:r>
                    </a:p>
                    <a:p>
                      <a:pPr marL="0" lvl="0" indent="0" algn="ctr" rtl="1">
                        <a:spcBef>
                          <a:spcPts val="0"/>
                        </a:spcBef>
                        <a:spcAft>
                          <a:spcPts val="0"/>
                        </a:spcAft>
                        <a:buNone/>
                      </a:pPr>
                      <a:endParaRPr dirty="0"/>
                    </a:p>
                    <a:p>
                      <a:pPr marL="0" lvl="0" indent="0" algn="ctr" rtl="1">
                        <a:spcBef>
                          <a:spcPts val="0"/>
                        </a:spcBef>
                        <a:spcAft>
                          <a:spcPts val="0"/>
                        </a:spcAft>
                        <a:buNone/>
                      </a:pPr>
                      <a:r>
                        <a:rPr lang="x-none" sz="1800" u="sng">
                          <a:solidFill>
                            <a:srgbClr val="FFFF00"/>
                          </a:solidFill>
                          <a:hlinkClick r:id="rId3" action="ppaction://hlinksldjump"/>
                        </a:rPr>
                        <a:t>תיבה במוזיקה</a:t>
                      </a:r>
                      <a:endParaRPr sz="1800" dirty="0">
                        <a:solidFill>
                          <a:srgbClr val="FFFF00"/>
                        </a:solidFill>
                      </a:endParaRPr>
                    </a:p>
                    <a:p>
                      <a:pPr marL="0" lvl="0" indent="0" algn="ctr" rtl="1">
                        <a:spcBef>
                          <a:spcPts val="0"/>
                        </a:spcBef>
                        <a:spcAft>
                          <a:spcPts val="0"/>
                        </a:spcAft>
                        <a:buNone/>
                      </a:pPr>
                      <a:r>
                        <a:rPr lang="x-none" sz="1800" u="sng" smtClean="0">
                          <a:solidFill>
                            <a:schemeClr val="accent5"/>
                          </a:solidFill>
                          <a:hlinkClick r:id="rId4" action="ppaction://hlinksldjump"/>
                        </a:rPr>
                        <a:t>קו </a:t>
                      </a:r>
                      <a:r>
                        <a:rPr lang="x-none" sz="1800" u="sng">
                          <a:solidFill>
                            <a:schemeClr val="accent5"/>
                          </a:solidFill>
                          <a:hlinkClick r:id="rId4" action="ppaction://hlinksldjump"/>
                        </a:rPr>
                        <a:t>תיבה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קורית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קו תיבה עם סימן קו כפול</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קו תיבה עם סימן חזרה שמאלי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קו תיבה עם סימן חזרה ימני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8" action="ppaction://hlinksldjump"/>
                        </a:rPr>
                        <a:t>קו תיבה עם סימן סיום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9" action="ppaction://hlinksldjump"/>
                        </a:rPr>
                        <a:t>מספור וסימני התיבות</a:t>
                      </a:r>
                      <a:endParaRPr sz="1800" dirty="0">
                        <a:solidFill>
                          <a:schemeClr val="lt1"/>
                        </a:solidFill>
                      </a:endParaRPr>
                    </a:p>
                    <a:p>
                      <a:pPr marL="0" lvl="0" indent="0" algn="ctr" rtl="1">
                        <a:spcBef>
                          <a:spcPts val="0"/>
                        </a:spcBef>
                        <a:spcAft>
                          <a:spcPts val="0"/>
                        </a:spcAft>
                        <a:buNone/>
                      </a:pPr>
                      <a:r>
                        <a:rPr lang="x-none" sz="1800" u="sng" smtClean="0">
                          <a:solidFill>
                            <a:schemeClr val="accent5"/>
                          </a:solidFill>
                          <a:hlinkClick r:id="rId10" action="ppaction://hlinksldjump"/>
                        </a:rPr>
                        <a:t>מספור </a:t>
                      </a:r>
                      <a:r>
                        <a:rPr lang="he-IL" sz="1800" u="sng" dirty="0" smtClean="0">
                          <a:solidFill>
                            <a:schemeClr val="accent5"/>
                          </a:solidFill>
                        </a:rPr>
                        <a:t>הצלילים</a:t>
                      </a:r>
                    </a:p>
                    <a:p>
                      <a:pPr marL="0" lvl="0" indent="0" algn="ctr" rtl="1">
                        <a:spcBef>
                          <a:spcPts val="0"/>
                        </a:spcBef>
                        <a:spcAft>
                          <a:spcPts val="0"/>
                        </a:spcAft>
                        <a:buNone/>
                      </a:pPr>
                      <a:r>
                        <a:rPr lang="he-IL" sz="1800" u="sng" dirty="0" smtClean="0">
                          <a:solidFill>
                            <a:schemeClr val="accent5"/>
                          </a:solidFill>
                        </a:rPr>
                        <a:t>ססטמות</a:t>
                      </a: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214" name="Google Shape;214;p2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215" name="Google Shape;215;p27"/>
          <p:cNvPicPr preferRelativeResize="0"/>
          <p:nvPr/>
        </p:nvPicPr>
        <p:blipFill>
          <a:blip r:embed="rId11">
            <a:alphaModFix/>
          </a:blip>
          <a:stretch>
            <a:fillRect/>
          </a:stretch>
        </p:blipFill>
        <p:spPr>
          <a:xfrm>
            <a:off x="7117400" y="0"/>
            <a:ext cx="2026600" cy="895300"/>
          </a:xfrm>
          <a:prstGeom prst="rect">
            <a:avLst/>
          </a:prstGeom>
          <a:noFill/>
          <a:ln>
            <a:noFill/>
          </a:ln>
        </p:spPr>
      </p:pic>
      <p:pic>
        <p:nvPicPr>
          <p:cNvPr id="216" name="Google Shape;216;p27"/>
          <p:cNvPicPr preferRelativeResize="0"/>
          <p:nvPr/>
        </p:nvPicPr>
        <p:blipFill>
          <a:blip r:embed="rId11">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ctrTitle"/>
          </p:nvPr>
        </p:nvSpPr>
        <p:spPr>
          <a:xfrm>
            <a:off x="2968825" y="340150"/>
            <a:ext cx="49655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he-IL" sz="2400" b="1" dirty="0" smtClean="0">
                <a:solidFill>
                  <a:srgbClr val="FFFF00"/>
                </a:solidFill>
                <a:latin typeface="Arial" pitchFamily="34" charset="0"/>
                <a:ea typeface="Times New Roman"/>
                <a:cs typeface="Arial" pitchFamily="34" charset="0"/>
                <a:sym typeface="Times New Roman"/>
              </a:rPr>
              <a:t>אופן עריכת התוים </a:t>
            </a:r>
            <a:endParaRPr sz="2400" b="1" dirty="0">
              <a:solidFill>
                <a:srgbClr val="FFFF00"/>
              </a:solidFill>
              <a:latin typeface="Arial" pitchFamily="34" charset="0"/>
              <a:ea typeface="David"/>
              <a:cs typeface="Arial" pitchFamily="34" charset="0"/>
              <a:sym typeface="David"/>
            </a:endParaRPr>
          </a:p>
        </p:txBody>
      </p:sp>
      <p:sp>
        <p:nvSpPr>
          <p:cNvPr id="222" name="Google Shape;222;p28"/>
          <p:cNvSpPr txBox="1">
            <a:spLocks noGrp="1"/>
          </p:cNvSpPr>
          <p:nvPr>
            <p:ph type="subTitle" idx="1"/>
          </p:nvPr>
        </p:nvSpPr>
        <p:spPr>
          <a:xfrm>
            <a:off x="771525" y="1304314"/>
            <a:ext cx="7707575" cy="3017316"/>
          </a:xfrm>
          <a:prstGeom prst="rect">
            <a:avLst/>
          </a:prstGeom>
        </p:spPr>
        <p:txBody>
          <a:bodyPr spcFirstLastPara="1" wrap="square" lIns="91425" tIns="91425" rIns="91425" bIns="91425" anchor="t" anchorCtr="0">
            <a:noAutofit/>
          </a:bodyPr>
          <a:lstStyle/>
          <a:p>
            <a:pPr marL="0" marR="127000" lvl="0" indent="-241300" algn="r" rtl="1">
              <a:lnSpc>
                <a:spcPct val="115000"/>
              </a:lnSpc>
              <a:spcBef>
                <a:spcPts val="0"/>
              </a:spcBef>
              <a:spcAft>
                <a:spcPts val="0"/>
              </a:spcAft>
              <a:buNone/>
            </a:pPr>
            <a:r>
              <a:rPr lang="x-none" sz="1400" b="1">
                <a:solidFill>
                  <a:srgbClr val="FF0000"/>
                </a:solidFill>
                <a:latin typeface="Arial"/>
                <a:ea typeface="Arial"/>
                <a:cs typeface="Arial"/>
                <a:sym typeface="Arial"/>
              </a:rPr>
              <a:t> </a:t>
            </a:r>
            <a:endParaRPr sz="1400" dirty="0">
              <a:solidFill>
                <a:srgbClr val="FFFFFF"/>
              </a:solidFill>
              <a:latin typeface="David"/>
              <a:ea typeface="David"/>
              <a:cs typeface="David"/>
              <a:sym typeface="David"/>
            </a:endParaRPr>
          </a:p>
        </p:txBody>
      </p:sp>
      <p:sp>
        <p:nvSpPr>
          <p:cNvPr id="223" name="Google Shape;223;p28"/>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24" name="Google Shape;224;p28"/>
          <p:cNvPicPr preferRelativeResize="0"/>
          <p:nvPr/>
        </p:nvPicPr>
        <p:blipFill>
          <a:blip r:embed="rId3">
            <a:alphaModFix/>
          </a:blip>
          <a:stretch>
            <a:fillRect/>
          </a:stretch>
        </p:blipFill>
        <p:spPr>
          <a:xfrm>
            <a:off x="7166050" y="0"/>
            <a:ext cx="1977950" cy="895300"/>
          </a:xfrm>
          <a:prstGeom prst="rect">
            <a:avLst/>
          </a:prstGeom>
          <a:noFill/>
          <a:ln>
            <a:noFill/>
          </a:ln>
        </p:spPr>
      </p:pic>
      <p:pic>
        <p:nvPicPr>
          <p:cNvPr id="10" name="Picture 9"/>
          <p:cNvPicPr/>
          <p:nvPr/>
        </p:nvPicPr>
        <p:blipFill>
          <a:blip r:embed="rId4"/>
          <a:stretch>
            <a:fillRect/>
          </a:stretch>
        </p:blipFill>
        <p:spPr>
          <a:xfrm>
            <a:off x="1828800" y="904875"/>
            <a:ext cx="5486400" cy="423862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pitchFamily="34" charset="0"/>
                <a:ea typeface="Arial"/>
                <a:cs typeface="Arial" pitchFamily="34" charset="0"/>
                <a:sym typeface="Arial"/>
              </a:rPr>
              <a:t>תיאוריה מוזיקלית</a:t>
            </a:r>
            <a:endParaRPr sz="2400" b="1" dirty="0">
              <a:solidFill>
                <a:srgbClr val="FFFF00"/>
              </a:solidFill>
              <a:latin typeface="Arial" pitchFamily="34" charset="0"/>
              <a:ea typeface="Arial"/>
              <a:cs typeface="Arial" pitchFamily="34" charset="0"/>
              <a:sym typeface="Arial"/>
            </a:endParaRPr>
          </a:p>
        </p:txBody>
      </p:sp>
      <p:sp>
        <p:nvSpPr>
          <p:cNvPr id="212" name="Google Shape;212;p2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213" name="Google Shape;213;p27"/>
          <p:cNvGraphicFramePr/>
          <p:nvPr/>
        </p:nvGraphicFramePr>
        <p:xfrm>
          <a:off x="1328057" y="1009350"/>
          <a:ext cx="6792686" cy="4175730"/>
        </p:xfrm>
        <a:graphic>
          <a:graphicData uri="http://schemas.openxmlformats.org/drawingml/2006/table">
            <a:tbl>
              <a:tblPr>
                <a:noFill/>
                <a:tableStyleId>{D223DBF9-E6C6-4AA8-B193-31598DDAF621}</a:tableStyleId>
              </a:tblPr>
              <a:tblGrid>
                <a:gridCol w="6792686"/>
              </a:tblGrid>
              <a:tr h="2884950">
                <a:tc>
                  <a:txBody>
                    <a:bodyPr/>
                    <a:lstStyle/>
                    <a:p>
                      <a:pPr marL="0" lvl="0" indent="0" algn="r" rtl="1">
                        <a:spcBef>
                          <a:spcPts val="0"/>
                        </a:spcBef>
                        <a:spcAft>
                          <a:spcPts val="0"/>
                        </a:spcAft>
                        <a:buNone/>
                      </a:pPr>
                      <a:r>
                        <a:rPr lang="he-IL" sz="2000" b="1" dirty="0" smtClean="0">
                          <a:solidFill>
                            <a:srgbClr val="FF0000"/>
                          </a:solidFill>
                        </a:rPr>
                        <a:t>שיעורי בית- אופן עריכת התוים</a:t>
                      </a:r>
                      <a:endParaRPr lang="he-IL" sz="20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בכמה תיבות נשתמש במקסימום בדף </a:t>
                      </a:r>
                      <a:r>
                        <a:rPr lang="en-US" sz="1600" b="1" baseline="0" dirty="0" smtClean="0">
                          <a:solidFill>
                            <a:schemeClr val="bg1"/>
                          </a:solidFill>
                        </a:rPr>
                        <a:t>A</a:t>
                      </a:r>
                      <a:r>
                        <a:rPr lang="he-IL" sz="1600" b="1" baseline="0" dirty="0" smtClean="0">
                          <a:solidFill>
                            <a:schemeClr val="bg1"/>
                          </a:solidFill>
                        </a:rPr>
                        <a:t>4?</a:t>
                      </a:r>
                    </a:p>
                    <a:p>
                      <a:pPr marL="342900" lvl="0" indent="-342900" algn="r" rtl="1">
                        <a:spcBef>
                          <a:spcPts val="0"/>
                        </a:spcBef>
                        <a:spcAft>
                          <a:spcPts val="0"/>
                        </a:spcAft>
                        <a:buNone/>
                      </a:pPr>
                      <a:r>
                        <a:rPr lang="he-IL" sz="1600" b="1" baseline="0" dirty="0" smtClean="0">
                          <a:solidFill>
                            <a:schemeClr val="bg1"/>
                          </a:solidFill>
                        </a:rPr>
                        <a:t>     2. ציין את סדר כתיבת התוים בתיבה הראשונה (משמאל לימין).</a:t>
                      </a:r>
                    </a:p>
                    <a:p>
                      <a:pPr marL="342900" lvl="0" indent="-342900" algn="r" rtl="1">
                        <a:spcBef>
                          <a:spcPts val="0"/>
                        </a:spcBef>
                        <a:spcAft>
                          <a:spcPts val="0"/>
                        </a:spcAft>
                        <a:buNone/>
                      </a:pPr>
                      <a:r>
                        <a:rPr lang="he-IL" sz="1600" b="1" baseline="0" dirty="0" smtClean="0">
                          <a:solidFill>
                            <a:schemeClr val="bg1"/>
                          </a:solidFill>
                        </a:rPr>
                        <a:t>     3. מה כותבים בשדה שם היצירה?  </a:t>
                      </a:r>
                      <a:endParaRPr lang="en-US" sz="1600" b="1" baseline="0" dirty="0" smtClean="0">
                        <a:solidFill>
                          <a:schemeClr val="bg1"/>
                        </a:solidFill>
                      </a:endParaRPr>
                    </a:p>
                    <a:p>
                      <a:pPr marL="342900" lvl="0" indent="-342900" algn="r" rtl="1">
                        <a:spcBef>
                          <a:spcPts val="0"/>
                        </a:spcBef>
                        <a:spcAft>
                          <a:spcPts val="0"/>
                        </a:spcAft>
                        <a:buNone/>
                      </a:pPr>
                      <a:r>
                        <a:rPr lang="en-US" sz="1600" b="1" baseline="0" dirty="0" smtClean="0">
                          <a:solidFill>
                            <a:schemeClr val="bg1"/>
                          </a:solidFill>
                        </a:rPr>
                        <a:t>  </a:t>
                      </a:r>
                      <a:r>
                        <a:rPr lang="he-IL" sz="1600" b="1" baseline="0" dirty="0" smtClean="0">
                          <a:solidFill>
                            <a:schemeClr val="bg1"/>
                          </a:solidFill>
                        </a:rPr>
                        <a:t>  </a:t>
                      </a:r>
                      <a:r>
                        <a:rPr lang="en-US" sz="1600" b="1" baseline="0" dirty="0" smtClean="0">
                          <a:solidFill>
                            <a:schemeClr val="bg1"/>
                          </a:solidFill>
                        </a:rPr>
                        <a:t> </a:t>
                      </a:r>
                      <a:r>
                        <a:rPr lang="he-IL" sz="1600" b="1" baseline="0" dirty="0" smtClean="0">
                          <a:solidFill>
                            <a:schemeClr val="bg1"/>
                          </a:solidFill>
                        </a:rPr>
                        <a:t>4. מה כותבים בשדה שם המלחין?  </a:t>
                      </a:r>
                      <a:r>
                        <a:rPr lang="en-US" sz="1600" b="1" baseline="0" dirty="0" smtClean="0">
                          <a:solidFill>
                            <a:schemeClr val="bg1"/>
                          </a:solidFill>
                        </a:rPr>
                        <a:t>      </a:t>
                      </a: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5. בכתיבת במחמושת מהו המרחק בין שני קוים?. </a:t>
                      </a:r>
                    </a:p>
                    <a:p>
                      <a:pPr marL="342900" lvl="0" indent="-342900" algn="r" rtl="1">
                        <a:spcBef>
                          <a:spcPts val="0"/>
                        </a:spcBef>
                        <a:spcAft>
                          <a:spcPts val="0"/>
                        </a:spcAft>
                        <a:buNone/>
                      </a:pPr>
                      <a:r>
                        <a:rPr lang="he-IL" sz="1600" b="1" baseline="0" dirty="0" smtClean="0">
                          <a:solidFill>
                            <a:schemeClr val="bg1"/>
                          </a:solidFill>
                        </a:rPr>
                        <a:t>     6. בכתיבת במחמושת מהו המרחק בין שני מחמושות? </a:t>
                      </a:r>
                    </a:p>
                    <a:p>
                      <a:pPr marL="342900" lvl="0" indent="-342900" algn="r" rtl="1">
                        <a:spcBef>
                          <a:spcPts val="0"/>
                        </a:spcBef>
                        <a:spcAft>
                          <a:spcPts val="0"/>
                        </a:spcAft>
                        <a:buNone/>
                      </a:pPr>
                      <a:r>
                        <a:rPr lang="he-IL" sz="1600" b="1" baseline="0" dirty="0" smtClean="0">
                          <a:solidFill>
                            <a:schemeClr val="bg1"/>
                          </a:solidFill>
                        </a:rPr>
                        <a:t>     7. מהו שם הקו שבו תוחמים את ססטמת הקולות? </a:t>
                      </a:r>
                    </a:p>
                    <a:p>
                      <a:pPr marL="342900" lvl="0" indent="-342900" algn="r" rtl="1">
                        <a:spcBef>
                          <a:spcPts val="0"/>
                        </a:spcBef>
                        <a:spcAft>
                          <a:spcPts val="0"/>
                        </a:spcAft>
                        <a:buNone/>
                      </a:pPr>
                      <a:r>
                        <a:rPr lang="he-IL" sz="1600" b="1" baseline="0" dirty="0" smtClean="0">
                          <a:solidFill>
                            <a:schemeClr val="bg1"/>
                          </a:solidFill>
                        </a:rPr>
                        <a:t>     8. מהו שם הקו שבו תוחמים את ססטמת הפסנתר? </a:t>
                      </a:r>
                    </a:p>
                    <a:p>
                      <a:pPr marL="342900" lvl="0" indent="-342900" algn="r" rtl="1">
                        <a:spcBef>
                          <a:spcPts val="0"/>
                        </a:spcBef>
                        <a:spcAft>
                          <a:spcPts val="0"/>
                        </a:spcAft>
                        <a:buNone/>
                      </a:pPr>
                      <a:r>
                        <a:rPr lang="he-IL" sz="1600" b="1" baseline="0" dirty="0" smtClean="0">
                          <a:solidFill>
                            <a:schemeClr val="bg1"/>
                          </a:solidFill>
                        </a:rPr>
                        <a:t>     9. באיזה קו תיבה נשתמש כאשר נרצה לציין את סיום היצירה? </a:t>
                      </a:r>
                    </a:p>
                    <a:p>
                      <a:pPr marL="342900" lvl="0" indent="-342900" algn="r" rtl="1">
                        <a:spcBef>
                          <a:spcPts val="0"/>
                        </a:spcBef>
                        <a:spcAft>
                          <a:spcPts val="0"/>
                        </a:spcAft>
                        <a:buNone/>
                      </a:pPr>
                      <a:r>
                        <a:rPr lang="he-IL" sz="1600" b="1" baseline="0" dirty="0" smtClean="0">
                          <a:solidFill>
                            <a:schemeClr val="bg1"/>
                          </a:solidFill>
                        </a:rPr>
                        <a:t>     10.  לשם מה דרוש רישום של מספרי תיבות?</a:t>
                      </a:r>
                      <a:endParaRPr lang="en-US" sz="1600" b="1" baseline="0" dirty="0" smtClean="0">
                        <a:solidFill>
                          <a:schemeClr val="bg1"/>
                        </a:solidFill>
                      </a:endParaRPr>
                    </a:p>
                    <a:p>
                      <a:pPr marL="342900" lvl="0" indent="-342900" algn="r" rtl="1">
                        <a:spcBef>
                          <a:spcPts val="0"/>
                        </a:spcBef>
                        <a:spcAft>
                          <a:spcPts val="0"/>
                        </a:spcAft>
                        <a:buNone/>
                      </a:pPr>
                      <a:r>
                        <a:rPr lang="en-US" sz="1600" b="1" baseline="0" dirty="0" smtClean="0">
                          <a:solidFill>
                            <a:schemeClr val="bg1"/>
                          </a:solidFill>
                        </a:rPr>
                        <a:t>    </a:t>
                      </a:r>
                      <a:r>
                        <a:rPr lang="he-IL" sz="1600" b="1" baseline="0" dirty="0" smtClean="0">
                          <a:solidFill>
                            <a:schemeClr val="bg1"/>
                          </a:solidFill>
                        </a:rPr>
                        <a:t> 11. לשם מה דרוש רישום של סימני הזיהוי באותיות: </a:t>
                      </a:r>
                      <a:r>
                        <a:rPr lang="en-US" sz="1600" b="1" baseline="0" dirty="0" smtClean="0">
                          <a:solidFill>
                            <a:schemeClr val="bg1"/>
                          </a:solidFill>
                        </a:rPr>
                        <a:t>C</a:t>
                      </a:r>
                      <a:r>
                        <a:rPr lang="he-IL" sz="1600" b="1" baseline="0" dirty="0" smtClean="0">
                          <a:solidFill>
                            <a:schemeClr val="bg1"/>
                          </a:solidFill>
                        </a:rPr>
                        <a:t>,</a:t>
                      </a:r>
                      <a:r>
                        <a:rPr lang="en-US" sz="1600" b="1" baseline="0" dirty="0" smtClean="0">
                          <a:solidFill>
                            <a:schemeClr val="bg1"/>
                          </a:solidFill>
                        </a:rPr>
                        <a:t>B</a:t>
                      </a:r>
                      <a:r>
                        <a:rPr lang="he-IL" sz="1600" b="1" baseline="0" dirty="0" smtClean="0">
                          <a:solidFill>
                            <a:schemeClr val="bg1"/>
                          </a:solidFill>
                        </a:rPr>
                        <a:t>,</a:t>
                      </a:r>
                      <a:r>
                        <a:rPr lang="en-US" sz="1600" b="1" baseline="0" dirty="0" smtClean="0">
                          <a:solidFill>
                            <a:schemeClr val="bg1"/>
                          </a:solidFill>
                        </a:rPr>
                        <a:t>A</a:t>
                      </a: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12. מה מסמן הטמפו ?  </a:t>
                      </a:r>
                    </a:p>
                    <a:p>
                      <a:pPr marL="342900" lvl="0" indent="-342900" algn="r" rtl="1">
                        <a:spcBef>
                          <a:spcPts val="0"/>
                        </a:spcBef>
                        <a:spcAft>
                          <a:spcPts val="0"/>
                        </a:spcAft>
                        <a:buNone/>
                      </a:pPr>
                      <a:r>
                        <a:rPr lang="he-IL" sz="1600" b="1" baseline="0" dirty="0" smtClean="0">
                          <a:solidFill>
                            <a:schemeClr val="bg1"/>
                          </a:solidFill>
                        </a:rPr>
                        <a:t>     13. מה הכוונה במונח </a:t>
                      </a:r>
                      <a:r>
                        <a:rPr lang="en-US" sz="1600" b="1" baseline="0" dirty="0" smtClean="0">
                          <a:solidFill>
                            <a:schemeClr val="bg1"/>
                          </a:solidFill>
                        </a:rPr>
                        <a:t>Molto largo</a:t>
                      </a:r>
                      <a:r>
                        <a:rPr lang="he-IL" sz="1600" b="1" baseline="0" dirty="0" smtClean="0">
                          <a:solidFill>
                            <a:schemeClr val="bg1"/>
                          </a:solidFill>
                        </a:rPr>
                        <a:t> </a:t>
                      </a:r>
                      <a:r>
                        <a:rPr lang="en-US" sz="1600" b="1" baseline="0" dirty="0" smtClean="0">
                          <a:solidFill>
                            <a:schemeClr val="bg1"/>
                          </a:solidFill>
                        </a:rPr>
                        <a:t>?  </a:t>
                      </a:r>
                      <a:r>
                        <a:rPr lang="he-IL" sz="1600" b="1" baseline="0" dirty="0" smtClean="0">
                          <a:solidFill>
                            <a:schemeClr val="bg1"/>
                          </a:solidFill>
                        </a:rPr>
                        <a:t>     </a:t>
                      </a:r>
                    </a:p>
                    <a:p>
                      <a:pPr marL="0" lvl="0" indent="0" rtl="1">
                        <a:spcBef>
                          <a:spcPts val="0"/>
                        </a:spcBef>
                        <a:spcAft>
                          <a:spcPts val="0"/>
                        </a:spcAft>
                        <a:buNone/>
                      </a:pPr>
                      <a:r>
                        <a:rPr lang="x-none" sz="1800" smtClean="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214" name="Google Shape;214;p2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215" name="Google Shape;215;p27"/>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16" name="Google Shape;216;p27"/>
          <p:cNvPicPr preferRelativeResize="0"/>
          <p:nvPr/>
        </p:nvPicPr>
        <p:blipFill>
          <a:blip r:embed="rId3">
            <a:alphaModFix/>
          </a:blip>
          <a:stretch>
            <a:fillRect/>
          </a:stretch>
        </p:blipFill>
        <p:spPr>
          <a:xfrm>
            <a:off x="6826075" y="0"/>
            <a:ext cx="2317925" cy="895300"/>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5305425" y="4086225"/>
            <a:ext cx="34290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ctrTitle"/>
          </p:nvPr>
        </p:nvSpPr>
        <p:spPr>
          <a:xfrm>
            <a:off x="2415700" y="416350"/>
            <a:ext cx="6138900" cy="7680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מי המציא את ה-מחמושת?</a:t>
            </a:r>
            <a:endParaRPr sz="2400" b="1" dirty="0">
              <a:solidFill>
                <a:srgbClr val="FFFF00"/>
              </a:solidFill>
              <a:latin typeface="Arial" pitchFamily="34" charset="0"/>
              <a:ea typeface="Times New Roman"/>
              <a:cs typeface="Arial" pitchFamily="34" charset="0"/>
              <a:sym typeface="Times New Roman"/>
            </a:endParaRPr>
          </a:p>
        </p:txBody>
      </p:sp>
      <p:sp>
        <p:nvSpPr>
          <p:cNvPr id="131" name="Google Shape;131;p18"/>
          <p:cNvSpPr txBox="1">
            <a:spLocks noGrp="1"/>
          </p:cNvSpPr>
          <p:nvPr>
            <p:ph type="subTitle" idx="1"/>
          </p:nvPr>
        </p:nvSpPr>
        <p:spPr>
          <a:xfrm>
            <a:off x="742950" y="1167208"/>
            <a:ext cx="7736125" cy="3039032"/>
          </a:xfrm>
          <a:prstGeom prst="rect">
            <a:avLst/>
          </a:prstGeom>
        </p:spPr>
        <p:txBody>
          <a:bodyPr spcFirstLastPara="1" wrap="square" lIns="91425" tIns="91425" rIns="91425" bIns="91425" anchor="t" anchorCtr="0">
            <a:noAutofit/>
          </a:bodyPr>
          <a:lstStyle/>
          <a:p>
            <a:pPr marL="0" marR="114300" lvl="0" indent="0" algn="just" rtl="1">
              <a:lnSpc>
                <a:spcPct val="115000"/>
              </a:lnSpc>
            </a:pPr>
            <a:r>
              <a:rPr lang="x-none" sz="1800" b="1">
                <a:solidFill>
                  <a:srgbClr val="FFFF00"/>
                </a:solidFill>
                <a:latin typeface="Arial" pitchFamily="34" charset="0"/>
                <a:ea typeface="Arial"/>
                <a:cs typeface="Arial" pitchFamily="34" charset="0"/>
                <a:sym typeface="Arial"/>
              </a:rPr>
              <a:t>המחמושת בת ימינו</a:t>
            </a:r>
            <a:r>
              <a:rPr lang="x-none" sz="1800">
                <a:solidFill>
                  <a:srgbClr val="FFFFFF"/>
                </a:solidFill>
                <a:latin typeface="Arial" pitchFamily="34" charset="0"/>
                <a:ea typeface="Times New Roman"/>
                <a:cs typeface="Arial" pitchFamily="34" charset="0"/>
                <a:sym typeface="Times New Roman"/>
              </a:rPr>
              <a:t> הינה פרי המצאתו המקורית של התאורטיקן האיטלקי </a:t>
            </a:r>
            <a:r>
              <a:rPr lang="x-none" sz="1800" smtClean="0">
                <a:solidFill>
                  <a:srgbClr val="FF0000"/>
                </a:solidFill>
                <a:latin typeface="Arial" pitchFamily="34" charset="0"/>
                <a:ea typeface="Times New Roman"/>
                <a:cs typeface="Arial" pitchFamily="34" charset="0"/>
                <a:sym typeface="Times New Roman"/>
              </a:rPr>
              <a:t>גואידו ד</a:t>
            </a:r>
            <a:r>
              <a:rPr lang="he-IL" sz="1800" dirty="0" smtClean="0">
                <a:solidFill>
                  <a:srgbClr val="FF0000"/>
                </a:solidFill>
                <a:latin typeface="Arial" pitchFamily="34" charset="0"/>
                <a:ea typeface="Times New Roman"/>
                <a:cs typeface="Arial" pitchFamily="34" charset="0"/>
                <a:sym typeface="Times New Roman"/>
              </a:rPr>
              <a:t>ה </a:t>
            </a:r>
            <a:r>
              <a:rPr lang="x-none" sz="1800" smtClean="0">
                <a:solidFill>
                  <a:srgbClr val="FF0000"/>
                </a:solidFill>
                <a:latin typeface="Arial" pitchFamily="34" charset="0"/>
                <a:ea typeface="Times New Roman"/>
                <a:cs typeface="Arial" pitchFamily="34" charset="0"/>
                <a:sym typeface="Times New Roman"/>
              </a:rPr>
              <a:t>אָרצוֹ </a:t>
            </a:r>
            <a:r>
              <a:rPr lang="x-none" sz="1400" b="1" smtClean="0">
                <a:solidFill>
                  <a:schemeClr val="bg1"/>
                </a:solidFill>
                <a:latin typeface="Arial" pitchFamily="34" charset="0"/>
                <a:ea typeface="Times New Roman"/>
                <a:cs typeface="Arial" pitchFamily="34" charset="0"/>
                <a:sym typeface="Times New Roman"/>
              </a:rPr>
              <a:t>997-1050</a:t>
            </a:r>
            <a:r>
              <a:rPr lang="x-none" sz="1800" smtClean="0">
                <a:solidFill>
                  <a:srgbClr val="FF0000"/>
                </a:solidFill>
                <a:latin typeface="Arial" pitchFamily="34" charset="0"/>
                <a:ea typeface="Times New Roman"/>
                <a:cs typeface="Arial" pitchFamily="34" charset="0"/>
                <a:sym typeface="Times New Roman"/>
              </a:rPr>
              <a:t> </a:t>
            </a:r>
            <a:r>
              <a:rPr lang="he-IL" sz="1800" dirty="0" smtClean="0">
                <a:solidFill>
                  <a:srgbClr val="FF0000"/>
                </a:solidFill>
                <a:latin typeface="Arial" pitchFamily="34" charset="0"/>
                <a:ea typeface="Times New Roman"/>
                <a:cs typeface="Arial" pitchFamily="34" charset="0"/>
                <a:sym typeface="Times New Roman"/>
              </a:rPr>
              <a:t> </a:t>
            </a:r>
            <a:r>
              <a:rPr lang="he-IL" sz="1800" dirty="0" smtClean="0">
                <a:latin typeface="Arial" pitchFamily="34" charset="0"/>
                <a:ea typeface="Times New Roman"/>
                <a:cs typeface="Arial" pitchFamily="34" charset="0"/>
                <a:sym typeface="Times New Roman"/>
              </a:rPr>
              <a:t>בשנה ה-10 לספירה</a:t>
            </a:r>
            <a:r>
              <a:rPr lang="en-US" sz="1800" dirty="0" smtClean="0">
                <a:latin typeface="Arial" pitchFamily="34" charset="0"/>
                <a:ea typeface="Times New Roman"/>
                <a:cs typeface="Arial" pitchFamily="34" charset="0"/>
                <a:sym typeface="Times New Roman"/>
              </a:rPr>
              <a:t>.</a:t>
            </a:r>
            <a:r>
              <a:rPr lang="he-IL" sz="1800" dirty="0" smtClean="0">
                <a:latin typeface="Arial" pitchFamily="34" charset="0"/>
                <a:ea typeface="Times New Roman"/>
                <a:cs typeface="Arial" pitchFamily="34" charset="0"/>
                <a:sym typeface="Times New Roman"/>
              </a:rPr>
              <a:t> בתחילתה בת 4 קוים בלבד , בעלת תיווי מרובע ולא עגול, ללא משקל, ללא קו תיבה, וללא סימני הסולם.  </a:t>
            </a:r>
          </a:p>
          <a:p>
            <a:pPr marL="0" marR="114300" lvl="0" indent="0" algn="just" rtl="1">
              <a:lnSpc>
                <a:spcPct val="115000"/>
              </a:lnSpc>
            </a:pPr>
            <a:r>
              <a:rPr lang="he-IL" sz="1800" dirty="0" smtClean="0">
                <a:solidFill>
                  <a:srgbClr val="FFFFFF"/>
                </a:solidFill>
                <a:latin typeface="Arial" pitchFamily="34" charset="0"/>
                <a:ea typeface="Times New Roman"/>
                <a:cs typeface="Arial" pitchFamily="34" charset="0"/>
                <a:sym typeface="Times New Roman"/>
              </a:rPr>
              <a:t>עוד </a:t>
            </a:r>
            <a:r>
              <a:rPr lang="x-none" sz="1800" smtClean="0">
                <a:solidFill>
                  <a:srgbClr val="FFFFFF"/>
                </a:solidFill>
                <a:latin typeface="Arial" pitchFamily="34" charset="0"/>
                <a:ea typeface="Times New Roman"/>
                <a:cs typeface="Arial" pitchFamily="34" charset="0"/>
                <a:sym typeface="Times New Roman"/>
              </a:rPr>
              <a:t>בתקופת </a:t>
            </a:r>
            <a:r>
              <a:rPr lang="x-none" sz="1800">
                <a:solidFill>
                  <a:srgbClr val="FFFFFF"/>
                </a:solidFill>
                <a:latin typeface="Arial" pitchFamily="34" charset="0"/>
                <a:ea typeface="Times New Roman"/>
                <a:cs typeface="Arial" pitchFamily="34" charset="0"/>
                <a:sym typeface="Times New Roman"/>
              </a:rPr>
              <a:t>ימי הביניים </a:t>
            </a:r>
            <a:r>
              <a:rPr lang="x-none" sz="1800" smtClean="0">
                <a:solidFill>
                  <a:srgbClr val="FFFFFF"/>
                </a:solidFill>
                <a:latin typeface="Arial" pitchFamily="34" charset="0"/>
                <a:ea typeface="Times New Roman"/>
                <a:cs typeface="Arial" pitchFamily="34" charset="0"/>
                <a:sym typeface="Times New Roman"/>
              </a:rPr>
              <a:t>הציע גואידו דאָרצוֹ צורת </a:t>
            </a:r>
            <a:r>
              <a:rPr lang="x-none" sz="1800">
                <a:solidFill>
                  <a:srgbClr val="FFFFFF"/>
                </a:solidFill>
                <a:latin typeface="Arial" pitchFamily="34" charset="0"/>
                <a:ea typeface="Times New Roman"/>
                <a:cs typeface="Arial" pitchFamily="34" charset="0"/>
                <a:sym typeface="Times New Roman"/>
              </a:rPr>
              <a:t>רישום שכללה צביעת הקו שעליו סומן הצליל דו בצבע צהוב, ואילו הקו של הצליל פה בצבע </a:t>
            </a:r>
            <a:r>
              <a:rPr lang="x-none" sz="1800" smtClean="0">
                <a:solidFill>
                  <a:srgbClr val="FFFFFF"/>
                </a:solidFill>
                <a:latin typeface="Arial" pitchFamily="34" charset="0"/>
                <a:ea typeface="Times New Roman"/>
                <a:cs typeface="Arial" pitchFamily="34" charset="0"/>
                <a:sym typeface="Times New Roman"/>
              </a:rPr>
              <a:t>אדום</a:t>
            </a:r>
            <a:r>
              <a:rPr lang="en-US" sz="1800" dirty="0" smtClean="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וכך הלאה... </a:t>
            </a:r>
          </a:p>
          <a:p>
            <a:pPr marL="0" marR="114300" lvl="0" indent="0" algn="just" rtl="1">
              <a:lnSpc>
                <a:spcPct val="115000"/>
              </a:lnSpc>
              <a:spcBef>
                <a:spcPts val="0"/>
              </a:spcBef>
              <a:spcAft>
                <a:spcPts val="0"/>
              </a:spcAft>
              <a:buNone/>
            </a:pP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ומשם התפתחה המָחְמוֹשֶת בעלת 5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קוים </a:t>
            </a:r>
            <a:r>
              <a:rPr lang="x-none" sz="1800">
                <a:solidFill>
                  <a:srgbClr val="FFFFFF"/>
                </a:solidFill>
                <a:latin typeface="Arial" pitchFamily="34" charset="0"/>
                <a:ea typeface="Times New Roman"/>
                <a:cs typeface="Arial" pitchFamily="34" charset="0"/>
                <a:sym typeface="Times New Roman"/>
              </a:rPr>
              <a:t>בת ימינו. .גואידו </a:t>
            </a:r>
            <a:r>
              <a:rPr lang="x-none" sz="1800" smtClean="0">
                <a:solidFill>
                  <a:srgbClr val="FFFFFF"/>
                </a:solidFill>
                <a:latin typeface="Arial" pitchFamily="34" charset="0"/>
                <a:ea typeface="Times New Roman"/>
                <a:cs typeface="Arial" pitchFamily="34" charset="0"/>
                <a:sym typeface="Times New Roman"/>
              </a:rPr>
              <a:t>ד</a:t>
            </a:r>
            <a:r>
              <a:rPr lang="he-IL" sz="1800" dirty="0" smtClean="0">
                <a:solidFill>
                  <a:srgbClr val="FFFFFF"/>
                </a:solidFill>
                <a:latin typeface="Arial" pitchFamily="34" charset="0"/>
                <a:ea typeface="Times New Roman"/>
                <a:cs typeface="Arial" pitchFamily="34" charset="0"/>
                <a:sym typeface="Times New Roman"/>
              </a:rPr>
              <a:t>ה </a:t>
            </a:r>
            <a:r>
              <a:rPr lang="x-none" sz="1800" smtClean="0">
                <a:solidFill>
                  <a:srgbClr val="FFFFFF"/>
                </a:solidFill>
                <a:latin typeface="Arial" pitchFamily="34" charset="0"/>
                <a:ea typeface="Times New Roman"/>
                <a:cs typeface="Arial" pitchFamily="34" charset="0"/>
                <a:sym typeface="Times New Roman"/>
              </a:rPr>
              <a:t>אָרצוֹ ב</a:t>
            </a:r>
            <a:r>
              <a:rPr lang="he-IL" sz="1800" dirty="0" smtClean="0">
                <a:solidFill>
                  <a:srgbClr val="FFFFFF"/>
                </a:solidFill>
                <a:latin typeface="Arial" pitchFamily="34" charset="0"/>
                <a:ea typeface="Times New Roman"/>
                <a:cs typeface="Arial" pitchFamily="34" charset="0"/>
                <a:sym typeface="Times New Roman"/>
              </a:rPr>
              <a:t>-</a:t>
            </a:r>
            <a:r>
              <a:rPr lang="x-none" sz="1800" u="sng" smtClean="0">
                <a:solidFill>
                  <a:srgbClr val="FFFFFF"/>
                </a:solidFill>
                <a:latin typeface="Arial" pitchFamily="34" charset="0"/>
                <a:ea typeface="Times New Roman"/>
                <a:cs typeface="Arial" pitchFamily="34" charset="0"/>
                <a:sym typeface="Times New Roman"/>
                <a:hlinkClick r:id="rId3"/>
              </a:rPr>
              <a:t>איטלקית</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00"/>
                </a:solidFill>
                <a:latin typeface="Arial" pitchFamily="34" charset="0"/>
                <a:ea typeface="Times New Roman"/>
                <a:cs typeface="Arial" pitchFamily="34" charset="0"/>
                <a:sym typeface="Times New Roman"/>
              </a:rPr>
              <a:t>d'Arezzo ‏Guido</a:t>
            </a:r>
            <a:r>
              <a:rPr lang="x-none" sz="180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היה</a:t>
            </a:r>
            <a:r>
              <a:rPr lang="x-none" sz="1800" smtClean="0">
                <a:solidFill>
                  <a:srgbClr val="FFFFFF"/>
                </a:solidFill>
                <a:uFill>
                  <a:noFill/>
                </a:uFill>
                <a:latin typeface="Arial" pitchFamily="34" charset="0"/>
                <a:ea typeface="Times New Roman"/>
                <a:cs typeface="Arial" pitchFamily="34" charset="0"/>
                <a:sym typeface="Times New Roman"/>
                <a:hlinkClick r:id="rId4"/>
              </a:rPr>
              <a:t> </a:t>
            </a:r>
            <a:r>
              <a:rPr lang="x-none" sz="1800" u="sng">
                <a:solidFill>
                  <a:srgbClr val="FFFFFF"/>
                </a:solidFill>
                <a:latin typeface="Arial" pitchFamily="34" charset="0"/>
                <a:ea typeface="Times New Roman"/>
                <a:cs typeface="Arial" pitchFamily="34" charset="0"/>
                <a:sym typeface="Times New Roman"/>
                <a:hlinkClick r:id="rId4"/>
              </a:rPr>
              <a:t>תאורטיקן  מוזיקה</a:t>
            </a:r>
            <a:r>
              <a:rPr lang="x-none" sz="1800">
                <a:solidFill>
                  <a:srgbClr val="FFFFFF"/>
                </a:solidFill>
                <a:latin typeface="Arial" pitchFamily="34" charset="0"/>
                <a:ea typeface="Times New Roman"/>
                <a:cs typeface="Arial" pitchFamily="34" charset="0"/>
                <a:sym typeface="Times New Roman"/>
              </a:rPr>
              <a:t> מתקופת</a:t>
            </a:r>
            <a:r>
              <a:rPr lang="x-none" sz="1800">
                <a:solidFill>
                  <a:srgbClr val="FFFFFF"/>
                </a:solidFill>
                <a:uFill>
                  <a:noFill/>
                </a:uFill>
                <a:latin typeface="Arial" pitchFamily="34" charset="0"/>
                <a:ea typeface="Times New Roman"/>
                <a:cs typeface="Arial" pitchFamily="34" charset="0"/>
                <a:sym typeface="Times New Roman"/>
                <a:hlinkClick r:id="rId5"/>
              </a:rPr>
              <a:t> </a:t>
            </a:r>
            <a:r>
              <a:rPr lang="x-none" sz="1800" u="sng">
                <a:solidFill>
                  <a:srgbClr val="FFFFFF"/>
                </a:solidFill>
                <a:latin typeface="Arial" pitchFamily="34" charset="0"/>
                <a:ea typeface="Times New Roman"/>
                <a:cs typeface="Arial" pitchFamily="34" charset="0"/>
                <a:sym typeface="Times New Roman"/>
                <a:hlinkClick r:id="rId5"/>
              </a:rPr>
              <a:t>ימי הביניים</a:t>
            </a:r>
            <a:r>
              <a:rPr lang="x-none" sz="180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גואידו ד</a:t>
            </a:r>
            <a:r>
              <a:rPr lang="he-IL" sz="1800" dirty="0" smtClean="0">
                <a:solidFill>
                  <a:srgbClr val="FFFFFF"/>
                </a:solidFill>
                <a:latin typeface="Arial" pitchFamily="34" charset="0"/>
                <a:ea typeface="Times New Roman"/>
                <a:cs typeface="Arial" pitchFamily="34" charset="0"/>
                <a:sym typeface="Times New Roman"/>
              </a:rPr>
              <a:t>ה </a:t>
            </a:r>
            <a:r>
              <a:rPr lang="x-none" sz="1800" smtClean="0">
                <a:solidFill>
                  <a:srgbClr val="FFFFFF"/>
                </a:solidFill>
                <a:latin typeface="Arial" pitchFamily="34" charset="0"/>
                <a:ea typeface="Times New Roman"/>
                <a:cs typeface="Arial" pitchFamily="34" charset="0"/>
                <a:sym typeface="Times New Roman"/>
              </a:rPr>
              <a:t>ארצו </a:t>
            </a:r>
            <a:r>
              <a:rPr lang="x-none" sz="1800">
                <a:solidFill>
                  <a:srgbClr val="FFFFFF"/>
                </a:solidFill>
                <a:latin typeface="Arial" pitchFamily="34" charset="0"/>
                <a:ea typeface="Times New Roman"/>
                <a:cs typeface="Arial" pitchFamily="34" charset="0"/>
                <a:sym typeface="Times New Roman"/>
              </a:rPr>
              <a:t>נחשב לממציא התיווי המוזיקלי המודרני, כתב התווים על גבי </a:t>
            </a:r>
            <a:r>
              <a:rPr lang="x-none" sz="1800" smtClean="0">
                <a:solidFill>
                  <a:srgbClr val="FFFFFF"/>
                </a:solidFill>
                <a:latin typeface="Arial" pitchFamily="34" charset="0"/>
                <a:ea typeface="Times New Roman"/>
                <a:cs typeface="Arial" pitchFamily="34" charset="0"/>
                <a:sym typeface="Times New Roman"/>
              </a:rPr>
              <a:t>ה</a:t>
            </a:r>
            <a:r>
              <a:rPr lang="he-IL" sz="1800" dirty="0" smtClean="0">
                <a:solidFill>
                  <a:srgbClr val="FFFFFF"/>
                </a:solidFill>
                <a:latin typeface="Arial" pitchFamily="34" charset="0"/>
                <a:ea typeface="Times New Roman"/>
                <a:cs typeface="Arial" pitchFamily="34" charset="0"/>
                <a:sym typeface="Times New Roman"/>
              </a:rPr>
              <a:t>-</a:t>
            </a:r>
            <a:r>
              <a:rPr lang="he-IL" sz="1800" u="sng" dirty="0" smtClean="0">
                <a:solidFill>
                  <a:schemeClr val="accent3">
                    <a:lumMod val="60000"/>
                    <a:lumOff val="40000"/>
                  </a:schemeClr>
                </a:solidFill>
                <a:latin typeface="Arial" pitchFamily="34" charset="0"/>
                <a:ea typeface="Times New Roman"/>
                <a:cs typeface="Arial" pitchFamily="34" charset="0"/>
                <a:sym typeface="Times New Roman"/>
              </a:rPr>
              <a:t>מחמושת</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שהחליף את רישומי </a:t>
            </a:r>
            <a:r>
              <a:rPr lang="x-none" sz="1800" smtClean="0">
                <a:solidFill>
                  <a:srgbClr val="FFFFFF"/>
                </a:solidFill>
                <a:latin typeface="Arial" pitchFamily="34" charset="0"/>
                <a:ea typeface="Times New Roman"/>
                <a:cs typeface="Arial" pitchFamily="34" charset="0"/>
                <a:sym typeface="Times New Roman"/>
              </a:rPr>
              <a:t>ה</a:t>
            </a:r>
            <a:r>
              <a:rPr lang="he-IL" sz="1800" dirty="0" smtClean="0">
                <a:solidFill>
                  <a:srgbClr val="FFFFFF"/>
                </a:solidFill>
                <a:latin typeface="Arial" pitchFamily="34" charset="0"/>
                <a:ea typeface="Times New Roman"/>
                <a:cs typeface="Arial" pitchFamily="34" charset="0"/>
                <a:sym typeface="Times New Roman"/>
              </a:rPr>
              <a:t>-</a:t>
            </a:r>
            <a:r>
              <a:rPr lang="x-none" sz="1800" u="sng" smtClean="0">
                <a:solidFill>
                  <a:srgbClr val="FFFFFF"/>
                </a:solidFill>
                <a:latin typeface="Arial" pitchFamily="34" charset="0"/>
                <a:ea typeface="Times New Roman"/>
                <a:cs typeface="Arial" pitchFamily="34" charset="0"/>
                <a:sym typeface="Times New Roman"/>
                <a:hlinkClick r:id="rId6"/>
              </a:rPr>
              <a:t>נוימות</a:t>
            </a:r>
            <a:r>
              <a:rPr lang="x-none" sz="1800">
                <a:solidFill>
                  <a:srgbClr val="FFFFFF"/>
                </a:solidFill>
                <a:latin typeface="Arial" pitchFamily="34" charset="0"/>
                <a:ea typeface="Times New Roman"/>
                <a:cs typeface="Arial" pitchFamily="34" charset="0"/>
                <a:sym typeface="Times New Roman"/>
              </a:rPr>
              <a:t>; הטקסט שלו, ה"</a:t>
            </a:r>
            <a:r>
              <a:rPr lang="x-none" sz="1800">
                <a:solidFill>
                  <a:srgbClr val="FFFF00"/>
                </a:solidFill>
                <a:latin typeface="Arial" pitchFamily="34" charset="0"/>
                <a:ea typeface="Times New Roman"/>
                <a:cs typeface="Arial" pitchFamily="34" charset="0"/>
                <a:sym typeface="Times New Roman"/>
              </a:rPr>
              <a:t>מיקרולוגוס</a:t>
            </a:r>
            <a:r>
              <a:rPr lang="x-none" sz="1800">
                <a:solidFill>
                  <a:srgbClr val="FFFFFF"/>
                </a:solidFill>
                <a:latin typeface="Arial" pitchFamily="34" charset="0"/>
                <a:ea typeface="Times New Roman"/>
                <a:cs typeface="Arial" pitchFamily="34" charset="0"/>
                <a:sym typeface="Times New Roman"/>
              </a:rPr>
              <a:t>", היה החיבור הנפוץ ביותר בנושא </a:t>
            </a:r>
            <a:r>
              <a:rPr lang="he-IL" sz="1800" dirty="0" smtClean="0">
                <a:solidFill>
                  <a:srgbClr val="FFFFFF"/>
                </a:solidFill>
                <a:latin typeface="Arial" pitchFamily="34" charset="0"/>
                <a:ea typeface="Times New Roman"/>
                <a:cs typeface="Arial" pitchFamily="34" charset="0"/>
                <a:sym typeface="Times New Roman"/>
              </a:rPr>
              <a:t>התיווי ה</a:t>
            </a:r>
            <a:r>
              <a:rPr lang="x-none" sz="1800" smtClean="0">
                <a:solidFill>
                  <a:srgbClr val="FFFFFF"/>
                </a:solidFill>
                <a:latin typeface="Arial" pitchFamily="34" charset="0"/>
                <a:ea typeface="Times New Roman"/>
                <a:cs typeface="Arial" pitchFamily="34" charset="0"/>
                <a:sym typeface="Times New Roman"/>
              </a:rPr>
              <a:t>מוזיקלי ב</a:t>
            </a:r>
            <a:r>
              <a:rPr lang="he-IL" sz="1800" dirty="0" smtClean="0">
                <a:solidFill>
                  <a:srgbClr val="FFFFFF"/>
                </a:solidFill>
                <a:latin typeface="Arial" pitchFamily="34" charset="0"/>
                <a:ea typeface="Times New Roman"/>
                <a:cs typeface="Arial" pitchFamily="34" charset="0"/>
                <a:sym typeface="Times New Roman"/>
              </a:rPr>
              <a:t>-</a:t>
            </a:r>
            <a:r>
              <a:rPr lang="x-none" sz="1800" u="sng" smtClean="0">
                <a:solidFill>
                  <a:srgbClr val="FFFFFF"/>
                </a:solidFill>
                <a:latin typeface="Arial" pitchFamily="34" charset="0"/>
                <a:ea typeface="Times New Roman"/>
                <a:cs typeface="Arial" pitchFamily="34" charset="0"/>
                <a:sym typeface="Times New Roman"/>
                <a:hlinkClick r:id="rId5"/>
              </a:rPr>
              <a:t>ימי </a:t>
            </a:r>
            <a:r>
              <a:rPr lang="x-none" sz="1800" u="sng">
                <a:solidFill>
                  <a:srgbClr val="FFFFFF"/>
                </a:solidFill>
                <a:latin typeface="Arial" pitchFamily="34" charset="0"/>
                <a:ea typeface="Times New Roman"/>
                <a:cs typeface="Arial" pitchFamily="34" charset="0"/>
                <a:sym typeface="Times New Roman"/>
                <a:hlinkClick r:id="rId5"/>
              </a:rPr>
              <a:t>הביניים</a:t>
            </a:r>
            <a:r>
              <a:rPr lang="x-none" sz="1800">
                <a:solidFill>
                  <a:srgbClr val="FFFFFF"/>
                </a:solidFill>
                <a:latin typeface="Arial" pitchFamily="34" charset="0"/>
                <a:ea typeface="Times New Roman"/>
                <a:cs typeface="Arial" pitchFamily="34" charset="0"/>
                <a:sym typeface="Times New Roman"/>
              </a:rPr>
              <a:t> אחרי כתביו של</a:t>
            </a:r>
            <a:r>
              <a:rPr lang="x-none" sz="1800">
                <a:solidFill>
                  <a:srgbClr val="FFFFFF"/>
                </a:solidFill>
                <a:uFill>
                  <a:noFill/>
                </a:uFill>
                <a:latin typeface="Arial" pitchFamily="34" charset="0"/>
                <a:ea typeface="Times New Roman"/>
                <a:cs typeface="Arial" pitchFamily="34" charset="0"/>
                <a:sym typeface="Times New Roman"/>
                <a:hlinkClick r:id="rId7"/>
              </a:rPr>
              <a:t> </a:t>
            </a:r>
            <a:r>
              <a:rPr lang="x-none" sz="1800" u="sng">
                <a:solidFill>
                  <a:srgbClr val="FFFFFF"/>
                </a:solidFill>
                <a:latin typeface="Arial" pitchFamily="34" charset="0"/>
                <a:ea typeface="Times New Roman"/>
                <a:cs typeface="Arial" pitchFamily="34" charset="0"/>
                <a:sym typeface="Times New Roman"/>
                <a:hlinkClick r:id="rId7"/>
              </a:rPr>
              <a:t>בואתיוס</a:t>
            </a:r>
            <a:r>
              <a:rPr lang="x-none" sz="1800" smtClean="0">
                <a:solidFill>
                  <a:srgbClr val="FFFFFF"/>
                </a:solidFill>
                <a:latin typeface="Arial" pitchFamily="34" charset="0"/>
                <a:ea typeface="Times New Roman"/>
                <a:cs typeface="Arial" pitchFamily="34" charset="0"/>
                <a:sym typeface="Times New Roman"/>
              </a:rPr>
              <a:t>.</a:t>
            </a:r>
            <a:r>
              <a:rPr lang="en-US" sz="1800" dirty="0" smtClean="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  </a:t>
            </a:r>
          </a:p>
          <a:p>
            <a:pPr marL="0" marR="114300" lvl="0" indent="0" algn="just" rtl="1">
              <a:lnSpc>
                <a:spcPct val="115000"/>
              </a:lnSpc>
            </a:pPr>
            <a:r>
              <a:rPr lang="en-US" sz="1200" dirty="0" smtClean="0">
                <a:solidFill>
                  <a:srgbClr val="FFFFFF"/>
                </a:solidFill>
                <a:latin typeface="Arial" pitchFamily="34" charset="0"/>
                <a:ea typeface="Times New Roman"/>
                <a:cs typeface="Arial" pitchFamily="34" charset="0"/>
                <a:sym typeface="Times New Roman"/>
              </a:rPr>
              <a:t>http://tzlilogia.co.il/ut-quant-laxis</a:t>
            </a:r>
            <a:endParaRPr sz="12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Arial"/>
              <a:ea typeface="Arial"/>
              <a:cs typeface="Arial"/>
              <a:sym typeface="Arial"/>
            </a:endParaRPr>
          </a:p>
          <a:p>
            <a:pPr marL="0" lvl="0" indent="0" rtl="1">
              <a:spcBef>
                <a:spcPts val="0"/>
              </a:spcBef>
              <a:spcAft>
                <a:spcPts val="0"/>
              </a:spcAft>
              <a:buNone/>
            </a:pPr>
            <a:endParaRPr sz="1800" u="sng" dirty="0">
              <a:solidFill>
                <a:srgbClr val="FFFFFF"/>
              </a:solidFill>
              <a:latin typeface="Arial"/>
              <a:ea typeface="Arial"/>
              <a:cs typeface="Arial"/>
              <a:sym typeface="Arial"/>
            </a:endParaRPr>
          </a:p>
        </p:txBody>
      </p:sp>
      <p:sp>
        <p:nvSpPr>
          <p:cNvPr id="132" name="Google Shape;132;p1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133" name="Google Shape;133;p18"/>
          <p:cNvPicPr preferRelativeResize="0"/>
          <p:nvPr/>
        </p:nvPicPr>
        <p:blipFill>
          <a:blip r:embed="rId8">
            <a:alphaModFix/>
          </a:blip>
          <a:stretch>
            <a:fillRect/>
          </a:stretch>
        </p:blipFill>
        <p:spPr>
          <a:xfrm>
            <a:off x="7117400" y="0"/>
            <a:ext cx="2026600" cy="895300"/>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ctrTitle"/>
          </p:nvPr>
        </p:nvSpPr>
        <p:spPr>
          <a:xfrm>
            <a:off x="2968825" y="340150"/>
            <a:ext cx="55857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תיבה </a:t>
            </a:r>
            <a:r>
              <a:rPr lang="x-none" sz="2400" b="1">
                <a:solidFill>
                  <a:srgbClr val="FFFF00"/>
                </a:solidFill>
                <a:latin typeface="Arial" pitchFamily="34" charset="0"/>
                <a:ea typeface="Times New Roman"/>
                <a:cs typeface="Arial" pitchFamily="34" charset="0"/>
                <a:sym typeface="Times New Roman"/>
              </a:rPr>
              <a:t>במוזיקה</a:t>
            </a:r>
            <a:r>
              <a:rPr lang="x-none" sz="2400" b="1">
                <a:solidFill>
                  <a:srgbClr val="FFFFFF"/>
                </a:solidFill>
                <a:latin typeface="Arial" pitchFamily="34" charset="0"/>
                <a:ea typeface="David"/>
                <a:cs typeface="Arial" pitchFamily="34" charset="0"/>
                <a:sym typeface="David"/>
              </a:rPr>
              <a:t> </a:t>
            </a:r>
            <a:endParaRPr sz="2400" b="1" dirty="0">
              <a:solidFill>
                <a:srgbClr val="FFFF00"/>
              </a:solidFill>
              <a:latin typeface="Arial" pitchFamily="34" charset="0"/>
              <a:ea typeface="David"/>
              <a:cs typeface="Arial" pitchFamily="34" charset="0"/>
              <a:sym typeface="David"/>
            </a:endParaRPr>
          </a:p>
        </p:txBody>
      </p:sp>
      <p:sp>
        <p:nvSpPr>
          <p:cNvPr id="222" name="Google Shape;222;p28"/>
          <p:cNvSpPr txBox="1">
            <a:spLocks noGrp="1"/>
          </p:cNvSpPr>
          <p:nvPr>
            <p:ph type="subTitle" idx="1"/>
          </p:nvPr>
        </p:nvSpPr>
        <p:spPr>
          <a:xfrm>
            <a:off x="771525" y="1304314"/>
            <a:ext cx="7707575" cy="3017316"/>
          </a:xfrm>
          <a:prstGeom prst="rect">
            <a:avLst/>
          </a:prstGeom>
        </p:spPr>
        <p:txBody>
          <a:bodyPr spcFirstLastPara="1" wrap="square" lIns="91425" tIns="91425" rIns="91425" bIns="91425" anchor="t" anchorCtr="0">
            <a:noAutofit/>
          </a:bodyPr>
          <a:lstStyle/>
          <a:p>
            <a:pPr marL="0" marR="127000" lvl="0" indent="-241300" algn="r" rtl="1">
              <a:lnSpc>
                <a:spcPct val="115000"/>
              </a:lnSpc>
              <a:spcBef>
                <a:spcPts val="0"/>
              </a:spcBef>
              <a:spcAft>
                <a:spcPts val="0"/>
              </a:spcAft>
              <a:buNone/>
            </a:pPr>
            <a:r>
              <a:rPr lang="x-none" sz="1400" b="1">
                <a:solidFill>
                  <a:srgbClr val="FF0000"/>
                </a:solidFill>
                <a:latin typeface="Arial"/>
                <a:ea typeface="Arial"/>
                <a:cs typeface="Arial"/>
                <a:sym typeface="Arial"/>
              </a:rPr>
              <a:t> </a:t>
            </a:r>
            <a:r>
              <a:rPr lang="x-none" sz="1800" b="1" smtClean="0">
                <a:solidFill>
                  <a:srgbClr val="FFFF00"/>
                </a:solidFill>
                <a:latin typeface="Arial" pitchFamily="34" charset="0"/>
                <a:ea typeface="Arial"/>
                <a:cs typeface="Arial" pitchFamily="34" charset="0"/>
                <a:sym typeface="Arial"/>
              </a:rPr>
              <a:t>תיבה </a:t>
            </a:r>
            <a:r>
              <a:rPr lang="x-none" sz="1800" b="1">
                <a:solidFill>
                  <a:srgbClr val="FFFF00"/>
                </a:solidFill>
                <a:latin typeface="Arial" pitchFamily="34" charset="0"/>
                <a:ea typeface="Arial"/>
                <a:cs typeface="Arial" pitchFamily="34" charset="0"/>
                <a:sym typeface="Arial"/>
              </a:rPr>
              <a:t>במוזיקה</a:t>
            </a:r>
            <a:r>
              <a:rPr lang="x-none" sz="1800">
                <a:solidFill>
                  <a:srgbClr val="FFFFFF"/>
                </a:solidFill>
                <a:latin typeface="Arial" pitchFamily="34" charset="0"/>
                <a:ea typeface="Times New Roman"/>
                <a:cs typeface="Arial" pitchFamily="34" charset="0"/>
                <a:sym typeface="Times New Roman"/>
              </a:rPr>
              <a:t> -  </a:t>
            </a:r>
            <a:r>
              <a:rPr lang="x-none" sz="1800" smtClean="0">
                <a:solidFill>
                  <a:srgbClr val="FFFFFF"/>
                </a:solidFill>
                <a:latin typeface="Arial" pitchFamily="34" charset="0"/>
                <a:ea typeface="Times New Roman"/>
                <a:cs typeface="Arial" pitchFamily="34" charset="0"/>
                <a:sym typeface="Times New Roman"/>
              </a:rPr>
              <a:t>תיבה </a:t>
            </a:r>
            <a:r>
              <a:rPr lang="x-none" sz="1800">
                <a:solidFill>
                  <a:srgbClr val="FFFFFF"/>
                </a:solidFill>
                <a:latin typeface="Arial" pitchFamily="34" charset="0"/>
                <a:ea typeface="Times New Roman"/>
                <a:cs typeface="Arial" pitchFamily="34" charset="0"/>
                <a:sym typeface="Times New Roman"/>
              </a:rPr>
              <a:t>מכילה </a:t>
            </a:r>
            <a:r>
              <a:rPr lang="he-IL" sz="1800" dirty="0" smtClean="0">
                <a:solidFill>
                  <a:srgbClr val="FFFFFF"/>
                </a:solidFill>
                <a:latin typeface="Arial" pitchFamily="34" charset="0"/>
                <a:ea typeface="Times New Roman"/>
                <a:cs typeface="Arial" pitchFamily="34" charset="0"/>
                <a:sym typeface="Times New Roman"/>
              </a:rPr>
              <a:t>מחמושת המקובעת ב</a:t>
            </a:r>
            <a:r>
              <a:rPr lang="x-none" sz="1800" smtClean="0">
                <a:solidFill>
                  <a:srgbClr val="FFFFFF"/>
                </a:solidFill>
                <a:latin typeface="Arial" pitchFamily="34" charset="0"/>
                <a:ea typeface="Times New Roman"/>
                <a:cs typeface="Arial" pitchFamily="34" charset="0"/>
                <a:sym typeface="Times New Roman"/>
              </a:rPr>
              <a:t>ש</a:t>
            </a:r>
            <a:r>
              <a:rPr lang="he-IL" sz="1800" dirty="0" smtClean="0">
                <a:solidFill>
                  <a:srgbClr val="FFFFFF"/>
                </a:solidFill>
                <a:latin typeface="Arial" pitchFamily="34" charset="0"/>
                <a:ea typeface="Times New Roman"/>
                <a:cs typeface="Arial" pitchFamily="34" charset="0"/>
                <a:sym typeface="Times New Roman"/>
              </a:rPr>
              <a:t>נ</a:t>
            </a:r>
            <a:r>
              <a:rPr lang="x-none" sz="1800" smtClean="0">
                <a:solidFill>
                  <a:srgbClr val="FFFFFF"/>
                </a:solidFill>
                <a:latin typeface="Arial" pitchFamily="34" charset="0"/>
                <a:ea typeface="Times New Roman"/>
                <a:cs typeface="Arial" pitchFamily="34" charset="0"/>
                <a:sym typeface="Times New Roman"/>
              </a:rPr>
              <a:t>י </a:t>
            </a:r>
            <a:r>
              <a:rPr lang="he-IL" sz="1800" dirty="0" smtClean="0">
                <a:solidFill>
                  <a:srgbClr val="FFFFFF"/>
                </a:solidFill>
                <a:latin typeface="Arial" pitchFamily="34" charset="0"/>
                <a:ea typeface="Times New Roman"/>
                <a:cs typeface="Arial" pitchFamily="34" charset="0"/>
                <a:sym typeface="Times New Roman"/>
              </a:rPr>
              <a:t>קוים האחד </a:t>
            </a:r>
            <a:r>
              <a:rPr lang="x-none" sz="1800" smtClean="0">
                <a:solidFill>
                  <a:srgbClr val="FFFFFF"/>
                </a:solidFill>
                <a:latin typeface="Arial" pitchFamily="34" charset="0"/>
                <a:ea typeface="Times New Roman"/>
                <a:cs typeface="Arial" pitchFamily="34" charset="0"/>
                <a:sym typeface="Times New Roman"/>
              </a:rPr>
              <a:t>משמאל </a:t>
            </a:r>
            <a:r>
              <a:rPr lang="he-IL" sz="1800" dirty="0" smtClean="0">
                <a:solidFill>
                  <a:schemeClr val="bg1"/>
                </a:solidFill>
                <a:latin typeface="Arial" pitchFamily="34" charset="0"/>
                <a:ea typeface="Times New Roman"/>
                <a:cs typeface="Arial" pitchFamily="34" charset="0"/>
                <a:sym typeface="Times New Roman"/>
              </a:rPr>
              <a:t>והשני </a:t>
            </a:r>
            <a:r>
              <a:rPr lang="x-none" sz="1800" smtClean="0">
                <a:solidFill>
                  <a:srgbClr val="FFFFFF"/>
                </a:solidFill>
                <a:latin typeface="Arial" pitchFamily="34" charset="0"/>
                <a:ea typeface="Times New Roman"/>
                <a:cs typeface="Arial" pitchFamily="34" charset="0"/>
                <a:sym typeface="Times New Roman"/>
              </a:rPr>
              <a:t>מימין</a:t>
            </a:r>
            <a:r>
              <a:rPr lang="x-none" sz="180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קוים אלו מכונים בשפת המוזיקה </a:t>
            </a:r>
            <a:r>
              <a:rPr lang="he-IL" sz="1800" dirty="0" smtClean="0">
                <a:solidFill>
                  <a:srgbClr val="FFFF00"/>
                </a:solidFill>
                <a:latin typeface="Arial" pitchFamily="34" charset="0"/>
                <a:ea typeface="Times New Roman"/>
                <a:cs typeface="Arial" pitchFamily="34" charset="0"/>
                <a:sym typeface="Times New Roman"/>
              </a:rPr>
              <a:t>קורית </a:t>
            </a:r>
            <a:endParaRPr sz="1800" dirty="0">
              <a:solidFill>
                <a:srgbClr val="FFFF00"/>
              </a:solidFill>
              <a:latin typeface="Arial" pitchFamily="34" charset="0"/>
              <a:ea typeface="Times New Roman"/>
              <a:cs typeface="Arial" pitchFamily="34" charset="0"/>
              <a:sym typeface="Times New Roman"/>
            </a:endParaRPr>
          </a:p>
          <a:p>
            <a:pPr marL="0" marR="114300" lvl="0" indent="0" algn="r" rtl="1">
              <a:lnSpc>
                <a:spcPct val="115000"/>
              </a:lnSpc>
            </a:pPr>
            <a:endParaRPr lang="he-IL" sz="1800" dirty="0" smtClean="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pPr>
            <a:r>
              <a:rPr lang="x-none" sz="1800" smtClean="0">
                <a:solidFill>
                  <a:srgbClr val="FFFFFF"/>
                </a:solidFill>
                <a:latin typeface="Arial" pitchFamily="34" charset="0"/>
                <a:ea typeface="Times New Roman"/>
                <a:cs typeface="Arial" pitchFamily="34" charset="0"/>
                <a:sym typeface="Times New Roman"/>
              </a:rPr>
              <a:t>התיבה </a:t>
            </a:r>
            <a:r>
              <a:rPr lang="x-none" sz="1800">
                <a:solidFill>
                  <a:srgbClr val="FFFFFF"/>
                </a:solidFill>
                <a:latin typeface="Arial" pitchFamily="34" charset="0"/>
                <a:ea typeface="Times New Roman"/>
                <a:cs typeface="Arial" pitchFamily="34" charset="0"/>
                <a:sym typeface="Times New Roman"/>
              </a:rPr>
              <a:t>נועדה כדי להכיל קבוצת פעמות המאורגנות </a:t>
            </a:r>
            <a:r>
              <a:rPr lang="x-none" sz="1800" smtClean="0">
                <a:solidFill>
                  <a:srgbClr val="FFFFFF"/>
                </a:solidFill>
                <a:latin typeface="Arial" pitchFamily="34" charset="0"/>
                <a:ea typeface="Times New Roman"/>
                <a:cs typeface="Arial" pitchFamily="34" charset="0"/>
                <a:sym typeface="Times New Roman"/>
              </a:rPr>
              <a:t>בין ש</a:t>
            </a:r>
            <a:r>
              <a:rPr lang="he-IL" sz="1800" dirty="0" smtClean="0">
                <a:solidFill>
                  <a:srgbClr val="FFFFFF"/>
                </a:solidFill>
                <a:latin typeface="Arial" pitchFamily="34" charset="0"/>
                <a:ea typeface="Times New Roman"/>
                <a:cs typeface="Arial" pitchFamily="34" charset="0"/>
                <a:sym typeface="Times New Roman"/>
              </a:rPr>
              <a:t>ת</a:t>
            </a:r>
            <a:r>
              <a:rPr lang="x-none" sz="1800" smtClean="0">
                <a:solidFill>
                  <a:srgbClr val="FFFFFF"/>
                </a:solidFill>
                <a:latin typeface="Arial" pitchFamily="34" charset="0"/>
                <a:ea typeface="Times New Roman"/>
                <a:cs typeface="Arial" pitchFamily="34" charset="0"/>
                <a:sym typeface="Times New Roman"/>
              </a:rPr>
              <a:t>י קוי</a:t>
            </a:r>
            <a:r>
              <a:rPr lang="he-IL" sz="1800" dirty="0" smtClean="0">
                <a:solidFill>
                  <a:srgbClr val="FFFFFF"/>
                </a:solidFill>
                <a:latin typeface="Arial" pitchFamily="34" charset="0"/>
                <a:ea typeface="Times New Roman"/>
                <a:cs typeface="Arial" pitchFamily="34" charset="0"/>
                <a:sym typeface="Times New Roman"/>
              </a:rPr>
              <a:t>ריות</a:t>
            </a:r>
            <a:r>
              <a:rPr lang="x-none" sz="1800" smtClean="0">
                <a:solidFill>
                  <a:srgbClr val="FFFFFF"/>
                </a:solidFill>
                <a:latin typeface="Arial" pitchFamily="34" charset="0"/>
                <a:ea typeface="Times New Roman"/>
                <a:cs typeface="Arial" pitchFamily="34" charset="0"/>
                <a:sym typeface="Times New Roman"/>
              </a:rPr>
              <a:t> בתוך </a:t>
            </a:r>
            <a:r>
              <a:rPr lang="x-none" sz="1800">
                <a:solidFill>
                  <a:srgbClr val="FFFFFF"/>
                </a:solidFill>
                <a:latin typeface="Arial" pitchFamily="34" charset="0"/>
                <a:ea typeface="Times New Roman"/>
                <a:cs typeface="Arial" pitchFamily="34" charset="0"/>
                <a:sym typeface="Times New Roman"/>
              </a:rPr>
              <a:t>ה-מָחְמוֹשֶת. </a:t>
            </a:r>
            <a:endParaRPr lang="he-IL" sz="1800" dirty="0" smtClean="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pPr>
            <a:endParaRPr sz="18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מספר הפעמות בתיבה וערכי התווים </a:t>
            </a:r>
            <a:r>
              <a:rPr lang="he-IL" sz="1800" dirty="0" smtClean="0">
                <a:solidFill>
                  <a:srgbClr val="FFFFFF"/>
                </a:solidFill>
                <a:latin typeface="Arial" pitchFamily="34" charset="0"/>
                <a:ea typeface="Times New Roman"/>
                <a:cs typeface="Arial" pitchFamily="34" charset="0"/>
                <a:sym typeface="Times New Roman"/>
              </a:rPr>
              <a:t>בתיבה</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נקבעים על פי המשקל שנקבע לתיבה </a:t>
            </a:r>
            <a:endParaRPr sz="1800" dirty="0">
              <a:solidFill>
                <a:srgbClr val="FFFFFF"/>
              </a:solidFill>
              <a:latin typeface="Arial" pitchFamily="34" charset="0"/>
              <a:ea typeface="Times New Roman"/>
              <a:cs typeface="Arial" pitchFamily="34" charset="0"/>
              <a:sym typeface="Times New Roman"/>
            </a:endParaRPr>
          </a:p>
          <a:p>
            <a:pPr marL="0" marR="114300" lvl="0" indent="0" algn="r"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במילים אחרות –תיבה הינה מסגרת </a:t>
            </a:r>
            <a:r>
              <a:rPr lang="he-IL" sz="1800" dirty="0" smtClean="0">
                <a:solidFill>
                  <a:srgbClr val="FFFFFF"/>
                </a:solidFill>
                <a:latin typeface="Arial" pitchFamily="34" charset="0"/>
                <a:ea typeface="Times New Roman"/>
                <a:cs typeface="Arial" pitchFamily="34" charset="0"/>
                <a:sym typeface="Times New Roman"/>
              </a:rPr>
              <a:t>אשר משקפת </a:t>
            </a:r>
            <a:r>
              <a:rPr lang="x-none" sz="1800" smtClean="0">
                <a:solidFill>
                  <a:srgbClr val="FFFFFF"/>
                </a:solidFill>
                <a:latin typeface="Arial" pitchFamily="34" charset="0"/>
                <a:ea typeface="Times New Roman"/>
                <a:cs typeface="Arial" pitchFamily="34" charset="0"/>
                <a:sym typeface="Times New Roman"/>
              </a:rPr>
              <a:t>סיכום </a:t>
            </a:r>
            <a:r>
              <a:rPr lang="x-none" sz="1800">
                <a:solidFill>
                  <a:srgbClr val="FFFFFF"/>
                </a:solidFill>
                <a:latin typeface="Arial" pitchFamily="34" charset="0"/>
                <a:ea typeface="Times New Roman"/>
                <a:cs typeface="Arial" pitchFamily="34" charset="0"/>
                <a:sym typeface="Times New Roman"/>
              </a:rPr>
              <a:t>משכי הזמן </a:t>
            </a:r>
            <a:r>
              <a:rPr lang="x-none" sz="1800" smtClean="0">
                <a:solidFill>
                  <a:srgbClr val="FFFFFF"/>
                </a:solidFill>
                <a:latin typeface="Arial" pitchFamily="34" charset="0"/>
                <a:ea typeface="Times New Roman"/>
                <a:cs typeface="Arial" pitchFamily="34" charset="0"/>
                <a:sym typeface="Times New Roman"/>
              </a:rPr>
              <a:t>של </a:t>
            </a:r>
            <a:r>
              <a:rPr lang="x-none" sz="1800">
                <a:solidFill>
                  <a:srgbClr val="FFFFFF"/>
                </a:solidFill>
                <a:latin typeface="Arial" pitchFamily="34" charset="0"/>
                <a:ea typeface="Times New Roman"/>
                <a:cs typeface="Arial" pitchFamily="34" charset="0"/>
                <a:sym typeface="Times New Roman"/>
              </a:rPr>
              <a:t>התווים </a:t>
            </a:r>
            <a:r>
              <a:rPr lang="x-none" sz="1800" smtClean="0">
                <a:solidFill>
                  <a:srgbClr val="FFFFFF"/>
                </a:solidFill>
                <a:latin typeface="Arial" pitchFamily="34" charset="0"/>
                <a:ea typeface="Times New Roman"/>
                <a:cs typeface="Arial" pitchFamily="34" charset="0"/>
                <a:sym typeface="Times New Roman"/>
              </a:rPr>
              <a:t>בהתא</a:t>
            </a:r>
            <a:r>
              <a:rPr lang="he-IL" sz="1800" dirty="0" smtClean="0">
                <a:solidFill>
                  <a:srgbClr val="FFFFFF"/>
                </a:solidFill>
                <a:latin typeface="Arial" pitchFamily="34" charset="0"/>
                <a:ea typeface="Times New Roman"/>
                <a:cs typeface="Arial" pitchFamily="34" charset="0"/>
                <a:sym typeface="Times New Roman"/>
              </a:rPr>
              <a:t>ם</a:t>
            </a:r>
            <a:r>
              <a:rPr lang="x-none" sz="1800" smtClean="0">
                <a:solidFill>
                  <a:srgbClr val="FFFFFF"/>
                </a:solidFill>
                <a:latin typeface="Arial" pitchFamily="34" charset="0"/>
                <a:ea typeface="Times New Roman"/>
                <a:cs typeface="Arial" pitchFamily="34" charset="0"/>
                <a:sym typeface="Times New Roman"/>
              </a:rPr>
              <a:t> </a:t>
            </a:r>
            <a:r>
              <a:rPr lang="x-none" sz="1800">
                <a:solidFill>
                  <a:srgbClr val="FFFFFF"/>
                </a:solidFill>
                <a:latin typeface="Arial" pitchFamily="34" charset="0"/>
                <a:ea typeface="Times New Roman"/>
                <a:cs typeface="Arial" pitchFamily="34" charset="0"/>
                <a:sym typeface="Times New Roman"/>
              </a:rPr>
              <a:t>למשקל שנקבע</a:t>
            </a:r>
            <a:r>
              <a:rPr lang="x-none" sz="1800" smtClean="0">
                <a:solidFill>
                  <a:srgbClr val="FFFFFF"/>
                </a:solidFill>
                <a:latin typeface="Arial" pitchFamily="34" charset="0"/>
                <a:ea typeface="Times New Roman"/>
                <a:cs typeface="Arial" pitchFamily="34" charset="0"/>
                <a:sym typeface="Times New Roman"/>
              </a:rPr>
              <a:t>.</a:t>
            </a:r>
            <a:endParaRPr sz="1800" b="1" dirty="0">
              <a:solidFill>
                <a:srgbClr val="FF0000"/>
              </a:solidFill>
              <a:latin typeface="Arial" pitchFamily="34" charset="0"/>
              <a:ea typeface="Times New Roman"/>
              <a:cs typeface="Arial" pitchFamily="34" charset="0"/>
              <a:sym typeface="Times New Roman"/>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223" name="Google Shape;223;p28"/>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24" name="Google Shape;224;p28"/>
          <p:cNvPicPr preferRelativeResize="0"/>
          <p:nvPr/>
        </p:nvPicPr>
        <p:blipFill>
          <a:blip r:embed="rId3">
            <a:alphaModFix/>
          </a:blip>
          <a:stretch>
            <a:fillRect/>
          </a:stretch>
        </p:blipFill>
        <p:spPr>
          <a:xfrm>
            <a:off x="7166050" y="0"/>
            <a:ext cx="1977950" cy="895300"/>
          </a:xfrm>
          <a:prstGeom prst="rect">
            <a:avLst/>
          </a:prstGeom>
          <a:noFill/>
          <a:ln>
            <a:noFill/>
          </a:ln>
        </p:spPr>
      </p:pic>
      <p:pic>
        <p:nvPicPr>
          <p:cNvPr id="225" name="Google Shape;225;p28"/>
          <p:cNvPicPr preferRelativeResize="0"/>
          <p:nvPr/>
        </p:nvPicPr>
        <p:blipFill>
          <a:blip r:embed="rId4">
            <a:alphaModFix/>
          </a:blip>
          <a:stretch>
            <a:fillRect/>
          </a:stretch>
        </p:blipFill>
        <p:spPr>
          <a:xfrm>
            <a:off x="1896900" y="402900"/>
            <a:ext cx="1834275" cy="730500"/>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ctrTitle"/>
          </p:nvPr>
        </p:nvSpPr>
        <p:spPr>
          <a:xfrm>
            <a:off x="2362200" y="340150"/>
            <a:ext cx="3755571"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he-IL" sz="2400" b="1" dirty="0" smtClean="0">
                <a:solidFill>
                  <a:srgbClr val="FFFF00"/>
                </a:solidFill>
                <a:latin typeface="+mj-lt"/>
                <a:ea typeface="Times New Roman"/>
                <a:cs typeface="Times New Roman"/>
                <a:sym typeface="Times New Roman"/>
              </a:rPr>
              <a:t>מספור תיבות</a:t>
            </a:r>
            <a:endParaRPr sz="2400" b="1" dirty="0">
              <a:solidFill>
                <a:srgbClr val="FFFF00"/>
              </a:solidFill>
              <a:latin typeface="+mj-lt"/>
              <a:ea typeface="David"/>
              <a:cs typeface="Arial" pitchFamily="34" charset="0"/>
              <a:sym typeface="David"/>
            </a:endParaRPr>
          </a:p>
        </p:txBody>
      </p:sp>
      <p:sp>
        <p:nvSpPr>
          <p:cNvPr id="222" name="Google Shape;222;p28"/>
          <p:cNvSpPr txBox="1">
            <a:spLocks noGrp="1"/>
          </p:cNvSpPr>
          <p:nvPr>
            <p:ph type="subTitle" idx="1"/>
          </p:nvPr>
        </p:nvSpPr>
        <p:spPr>
          <a:xfrm>
            <a:off x="771525" y="1304314"/>
            <a:ext cx="7707575" cy="1678372"/>
          </a:xfrm>
          <a:prstGeom prst="rect">
            <a:avLst/>
          </a:prstGeom>
        </p:spPr>
        <p:txBody>
          <a:bodyPr spcFirstLastPara="1" wrap="square" lIns="91425" tIns="91425" rIns="91425" bIns="91425" anchor="t" anchorCtr="0">
            <a:noAutofit/>
          </a:bodyPr>
          <a:lstStyle/>
          <a:p>
            <a:pPr marL="0" marR="127000" lvl="0" indent="-241300" algn="r" rtl="1">
              <a:lnSpc>
                <a:spcPct val="115000"/>
              </a:lnSpc>
              <a:spcBef>
                <a:spcPts val="0"/>
              </a:spcBef>
              <a:spcAft>
                <a:spcPts val="0"/>
              </a:spcAft>
              <a:buNone/>
            </a:pPr>
            <a:r>
              <a:rPr lang="he-IL" sz="1800" b="1" dirty="0" smtClean="0">
                <a:solidFill>
                  <a:srgbClr val="FFFF00"/>
                </a:solidFill>
                <a:latin typeface="Arial" pitchFamily="34" charset="0"/>
                <a:ea typeface="Arial"/>
                <a:cs typeface="Arial" pitchFamily="34" charset="0"/>
                <a:sym typeface="Arial"/>
              </a:rPr>
              <a:t>מספור תיבות </a:t>
            </a:r>
            <a:r>
              <a:rPr lang="x-none" sz="1800" smtClean="0">
                <a:solidFill>
                  <a:srgbClr val="FFFFFF"/>
                </a:solidFill>
                <a:latin typeface="Arial" pitchFamily="34" charset="0"/>
                <a:ea typeface="Times New Roman"/>
                <a:cs typeface="Arial" pitchFamily="34" charset="0"/>
                <a:sym typeface="Times New Roman"/>
              </a:rPr>
              <a:t>–</a:t>
            </a:r>
            <a:r>
              <a:rPr lang="he-IL" sz="1800" dirty="0" smtClean="0">
                <a:solidFill>
                  <a:srgbClr val="FFFFFF"/>
                </a:solidFill>
                <a:latin typeface="Arial" pitchFamily="34" charset="0"/>
                <a:ea typeface="Times New Roman"/>
                <a:cs typeface="Arial" pitchFamily="34" charset="0"/>
                <a:sym typeface="Times New Roman"/>
              </a:rPr>
              <a:t> מספור התיבות נועד כדי להצביע על התיבה המסויימת .</a:t>
            </a:r>
          </a:p>
          <a:p>
            <a:pPr marL="0" marR="127000" lvl="0" indent="-241300" algn="r" rtl="1">
              <a:lnSpc>
                <a:spcPct val="115000"/>
              </a:lnSpc>
            </a:pPr>
            <a:r>
              <a:rPr lang="he-IL" sz="1800" dirty="0" smtClean="0">
                <a:solidFill>
                  <a:srgbClr val="FFFFFF"/>
                </a:solidFill>
                <a:latin typeface="Arial" pitchFamily="34" charset="0"/>
                <a:ea typeface="Times New Roman"/>
                <a:cs typeface="Arial" pitchFamily="34" charset="0"/>
                <a:sym typeface="Times New Roman"/>
              </a:rPr>
              <a:t>בדוגמא זו- תיבה מספר 1 – מכילה קו תיבה מפתח ומשקל.</a:t>
            </a:r>
          </a:p>
          <a:p>
            <a:pPr marL="0" marR="127000" lvl="0" indent="-241300" algn="r" rtl="1">
              <a:lnSpc>
                <a:spcPct val="115000"/>
              </a:lnSpc>
            </a:pPr>
            <a:r>
              <a:rPr lang="he-IL" sz="1800" dirty="0" smtClean="0">
                <a:solidFill>
                  <a:srgbClr val="FFFFFF"/>
                </a:solidFill>
                <a:latin typeface="Arial" pitchFamily="34" charset="0"/>
                <a:ea typeface="Times New Roman"/>
                <a:cs typeface="Arial" pitchFamily="34" charset="0"/>
                <a:sym typeface="Times New Roman"/>
              </a:rPr>
              <a:t>                תיבה מספר 2 – מכילה קורית חזרה משמאל וקורית חזרה מימין. </a:t>
            </a:r>
          </a:p>
          <a:p>
            <a:pPr marL="0" marR="127000" lvl="0" indent="-241300" algn="r" rtl="1">
              <a:lnSpc>
                <a:spcPct val="115000"/>
              </a:lnSpc>
              <a:spcBef>
                <a:spcPts val="0"/>
              </a:spcBef>
              <a:spcAft>
                <a:spcPts val="0"/>
              </a:spcAft>
              <a:buNone/>
            </a:pPr>
            <a:r>
              <a:rPr lang="he-IL" sz="1800" dirty="0" smtClean="0">
                <a:solidFill>
                  <a:srgbClr val="FFFFFF"/>
                </a:solidFill>
                <a:latin typeface="Arial" pitchFamily="34" charset="0"/>
                <a:ea typeface="Times New Roman"/>
                <a:cs typeface="Arial" pitchFamily="34" charset="0"/>
                <a:sym typeface="Times New Roman"/>
              </a:rPr>
              <a:t>               תיבה מספר  3 –מכילה סימן כפול מימין אשר מיועד לשינוי משקל או סולם </a:t>
            </a:r>
          </a:p>
          <a:p>
            <a:pPr marL="0" marR="127000" lvl="0" indent="-241300" algn="r" rtl="1">
              <a:lnSpc>
                <a:spcPct val="115000"/>
              </a:lnSpc>
            </a:pPr>
            <a:r>
              <a:rPr lang="he-IL" sz="1800" dirty="0" smtClean="0">
                <a:solidFill>
                  <a:srgbClr val="FFFFFF"/>
                </a:solidFill>
                <a:latin typeface="Arial" pitchFamily="34" charset="0"/>
                <a:ea typeface="Times New Roman"/>
                <a:cs typeface="Arial" pitchFamily="34" charset="0"/>
                <a:sym typeface="Times New Roman"/>
              </a:rPr>
              <a:t>                תיבה מספר 4 – מכילה סימן סיום של היצירה. </a:t>
            </a: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David"/>
              <a:cs typeface="Arial" pitchFamily="34" charset="0"/>
              <a:sym typeface="Times New Roman"/>
            </a:endParaRPr>
          </a:p>
          <a:p>
            <a:pPr marL="0" marR="127000" lvl="0" indent="-241300" algn="r"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pic>
        <p:nvPicPr>
          <p:cNvPr id="224" name="Google Shape;224;p28"/>
          <p:cNvPicPr preferRelativeResize="0"/>
          <p:nvPr/>
        </p:nvPicPr>
        <p:blipFill>
          <a:blip r:embed="rId3">
            <a:alphaModFix/>
          </a:blip>
          <a:stretch>
            <a:fillRect/>
          </a:stretch>
        </p:blipFill>
        <p:spPr>
          <a:xfrm>
            <a:off x="7166050" y="0"/>
            <a:ext cx="1977950" cy="895300"/>
          </a:xfrm>
          <a:prstGeom prst="rect">
            <a:avLst/>
          </a:prstGeom>
          <a:noFill/>
          <a:ln>
            <a:noFill/>
          </a:ln>
        </p:spPr>
      </p:pic>
      <p:pic>
        <p:nvPicPr>
          <p:cNvPr id="8" name="Google Shape;233;p29"/>
          <p:cNvPicPr preferRelativeResize="0"/>
          <p:nvPr/>
        </p:nvPicPr>
        <p:blipFill>
          <a:blip r:embed="rId4">
            <a:alphaModFix/>
          </a:blip>
          <a:stretch>
            <a:fillRect/>
          </a:stretch>
        </p:blipFill>
        <p:spPr>
          <a:xfrm>
            <a:off x="1425050" y="3005833"/>
            <a:ext cx="6507675" cy="2009525"/>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ctrTitle"/>
          </p:nvPr>
        </p:nvSpPr>
        <p:spPr>
          <a:xfrm>
            <a:off x="2362200" y="340150"/>
            <a:ext cx="3755571"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he-IL" sz="2400" b="1" dirty="0" smtClean="0">
                <a:solidFill>
                  <a:srgbClr val="FFFF00"/>
                </a:solidFill>
                <a:latin typeface="Times New Roman"/>
                <a:ea typeface="Times New Roman"/>
                <a:cs typeface="Times New Roman"/>
                <a:sym typeface="Times New Roman"/>
              </a:rPr>
              <a:t>מספור הצלילים</a:t>
            </a:r>
            <a:endParaRPr sz="2400" b="1" dirty="0">
              <a:solidFill>
                <a:srgbClr val="FFFF00"/>
              </a:solidFill>
              <a:latin typeface="Arial" pitchFamily="34" charset="0"/>
              <a:ea typeface="David"/>
              <a:cs typeface="Arial" pitchFamily="34" charset="0"/>
              <a:sym typeface="David"/>
            </a:endParaRPr>
          </a:p>
        </p:txBody>
      </p:sp>
      <p:sp>
        <p:nvSpPr>
          <p:cNvPr id="222" name="Google Shape;222;p28"/>
          <p:cNvSpPr txBox="1">
            <a:spLocks noGrp="1"/>
          </p:cNvSpPr>
          <p:nvPr>
            <p:ph type="subTitle" idx="1"/>
          </p:nvPr>
        </p:nvSpPr>
        <p:spPr>
          <a:xfrm>
            <a:off x="771525" y="1304314"/>
            <a:ext cx="7707575" cy="796629"/>
          </a:xfrm>
          <a:prstGeom prst="rect">
            <a:avLst/>
          </a:prstGeom>
        </p:spPr>
        <p:txBody>
          <a:bodyPr spcFirstLastPara="1" wrap="square" lIns="91425" tIns="91425" rIns="91425" bIns="91425" anchor="t" anchorCtr="0">
            <a:noAutofit/>
          </a:bodyPr>
          <a:lstStyle/>
          <a:p>
            <a:pPr marL="0" marR="127000" lvl="0" indent="-241300" algn="r" rtl="1">
              <a:lnSpc>
                <a:spcPct val="115000"/>
              </a:lnSpc>
              <a:spcBef>
                <a:spcPts val="0"/>
              </a:spcBef>
              <a:spcAft>
                <a:spcPts val="0"/>
              </a:spcAft>
              <a:buNone/>
            </a:pPr>
            <a:r>
              <a:rPr lang="he-IL" sz="1800" b="1" dirty="0" smtClean="0">
                <a:solidFill>
                  <a:srgbClr val="FFFF00"/>
                </a:solidFill>
                <a:latin typeface="Arial" pitchFamily="34" charset="0"/>
                <a:ea typeface="Arial"/>
                <a:cs typeface="Arial" pitchFamily="34" charset="0"/>
                <a:sym typeface="Arial"/>
              </a:rPr>
              <a:t>מספור הצלילים </a:t>
            </a:r>
            <a:r>
              <a:rPr lang="x-none" sz="1800" smtClean="0">
                <a:solidFill>
                  <a:srgbClr val="FFFFFF"/>
                </a:solidFill>
                <a:latin typeface="Arial" pitchFamily="34" charset="0"/>
                <a:ea typeface="Times New Roman"/>
                <a:cs typeface="Arial" pitchFamily="34" charset="0"/>
                <a:sym typeface="Times New Roman"/>
              </a:rPr>
              <a:t>–</a:t>
            </a:r>
            <a:r>
              <a:rPr lang="he-IL" sz="1800" dirty="0" smtClean="0">
                <a:solidFill>
                  <a:srgbClr val="FFFFFF"/>
                </a:solidFill>
                <a:latin typeface="Arial" pitchFamily="34" charset="0"/>
                <a:ea typeface="Times New Roman"/>
                <a:cs typeface="Arial" pitchFamily="34" charset="0"/>
                <a:sym typeface="Times New Roman"/>
              </a:rPr>
              <a:t> לכל צליל קיים מספר אשר מזהה אותו באופן חד ערכי בכל אחד </a:t>
            </a:r>
          </a:p>
          <a:p>
            <a:pPr marL="0" marR="127000" lvl="0" indent="-241300" algn="r" rtl="1">
              <a:lnSpc>
                <a:spcPct val="115000"/>
              </a:lnSpc>
              <a:spcBef>
                <a:spcPts val="0"/>
              </a:spcBef>
              <a:spcAft>
                <a:spcPts val="0"/>
              </a:spcAft>
              <a:buNone/>
            </a:pPr>
            <a:r>
              <a:rPr lang="he-IL" sz="1800" dirty="0" smtClean="0">
                <a:solidFill>
                  <a:srgbClr val="FFFFFF"/>
                </a:solidFill>
                <a:latin typeface="Arial" pitchFamily="34" charset="0"/>
                <a:ea typeface="Times New Roman"/>
                <a:cs typeface="Arial" pitchFamily="34" charset="0"/>
                <a:sym typeface="Times New Roman"/>
              </a:rPr>
              <a:t>                          מ-9 האוקטבות . בדוגמא כאן האוקטבה הראשונה. </a:t>
            </a: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Times New Roman"/>
              <a:cs typeface="Arial" pitchFamily="34" charset="0"/>
              <a:sym typeface="Times New Roman"/>
            </a:endParaRPr>
          </a:p>
          <a:p>
            <a:pPr marL="0" marR="127000" lvl="0" indent="-241300" algn="r" rtl="1">
              <a:lnSpc>
                <a:spcPct val="115000"/>
              </a:lnSpc>
              <a:spcBef>
                <a:spcPts val="0"/>
              </a:spcBef>
              <a:spcAft>
                <a:spcPts val="0"/>
              </a:spcAft>
              <a:buNone/>
            </a:pPr>
            <a:endParaRPr lang="he-IL" sz="1800" dirty="0" smtClean="0">
              <a:solidFill>
                <a:srgbClr val="FFFFFF"/>
              </a:solidFill>
              <a:latin typeface="Arial" pitchFamily="34" charset="0"/>
              <a:ea typeface="David"/>
              <a:cs typeface="Arial" pitchFamily="34" charset="0"/>
              <a:sym typeface="Times New Roman"/>
            </a:endParaRPr>
          </a:p>
          <a:p>
            <a:pPr marL="0" marR="127000" lvl="0" indent="-241300" algn="r"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pic>
        <p:nvPicPr>
          <p:cNvPr id="224" name="Google Shape;224;p28"/>
          <p:cNvPicPr preferRelativeResize="0"/>
          <p:nvPr/>
        </p:nvPicPr>
        <p:blipFill>
          <a:blip r:embed="rId3">
            <a:alphaModFix/>
          </a:blip>
          <a:stretch>
            <a:fillRect/>
          </a:stretch>
        </p:blipFill>
        <p:spPr>
          <a:xfrm>
            <a:off x="7166050" y="0"/>
            <a:ext cx="1977950" cy="895300"/>
          </a:xfrm>
          <a:prstGeom prst="rect">
            <a:avLst/>
          </a:prstGeom>
          <a:noFill/>
          <a:ln>
            <a:noFill/>
          </a:ln>
        </p:spPr>
      </p:pic>
      <p:pic>
        <p:nvPicPr>
          <p:cNvPr id="9" name="Snagit_PPT8D" descr="PPT8D.png"/>
          <p:cNvPicPr>
            <a:picLocks noChangeAspect="1"/>
          </p:cNvPicPr>
          <p:nvPr/>
        </p:nvPicPr>
        <p:blipFill>
          <a:blip r:embed="rId4"/>
          <a:stretch>
            <a:fillRect/>
          </a:stretch>
        </p:blipFill>
        <p:spPr>
          <a:xfrm>
            <a:off x="1750914" y="3687651"/>
            <a:ext cx="5685715" cy="1142857"/>
          </a:xfrm>
          <a:prstGeom prst="rect">
            <a:avLst/>
          </a:prstGeom>
        </p:spPr>
      </p:pic>
      <p:pic>
        <p:nvPicPr>
          <p:cNvPr id="10" name="Snagit_PPT8F" descr="PPT8F.png"/>
          <p:cNvPicPr>
            <a:picLocks noChangeAspect="1"/>
          </p:cNvPicPr>
          <p:nvPr/>
        </p:nvPicPr>
        <p:blipFill>
          <a:blip r:embed="rId5"/>
          <a:stretch>
            <a:fillRect/>
          </a:stretch>
        </p:blipFill>
        <p:spPr>
          <a:xfrm>
            <a:off x="1767238" y="2293568"/>
            <a:ext cx="5609524" cy="1209524"/>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mj-lt"/>
                <a:ea typeface="Times New Roman"/>
                <a:cs typeface="Arial" pitchFamily="34" charset="0"/>
                <a:sym typeface="Times New Roman"/>
              </a:rPr>
              <a:t>קורית</a:t>
            </a:r>
            <a:r>
              <a:rPr lang="x-none" sz="3600" smtClean="0">
                <a:solidFill>
                  <a:srgbClr val="FFFFFF"/>
                </a:solidFill>
                <a:latin typeface="+mj-lt"/>
                <a:ea typeface="David"/>
                <a:cs typeface="David"/>
                <a:sym typeface="David"/>
              </a:rPr>
              <a:t> </a:t>
            </a:r>
            <a:endParaRPr sz="3600" dirty="0">
              <a:solidFill>
                <a:srgbClr val="FFFF00"/>
              </a:solidFill>
              <a:latin typeface="+mj-lt"/>
              <a:ea typeface="David"/>
              <a:cs typeface="David"/>
              <a:sym typeface="David"/>
            </a:endParaRPr>
          </a:p>
        </p:txBody>
      </p:sp>
      <p:sp>
        <p:nvSpPr>
          <p:cNvPr id="231" name="Google Shape;231;p29"/>
          <p:cNvSpPr txBox="1">
            <a:spLocks noGrp="1"/>
          </p:cNvSpPr>
          <p:nvPr>
            <p:ph type="subTitle" idx="1"/>
          </p:nvPr>
        </p:nvSpPr>
        <p:spPr>
          <a:xfrm>
            <a:off x="902525" y="1070650"/>
            <a:ext cx="7576500" cy="3679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David"/>
                <a:ea typeface="David"/>
                <a:cs typeface="David"/>
                <a:sym typeface="David"/>
              </a:rPr>
              <a:t>       </a:t>
            </a:r>
            <a:r>
              <a:rPr lang="x-none" sz="1800" b="1">
                <a:solidFill>
                  <a:srgbClr val="FFFF00"/>
                </a:solidFill>
                <a:latin typeface="Arial"/>
                <a:ea typeface="Arial"/>
                <a:cs typeface="Arial"/>
                <a:sym typeface="Arial"/>
              </a:rPr>
              <a:t>קווי </a:t>
            </a:r>
            <a:r>
              <a:rPr lang="x-none" sz="1800" b="1" smtClean="0">
                <a:solidFill>
                  <a:srgbClr val="FFFF00"/>
                </a:solidFill>
                <a:latin typeface="Arial"/>
                <a:ea typeface="Arial"/>
                <a:cs typeface="Arial"/>
                <a:sym typeface="Arial"/>
              </a:rPr>
              <a:t>התיבה</a:t>
            </a:r>
            <a:r>
              <a:rPr lang="he-IL" sz="1800" b="1" dirty="0" smtClean="0">
                <a:solidFill>
                  <a:srgbClr val="FFFF00"/>
                </a:solidFill>
                <a:latin typeface="Arial"/>
                <a:ea typeface="Arial"/>
                <a:cs typeface="Arial"/>
                <a:sym typeface="Arial"/>
              </a:rPr>
              <a:t> - </a:t>
            </a:r>
            <a:r>
              <a:rPr lang="he-IL" sz="1600" dirty="0" smtClean="0">
                <a:solidFill>
                  <a:srgbClr val="FFFFFF"/>
                </a:solidFill>
                <a:latin typeface="Arial" pitchFamily="34" charset="0"/>
                <a:ea typeface="Times New Roman"/>
                <a:cs typeface="Arial" pitchFamily="34" charset="0"/>
                <a:sym typeface="Times New Roman"/>
              </a:rPr>
              <a:t>שני</a:t>
            </a:r>
            <a:r>
              <a:rPr lang="x-none" sz="1600" smtClean="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קוים </a:t>
            </a:r>
            <a:r>
              <a:rPr lang="x-none" sz="1600">
                <a:solidFill>
                  <a:srgbClr val="FFFFFF"/>
                </a:solidFill>
                <a:latin typeface="Arial" pitchFamily="34" charset="0"/>
                <a:ea typeface="Times New Roman"/>
                <a:cs typeface="Arial" pitchFamily="34" charset="0"/>
                <a:sym typeface="Times New Roman"/>
              </a:rPr>
              <a:t>האחד משמאל והאחד מימין בתוך ה-מחמושת, אשר נועדו כדי </a:t>
            </a:r>
            <a:endParaRPr lang="he-IL" sz="16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pPr>
            <a:r>
              <a:rPr lang="he-IL" sz="1600" dirty="0" smtClean="0">
                <a:solidFill>
                  <a:srgbClr val="FFFFFF"/>
                </a:solidFill>
                <a:latin typeface="Arial" pitchFamily="34" charset="0"/>
                <a:ea typeface="Times New Roman"/>
                <a:cs typeface="Arial" pitchFamily="34" charset="0"/>
                <a:sym typeface="Times New Roman"/>
              </a:rPr>
              <a:t>                          </a:t>
            </a:r>
            <a:r>
              <a:rPr lang="x-none" sz="1600" smtClean="0">
                <a:solidFill>
                  <a:srgbClr val="FFFFFF"/>
                </a:solidFill>
                <a:latin typeface="Arial" pitchFamily="34" charset="0"/>
                <a:ea typeface="Times New Roman"/>
                <a:cs typeface="Arial" pitchFamily="34" charset="0"/>
                <a:sym typeface="Times New Roman"/>
              </a:rPr>
              <a:t>לתחם את </a:t>
            </a:r>
            <a:r>
              <a:rPr lang="x-none" sz="1600">
                <a:solidFill>
                  <a:srgbClr val="FFFFFF"/>
                </a:solidFill>
                <a:latin typeface="Arial" pitchFamily="34" charset="0"/>
                <a:ea typeface="Times New Roman"/>
                <a:cs typeface="Arial" pitchFamily="34" charset="0"/>
                <a:sym typeface="Times New Roman"/>
              </a:rPr>
              <a:t>המסגרת המכונה תיבה. </a:t>
            </a:r>
            <a:r>
              <a:rPr lang="he-IL" sz="1600" dirty="0" smtClean="0">
                <a:solidFill>
                  <a:srgbClr val="FFFFFF"/>
                </a:solidFill>
                <a:latin typeface="Arial" pitchFamily="34" charset="0"/>
                <a:ea typeface="Times New Roman"/>
                <a:cs typeface="Arial" pitchFamily="34" charset="0"/>
                <a:sym typeface="Times New Roman"/>
              </a:rPr>
              <a:t> (לשם נוחות נשתמש במקסימום</a:t>
            </a:r>
          </a:p>
          <a:p>
            <a:pPr marL="0" marR="114300" lvl="0" indent="0" algn="just" rtl="1">
              <a:lnSpc>
                <a:spcPct val="115000"/>
              </a:lnSpc>
            </a:pPr>
            <a:r>
              <a:rPr lang="he-IL" sz="1600" dirty="0" smtClean="0">
                <a:solidFill>
                  <a:srgbClr val="FFFFFF"/>
                </a:solidFill>
                <a:latin typeface="Arial" pitchFamily="34" charset="0"/>
                <a:ea typeface="Times New Roman"/>
                <a:cs typeface="Arial" pitchFamily="34" charset="0"/>
                <a:sym typeface="Times New Roman"/>
              </a:rPr>
              <a:t>                          4 תיבות בדף </a:t>
            </a:r>
            <a:r>
              <a:rPr lang="en-US" sz="1600" dirty="0" smtClean="0">
                <a:solidFill>
                  <a:srgbClr val="FFFFFF"/>
                </a:solidFill>
                <a:latin typeface="Arial" pitchFamily="34" charset="0"/>
                <a:ea typeface="Times New Roman"/>
                <a:cs typeface="Arial" pitchFamily="34" charset="0"/>
                <a:sym typeface="Times New Roman"/>
              </a:rPr>
              <a:t>A4</a:t>
            </a:r>
            <a:r>
              <a:rPr lang="he-IL" sz="1600" dirty="0" smtClean="0">
                <a:solidFill>
                  <a:srgbClr val="FFFFFF"/>
                </a:solidFill>
                <a:latin typeface="Arial" pitchFamily="34" charset="0"/>
                <a:ea typeface="Times New Roman"/>
                <a:cs typeface="Arial" pitchFamily="34" charset="0"/>
                <a:sym typeface="Times New Roman"/>
              </a:rPr>
              <a:t>). </a:t>
            </a:r>
          </a:p>
          <a:p>
            <a:pPr marL="0" marR="114300" lvl="0" indent="0" algn="just" rtl="1">
              <a:lnSpc>
                <a:spcPct val="115000"/>
              </a:lnSpc>
              <a:spcBef>
                <a:spcPts val="0"/>
              </a:spcBef>
              <a:spcAft>
                <a:spcPts val="0"/>
              </a:spcAft>
              <a:buNone/>
            </a:pPr>
            <a:r>
              <a:rPr lang="he-IL" sz="1600" dirty="0" smtClean="0">
                <a:solidFill>
                  <a:srgbClr val="FFFFFF"/>
                </a:solidFill>
                <a:latin typeface="Arial" pitchFamily="34" charset="0"/>
                <a:ea typeface="Times New Roman"/>
                <a:cs typeface="Arial" pitchFamily="34" charset="0"/>
                <a:sym typeface="Times New Roman"/>
              </a:rPr>
              <a:t>                          </a:t>
            </a:r>
            <a:endParaRPr sz="16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600">
                <a:solidFill>
                  <a:srgbClr val="FFFFFF"/>
                </a:solidFill>
                <a:latin typeface="Arial" pitchFamily="34" charset="0"/>
                <a:ea typeface="Times New Roman"/>
                <a:cs typeface="Arial" pitchFamily="34" charset="0"/>
                <a:sym typeface="Times New Roman"/>
              </a:rPr>
              <a:t>              </a:t>
            </a:r>
            <a:r>
              <a:rPr lang="x-none" sz="1600" b="1">
                <a:solidFill>
                  <a:srgbClr val="FFFFFF"/>
                </a:solidFill>
                <a:latin typeface="Arial" pitchFamily="34" charset="0"/>
                <a:ea typeface="Times New Roman"/>
                <a:cs typeface="Arial" pitchFamily="34" charset="0"/>
                <a:sym typeface="Times New Roman"/>
              </a:rPr>
              <a:t> </a:t>
            </a:r>
            <a:r>
              <a:rPr lang="x-none" sz="1800" b="1">
                <a:solidFill>
                  <a:srgbClr val="FFFF00"/>
                </a:solidFill>
                <a:latin typeface="Arial" pitchFamily="34" charset="0"/>
                <a:ea typeface="Arial"/>
                <a:cs typeface="Arial" pitchFamily="34" charset="0"/>
                <a:sym typeface="Arial"/>
              </a:rPr>
              <a:t>קורית</a:t>
            </a:r>
            <a:r>
              <a:rPr lang="x-none" sz="1600">
                <a:solidFill>
                  <a:srgbClr val="FFFFFF"/>
                </a:solidFill>
                <a:latin typeface="Arial" pitchFamily="34" charset="0"/>
                <a:ea typeface="Times New Roman"/>
                <a:cs typeface="Arial" pitchFamily="34" charset="0"/>
                <a:sym typeface="Times New Roman"/>
              </a:rPr>
              <a:t> </a:t>
            </a:r>
            <a:r>
              <a:rPr lang="he-IL" sz="1600" dirty="0" smtClean="0">
                <a:solidFill>
                  <a:srgbClr val="FFFFFF"/>
                </a:solidFill>
                <a:latin typeface="Arial" pitchFamily="34" charset="0"/>
                <a:ea typeface="Times New Roman"/>
                <a:cs typeface="Arial" pitchFamily="34" charset="0"/>
                <a:sym typeface="Times New Roman"/>
              </a:rPr>
              <a:t> </a:t>
            </a:r>
            <a:r>
              <a:rPr lang="x-none" sz="1600" b="1" smtClean="0">
                <a:solidFill>
                  <a:srgbClr val="FFFF00"/>
                </a:solidFill>
                <a:latin typeface="Arial" pitchFamily="34" charset="0"/>
                <a:ea typeface="Times New Roman"/>
                <a:cs typeface="Arial" pitchFamily="34" charset="0"/>
                <a:sym typeface="Times New Roman"/>
              </a:rPr>
              <a:t>-</a:t>
            </a:r>
            <a:r>
              <a:rPr lang="x-none" sz="1600" smtClean="0">
                <a:solidFill>
                  <a:srgbClr val="FFFFFF"/>
                </a:solidFill>
                <a:latin typeface="Arial" pitchFamily="34" charset="0"/>
                <a:ea typeface="Times New Roman"/>
                <a:cs typeface="Arial" pitchFamily="34" charset="0"/>
                <a:sym typeface="Times New Roman"/>
              </a:rPr>
              <a:t>יכולה </a:t>
            </a:r>
            <a:r>
              <a:rPr lang="x-none" sz="1600">
                <a:solidFill>
                  <a:srgbClr val="FFFFFF"/>
                </a:solidFill>
                <a:latin typeface="Arial" pitchFamily="34" charset="0"/>
                <a:ea typeface="Times New Roman"/>
                <a:cs typeface="Arial" pitchFamily="34" charset="0"/>
                <a:sym typeface="Times New Roman"/>
              </a:rPr>
              <a:t>להיות ב-חמישה מצבים שונים:  ראה תרשים</a:t>
            </a:r>
            <a:endParaRPr sz="1600" dirty="0">
              <a:solidFill>
                <a:srgbClr val="FFFFFF"/>
              </a:solidFill>
              <a:latin typeface="Arial" pitchFamily="34" charset="0"/>
              <a:ea typeface="Times New Roman"/>
              <a:cs typeface="Arial" pitchFamily="34" charset="0"/>
              <a:sym typeface="Times New Roman"/>
            </a:endParaRPr>
          </a:p>
          <a:p>
            <a:pPr marL="0" lvl="0" indent="0" rtl="1">
              <a:lnSpc>
                <a:spcPct val="115000"/>
              </a:lnSpc>
              <a:spcBef>
                <a:spcPts val="0"/>
              </a:spcBef>
              <a:spcAft>
                <a:spcPts val="0"/>
              </a:spcAft>
              <a:buNone/>
            </a:pPr>
            <a:r>
              <a:rPr lang="x-none" sz="1400">
                <a:solidFill>
                  <a:srgbClr val="FFFFFF"/>
                </a:solidFill>
                <a:latin typeface="David"/>
                <a:ea typeface="David"/>
                <a:cs typeface="David"/>
                <a:sym typeface="David"/>
              </a:rPr>
              <a:t>                                    </a:t>
            </a:r>
            <a:endParaRPr sz="1400" dirty="0">
              <a:solidFill>
                <a:srgbClr val="FFFFFF"/>
              </a:solidFill>
              <a:latin typeface="David"/>
              <a:ea typeface="David"/>
              <a:cs typeface="David"/>
              <a:sym typeface="David"/>
            </a:endParaRPr>
          </a:p>
        </p:txBody>
      </p:sp>
      <p:sp>
        <p:nvSpPr>
          <p:cNvPr id="232" name="Google Shape;232;p2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233" name="Google Shape;233;p29"/>
          <p:cNvPicPr preferRelativeResize="0"/>
          <p:nvPr/>
        </p:nvPicPr>
        <p:blipFill>
          <a:blip r:embed="rId3">
            <a:alphaModFix/>
          </a:blip>
          <a:stretch>
            <a:fillRect/>
          </a:stretch>
        </p:blipFill>
        <p:spPr>
          <a:xfrm>
            <a:off x="1425050" y="2428875"/>
            <a:ext cx="6507675" cy="2009525"/>
          </a:xfrm>
          <a:prstGeom prst="rect">
            <a:avLst/>
          </a:prstGeom>
          <a:noFill/>
          <a:ln>
            <a:noFill/>
          </a:ln>
        </p:spPr>
      </p:pic>
      <p:pic>
        <p:nvPicPr>
          <p:cNvPr id="234" name="Google Shape;234;p29"/>
          <p:cNvPicPr preferRelativeResize="0"/>
          <p:nvPr/>
        </p:nvPicPr>
        <p:blipFill>
          <a:blip r:embed="rId4">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ctrTitle"/>
          </p:nvPr>
        </p:nvSpPr>
        <p:spPr>
          <a:xfrm>
            <a:off x="1185862" y="340150"/>
            <a:ext cx="6415087"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קו </a:t>
            </a:r>
            <a:r>
              <a:rPr lang="x-none" sz="2400" b="1">
                <a:solidFill>
                  <a:srgbClr val="FFFF00"/>
                </a:solidFill>
                <a:latin typeface="Arial" pitchFamily="34" charset="0"/>
                <a:ea typeface="Times New Roman"/>
                <a:cs typeface="Arial" pitchFamily="34" charset="0"/>
                <a:sym typeface="Times New Roman"/>
              </a:rPr>
              <a:t>תיבה</a:t>
            </a:r>
            <a:r>
              <a:rPr lang="x-none" sz="2400">
                <a:solidFill>
                  <a:srgbClr val="FFFFFF"/>
                </a:solidFill>
                <a:latin typeface="Arial" pitchFamily="34" charset="0"/>
                <a:ea typeface="Times New Roman"/>
                <a:cs typeface="Arial" pitchFamily="34" charset="0"/>
                <a:sym typeface="Times New Roman"/>
              </a:rPr>
              <a:t> </a:t>
            </a:r>
            <a:r>
              <a:rPr lang="x-none" sz="2400">
                <a:solidFill>
                  <a:srgbClr val="FFFF00"/>
                </a:solidFill>
                <a:latin typeface="Arial" pitchFamily="34" charset="0"/>
                <a:ea typeface="Times New Roman"/>
                <a:cs typeface="Arial" pitchFamily="34" charset="0"/>
                <a:sym typeface="Times New Roman"/>
              </a:rPr>
              <a:t>- </a:t>
            </a:r>
            <a:r>
              <a:rPr lang="x-none" sz="2400" b="1">
                <a:solidFill>
                  <a:srgbClr val="FFFF00"/>
                </a:solidFill>
                <a:latin typeface="Arial" pitchFamily="34" charset="0"/>
                <a:ea typeface="Times New Roman"/>
                <a:cs typeface="Arial" pitchFamily="34" charset="0"/>
                <a:sym typeface="Times New Roman"/>
              </a:rPr>
              <a:t>עם סימן קו כפול</a:t>
            </a:r>
            <a:endParaRPr sz="2400" b="1" dirty="0">
              <a:solidFill>
                <a:srgbClr val="FFFF00"/>
              </a:solidFill>
              <a:latin typeface="Arial" pitchFamily="34" charset="0"/>
              <a:ea typeface="Times New Roman"/>
              <a:cs typeface="Arial" pitchFamily="34" charset="0"/>
              <a:sym typeface="Times New Roman"/>
            </a:endParaRPr>
          </a:p>
        </p:txBody>
      </p:sp>
      <p:sp>
        <p:nvSpPr>
          <p:cNvPr id="240" name="Google Shape;240;p30"/>
          <p:cNvSpPr txBox="1">
            <a:spLocks noGrp="1"/>
          </p:cNvSpPr>
          <p:nvPr>
            <p:ph type="subTitle" idx="1"/>
          </p:nvPr>
        </p:nvSpPr>
        <p:spPr>
          <a:xfrm>
            <a:off x="1128150" y="1070650"/>
            <a:ext cx="7350900" cy="36438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David"/>
                <a:ea typeface="David"/>
                <a:cs typeface="David"/>
                <a:sym typeface="David"/>
              </a:rPr>
              <a:t>        </a:t>
            </a:r>
            <a:r>
              <a:rPr lang="x-none" sz="1400">
                <a:solidFill>
                  <a:srgbClr val="FFFFFF"/>
                </a:solidFill>
                <a:latin typeface="Times New Roman"/>
                <a:ea typeface="Times New Roman"/>
                <a:cs typeface="Times New Roman"/>
                <a:sym typeface="Times New Roman"/>
              </a:rPr>
              <a:t>  </a:t>
            </a:r>
            <a:r>
              <a:rPr lang="x-none" sz="1400" b="1">
                <a:solidFill>
                  <a:srgbClr val="FFFF00"/>
                </a:solidFill>
                <a:latin typeface="Arial"/>
                <a:ea typeface="Arial"/>
                <a:cs typeface="Arial"/>
                <a:sym typeface="Arial"/>
              </a:rPr>
              <a:t> </a:t>
            </a:r>
            <a:r>
              <a:rPr lang="x-none" sz="1400" b="1">
                <a:solidFill>
                  <a:srgbClr val="FFFF00"/>
                </a:solidFill>
                <a:latin typeface="Arial" pitchFamily="34" charset="0"/>
                <a:ea typeface="Arial"/>
                <a:cs typeface="Arial" pitchFamily="34" charset="0"/>
                <a:sym typeface="Arial"/>
              </a:rPr>
              <a:t>קו תיבה - עם סימן קו </a:t>
            </a:r>
            <a:r>
              <a:rPr lang="x-none" sz="1400" b="1" smtClean="0">
                <a:solidFill>
                  <a:srgbClr val="FFFF00"/>
                </a:solidFill>
                <a:latin typeface="Arial" pitchFamily="34" charset="0"/>
                <a:ea typeface="Arial"/>
                <a:cs typeface="Arial" pitchFamily="34" charset="0"/>
                <a:sym typeface="Arial"/>
              </a:rPr>
              <a:t>כפול</a:t>
            </a:r>
            <a:r>
              <a:rPr lang="he-IL" sz="1400" b="1" dirty="0" smtClean="0">
                <a:solidFill>
                  <a:srgbClr val="FFFF00"/>
                </a:solidFill>
                <a:latin typeface="Arial" pitchFamily="34" charset="0"/>
                <a:ea typeface="Arial"/>
                <a:cs typeface="Arial" pitchFamily="34" charset="0"/>
                <a:sym typeface="Arial"/>
              </a:rPr>
              <a:t>- </a:t>
            </a:r>
            <a:r>
              <a:rPr lang="he-IL" sz="1400" dirty="0" smtClean="0">
                <a:solidFill>
                  <a:schemeClr val="bg1"/>
                </a:solidFill>
                <a:latin typeface="Arial" pitchFamily="34" charset="0"/>
                <a:ea typeface="Arial"/>
                <a:cs typeface="Arial" pitchFamily="34" charset="0"/>
                <a:sym typeface="Arial"/>
              </a:rPr>
              <a:t>ק</a:t>
            </a:r>
            <a:r>
              <a:rPr lang="x-none" sz="1400" smtClean="0">
                <a:solidFill>
                  <a:schemeClr val="bg1"/>
                </a:solidFill>
                <a:latin typeface="Arial" pitchFamily="34" charset="0"/>
                <a:ea typeface="Times New Roman"/>
                <a:cs typeface="Arial" pitchFamily="34" charset="0"/>
                <a:sym typeface="Times New Roman"/>
              </a:rPr>
              <a:t>ו</a:t>
            </a:r>
            <a:r>
              <a:rPr lang="x-none" sz="1400" smtClean="0">
                <a:solidFill>
                  <a:srgbClr val="FFFFFF"/>
                </a:solidFill>
                <a:latin typeface="Arial" pitchFamily="34" charset="0"/>
                <a:ea typeface="Times New Roman"/>
                <a:cs typeface="Arial" pitchFamily="34" charset="0"/>
                <a:sym typeface="Times New Roman"/>
              </a:rPr>
              <a:t>רית </a:t>
            </a:r>
            <a:r>
              <a:rPr lang="x-none" sz="1400">
                <a:solidFill>
                  <a:srgbClr val="FFFFFF"/>
                </a:solidFill>
                <a:latin typeface="Arial" pitchFamily="34" charset="0"/>
                <a:ea typeface="Times New Roman"/>
                <a:cs typeface="Arial" pitchFamily="34" charset="0"/>
                <a:sym typeface="Times New Roman"/>
              </a:rPr>
              <a:t>עם סימן כפול, מורה על החלפת </a:t>
            </a:r>
            <a:r>
              <a:rPr lang="x-none" sz="1400">
                <a:solidFill>
                  <a:srgbClr val="FFFF00"/>
                </a:solidFill>
                <a:latin typeface="Arial" pitchFamily="34" charset="0"/>
                <a:ea typeface="Times New Roman"/>
                <a:cs typeface="Arial" pitchFamily="34" charset="0"/>
                <a:sym typeface="Times New Roman"/>
              </a:rPr>
              <a:t>המשקל</a:t>
            </a:r>
            <a:r>
              <a:rPr lang="x-none" sz="1400">
                <a:solidFill>
                  <a:srgbClr val="FFFFFF"/>
                </a:solidFill>
                <a:latin typeface="Arial" pitchFamily="34" charset="0"/>
                <a:ea typeface="Times New Roman"/>
                <a:cs typeface="Arial" pitchFamily="34" charset="0"/>
                <a:sym typeface="Times New Roman"/>
              </a:rPr>
              <a:t> או </a:t>
            </a:r>
            <a:r>
              <a:rPr lang="x-none" sz="1400">
                <a:solidFill>
                  <a:srgbClr val="FFFF00"/>
                </a:solidFill>
                <a:latin typeface="Arial" pitchFamily="34" charset="0"/>
                <a:ea typeface="Times New Roman"/>
                <a:cs typeface="Arial" pitchFamily="34" charset="0"/>
                <a:sym typeface="Times New Roman"/>
              </a:rPr>
              <a:t>הסולם</a:t>
            </a:r>
            <a:r>
              <a:rPr lang="x-none" sz="1400">
                <a:solidFill>
                  <a:srgbClr val="FFFFFF"/>
                </a:solidFill>
                <a:latin typeface="Arial" pitchFamily="34" charset="0"/>
                <a:ea typeface="Times New Roman"/>
                <a:cs typeface="Arial" pitchFamily="34" charset="0"/>
                <a:sym typeface="Times New Roman"/>
              </a:rPr>
              <a:t> או </a:t>
            </a:r>
            <a:r>
              <a:rPr lang="x-none" sz="1400" smtClean="0">
                <a:solidFill>
                  <a:srgbClr val="FFFF00"/>
                </a:solidFill>
                <a:latin typeface="Arial" pitchFamily="34" charset="0"/>
                <a:ea typeface="Times New Roman"/>
                <a:cs typeface="Arial" pitchFamily="34" charset="0"/>
                <a:sym typeface="Times New Roman"/>
              </a:rPr>
              <a:t>סימני</a:t>
            </a:r>
            <a:endParaRPr lang="he-IL" sz="1400" dirty="0" smtClean="0">
              <a:solidFill>
                <a:srgbClr val="FFFF00"/>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400" dirty="0" smtClean="0">
                <a:solidFill>
                  <a:srgbClr val="FFFF00"/>
                </a:solidFill>
                <a:latin typeface="Arial" pitchFamily="34" charset="0"/>
                <a:ea typeface="Times New Roman"/>
                <a:cs typeface="Arial" pitchFamily="34" charset="0"/>
                <a:sym typeface="Times New Roman"/>
              </a:rPr>
              <a:t>                 </a:t>
            </a:r>
            <a:r>
              <a:rPr lang="x-none" sz="1400" smtClean="0">
                <a:solidFill>
                  <a:srgbClr val="FFFF00"/>
                </a:solidFill>
                <a:latin typeface="Arial" pitchFamily="34" charset="0"/>
                <a:ea typeface="Times New Roman"/>
                <a:cs typeface="Arial" pitchFamily="34" charset="0"/>
                <a:sym typeface="Times New Roman"/>
              </a:rPr>
              <a:t> </a:t>
            </a:r>
            <a:r>
              <a:rPr lang="he-IL" sz="1400" dirty="0" smtClean="0">
                <a:solidFill>
                  <a:srgbClr val="FFFF00"/>
                </a:solidFill>
                <a:latin typeface="Arial" pitchFamily="34" charset="0"/>
                <a:ea typeface="Times New Roman"/>
                <a:cs typeface="Arial" pitchFamily="34" charset="0"/>
                <a:sym typeface="Times New Roman"/>
              </a:rPr>
              <a:t>       </a:t>
            </a:r>
            <a:r>
              <a:rPr lang="x-none" sz="1400" smtClean="0">
                <a:solidFill>
                  <a:srgbClr val="FFFF00"/>
                </a:solidFill>
                <a:latin typeface="Arial" pitchFamily="34" charset="0"/>
                <a:ea typeface="Times New Roman"/>
                <a:cs typeface="Arial" pitchFamily="34" charset="0"/>
                <a:sym typeface="Times New Roman"/>
              </a:rPr>
              <a:t>הדינמיקה</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או </a:t>
            </a:r>
            <a:r>
              <a:rPr lang="x-none" sz="1400">
                <a:solidFill>
                  <a:srgbClr val="FFFF00"/>
                </a:solidFill>
                <a:latin typeface="Arial" pitchFamily="34" charset="0"/>
                <a:ea typeface="Times New Roman"/>
                <a:cs typeface="Arial" pitchFamily="34" charset="0"/>
                <a:sym typeface="Times New Roman"/>
              </a:rPr>
              <a:t>כולם יחד</a:t>
            </a:r>
            <a:r>
              <a:rPr lang="x-none" sz="1400">
                <a:solidFill>
                  <a:srgbClr val="FFFFFF"/>
                </a:solidFill>
                <a:latin typeface="Arial" pitchFamily="34" charset="0"/>
                <a:ea typeface="Times New Roman"/>
                <a:cs typeface="Arial" pitchFamily="34" charset="0"/>
                <a:sym typeface="Times New Roman"/>
              </a:rPr>
              <a:t> או </a:t>
            </a:r>
            <a:r>
              <a:rPr lang="x-none" sz="1400">
                <a:solidFill>
                  <a:srgbClr val="FFFF00"/>
                </a:solidFill>
                <a:latin typeface="Arial" pitchFamily="34" charset="0"/>
                <a:ea typeface="Times New Roman"/>
                <a:cs typeface="Arial" pitchFamily="34" charset="0"/>
                <a:sym typeface="Times New Roman"/>
              </a:rPr>
              <a:t>חלק </a:t>
            </a:r>
            <a:r>
              <a:rPr lang="x-none" sz="1400" smtClean="0">
                <a:solidFill>
                  <a:srgbClr val="FFFF00"/>
                </a:solidFill>
                <a:latin typeface="Arial" pitchFamily="34" charset="0"/>
                <a:ea typeface="Times New Roman"/>
                <a:cs typeface="Arial" pitchFamily="34" charset="0"/>
                <a:sym typeface="Times New Roman"/>
              </a:rPr>
              <a:t>מהם</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החל מהתיבה המסומנת . ועד להופעת סימן </a:t>
            </a:r>
            <a:endParaRPr lang="he-IL" sz="1400" dirty="0" smtClean="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כפול </a:t>
            </a:r>
            <a:r>
              <a:rPr lang="x-none" sz="1400">
                <a:solidFill>
                  <a:srgbClr val="FFFFFF"/>
                </a:solidFill>
                <a:latin typeface="Arial" pitchFamily="34" charset="0"/>
                <a:ea typeface="Times New Roman"/>
                <a:cs typeface="Arial" pitchFamily="34" charset="0"/>
                <a:sym typeface="Times New Roman"/>
              </a:rPr>
              <a:t>נוסף או סימן סיום של היצירה או פרק ביצירה. </a:t>
            </a:r>
            <a:endParaRPr sz="1400" dirty="0">
              <a:solidFill>
                <a:srgbClr val="FFFFFF"/>
              </a:solidFill>
              <a:latin typeface="Arial" pitchFamily="34" charset="0"/>
              <a:ea typeface="Times New Roman"/>
              <a:cs typeface="Arial" pitchFamily="34" charset="0"/>
              <a:sym typeface="Times New Roman"/>
            </a:endParaRPr>
          </a:p>
          <a:p>
            <a:pPr marL="0" marR="114300" lvl="0" indent="-16510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a:t>
            </a:r>
            <a:r>
              <a:rPr lang="x-none" sz="1400" b="1">
                <a:solidFill>
                  <a:srgbClr val="FF0000"/>
                </a:solidFill>
                <a:latin typeface="Arial" pitchFamily="34" charset="0"/>
                <a:ea typeface="Arial"/>
                <a:cs typeface="Arial" pitchFamily="34" charset="0"/>
                <a:sym typeface="Arial"/>
              </a:rPr>
              <a:t> </a:t>
            </a:r>
            <a:endParaRPr sz="1400" b="1" dirty="0">
              <a:solidFill>
                <a:srgbClr val="FF0000"/>
              </a:solidFill>
              <a:latin typeface="Arial" pitchFamily="34" charset="0"/>
              <a:ea typeface="Arial"/>
              <a:cs typeface="Arial" pitchFamily="34" charset="0"/>
              <a:sym typeface="Arial"/>
            </a:endParaRPr>
          </a:p>
          <a:p>
            <a:pPr marL="0" marR="114300" lvl="0" indent="0" algn="just"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241" name="Google Shape;241;p30"/>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42" name="Google Shape;242;p3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43" name="Google Shape;243;p30"/>
          <p:cNvPicPr preferRelativeResize="0"/>
          <p:nvPr/>
        </p:nvPicPr>
        <p:blipFill>
          <a:blip r:embed="rId4">
            <a:alphaModFix/>
          </a:blip>
          <a:stretch>
            <a:fillRect/>
          </a:stretch>
        </p:blipFill>
        <p:spPr>
          <a:xfrm>
            <a:off x="1900050" y="1999025"/>
            <a:ext cx="2838200" cy="1280975"/>
          </a:xfrm>
          <a:prstGeom prst="rect">
            <a:avLst/>
          </a:prstGeom>
          <a:noFill/>
          <a:ln>
            <a:noFill/>
          </a:ln>
        </p:spPr>
      </p:pic>
      <p:pic>
        <p:nvPicPr>
          <p:cNvPr id="244" name="Google Shape;244;p30"/>
          <p:cNvPicPr preferRelativeResize="0"/>
          <p:nvPr/>
        </p:nvPicPr>
        <p:blipFill>
          <a:blip r:embed="rId5">
            <a:alphaModFix/>
          </a:blip>
          <a:stretch>
            <a:fillRect/>
          </a:stretch>
        </p:blipFill>
        <p:spPr>
          <a:xfrm>
            <a:off x="1900050" y="3586175"/>
            <a:ext cx="2838200" cy="1245325"/>
          </a:xfrm>
          <a:prstGeom prst="rect">
            <a:avLst/>
          </a:prstGeom>
          <a:noFill/>
          <a:ln>
            <a:noFill/>
          </a:ln>
        </p:spPr>
      </p:pic>
      <p:pic>
        <p:nvPicPr>
          <p:cNvPr id="245" name="Google Shape;245;p30"/>
          <p:cNvPicPr preferRelativeResize="0"/>
          <p:nvPr/>
        </p:nvPicPr>
        <p:blipFill>
          <a:blip r:embed="rId6">
            <a:alphaModFix/>
          </a:blip>
          <a:stretch>
            <a:fillRect/>
          </a:stretch>
        </p:blipFill>
        <p:spPr>
          <a:xfrm>
            <a:off x="4987625" y="2014688"/>
            <a:ext cx="2351324" cy="1280975"/>
          </a:xfrm>
          <a:prstGeom prst="rect">
            <a:avLst/>
          </a:prstGeom>
          <a:noFill/>
          <a:ln>
            <a:no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ctrTitle"/>
          </p:nvPr>
        </p:nvSpPr>
        <p:spPr>
          <a:xfrm>
            <a:off x="1579425" y="340150"/>
            <a:ext cx="64602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קו </a:t>
            </a:r>
            <a:r>
              <a:rPr lang="x-none" sz="2400" b="1">
                <a:solidFill>
                  <a:srgbClr val="FFFF00"/>
                </a:solidFill>
                <a:latin typeface="Arial" pitchFamily="34" charset="0"/>
                <a:ea typeface="Times New Roman"/>
                <a:cs typeface="Arial" pitchFamily="34" charset="0"/>
                <a:sym typeface="Times New Roman"/>
              </a:rPr>
              <a:t>תיבה-</a:t>
            </a:r>
            <a:r>
              <a:rPr lang="x-none" sz="2400">
                <a:solidFill>
                  <a:srgbClr val="FFFFFF"/>
                </a:solidFill>
                <a:latin typeface="Arial" pitchFamily="34" charset="0"/>
                <a:ea typeface="Times New Roman"/>
                <a:cs typeface="Arial" pitchFamily="34" charset="0"/>
                <a:sym typeface="Times New Roman"/>
              </a:rPr>
              <a:t> </a:t>
            </a:r>
            <a:r>
              <a:rPr lang="x-none" sz="2400" b="1">
                <a:solidFill>
                  <a:srgbClr val="FFFF00"/>
                </a:solidFill>
                <a:latin typeface="Arial" pitchFamily="34" charset="0"/>
                <a:ea typeface="Times New Roman"/>
                <a:cs typeface="Arial" pitchFamily="34" charset="0"/>
                <a:sym typeface="Times New Roman"/>
              </a:rPr>
              <a:t>עם סימן חזרה שמאלי</a:t>
            </a:r>
            <a:endParaRPr sz="2400" b="1" dirty="0">
              <a:solidFill>
                <a:srgbClr val="FFFF00"/>
              </a:solidFill>
              <a:latin typeface="Arial" pitchFamily="34" charset="0"/>
              <a:ea typeface="Times New Roman"/>
              <a:cs typeface="Arial" pitchFamily="34" charset="0"/>
              <a:sym typeface="Times New Roman"/>
            </a:endParaRPr>
          </a:p>
        </p:txBody>
      </p:sp>
      <p:sp>
        <p:nvSpPr>
          <p:cNvPr id="251" name="Google Shape;251;p31"/>
          <p:cNvSpPr txBox="1">
            <a:spLocks noGrp="1"/>
          </p:cNvSpPr>
          <p:nvPr>
            <p:ph type="subTitle" idx="1"/>
          </p:nvPr>
        </p:nvSpPr>
        <p:spPr>
          <a:xfrm>
            <a:off x="1187525" y="1011275"/>
            <a:ext cx="7766400" cy="36438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David"/>
                <a:ea typeface="David"/>
                <a:cs typeface="David"/>
                <a:sym typeface="David"/>
              </a:rPr>
              <a:t>        </a:t>
            </a:r>
            <a:r>
              <a:rPr lang="x-none" sz="1400">
                <a:solidFill>
                  <a:srgbClr val="FFFFFF"/>
                </a:solidFill>
                <a:latin typeface="Times New Roman"/>
                <a:ea typeface="Times New Roman"/>
                <a:cs typeface="Times New Roman"/>
                <a:sym typeface="Times New Roman"/>
              </a:rPr>
              <a:t>  </a:t>
            </a:r>
            <a:r>
              <a:rPr lang="x-none" sz="1400" smtClean="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Arial"/>
                <a:sym typeface="Arial"/>
              </a:rPr>
              <a:t>         </a:t>
            </a:r>
            <a:r>
              <a:rPr lang="x-none" sz="1400" b="1" u="sng">
                <a:solidFill>
                  <a:srgbClr val="FFFF00"/>
                </a:solidFill>
                <a:latin typeface="Arial" pitchFamily="34" charset="0"/>
                <a:ea typeface="Arial"/>
                <a:cs typeface="Arial" pitchFamily="34" charset="0"/>
                <a:sym typeface="Arial"/>
              </a:rPr>
              <a:t>קו תיבה - עם סימן (נקודותיים) חזרה שמאלי</a:t>
            </a:r>
            <a:endParaRPr sz="1400" b="1" u="sng" dirty="0">
              <a:solidFill>
                <a:srgbClr val="FFFF00"/>
              </a:solidFill>
              <a:latin typeface="Arial" pitchFamily="34" charset="0"/>
              <a:ea typeface="Arial"/>
              <a:cs typeface="Arial" pitchFamily="34" charset="0"/>
              <a:sym typeface="Arial"/>
            </a:endParaRPr>
          </a:p>
          <a:p>
            <a:pPr marL="0" lvl="0" indent="0" algn="just" rtl="1">
              <a:lnSpc>
                <a:spcPct val="115000"/>
              </a:lnSpc>
              <a:spcBef>
                <a:spcPts val="0"/>
              </a:spcBef>
              <a:spcAft>
                <a:spcPts val="0"/>
              </a:spcAft>
              <a:buNone/>
            </a:pPr>
            <a:r>
              <a:rPr lang="x-none" sz="1400" b="1">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קורית עם סימן חזרה שמאלי, מורה על ביצוע חוזר החל מתיבה זו. </a:t>
            </a:r>
            <a:endParaRPr lang="he-IL" sz="1400" dirty="0" smtClean="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בדרך </a:t>
            </a:r>
            <a:r>
              <a:rPr lang="x-none" sz="1400">
                <a:solidFill>
                  <a:srgbClr val="FFFFFF"/>
                </a:solidFill>
                <a:latin typeface="Arial" pitchFamily="34" charset="0"/>
                <a:ea typeface="Times New Roman"/>
                <a:cs typeface="Arial" pitchFamily="34" charset="0"/>
                <a:sym typeface="Times New Roman"/>
              </a:rPr>
              <a:t>כלל זה נובע משינוי המילים בבתים .</a:t>
            </a:r>
            <a:endParaRPr sz="1400" dirty="0">
              <a:solidFill>
                <a:srgbClr val="FFFFFF"/>
              </a:solidFill>
              <a:latin typeface="Arial" pitchFamily="34" charset="0"/>
              <a:ea typeface="Times New Roman"/>
              <a:cs typeface="Arial" pitchFamily="34" charset="0"/>
              <a:sym typeface="Times New Roman"/>
            </a:endParaRPr>
          </a:p>
          <a:p>
            <a:pPr marL="0" marR="114300" lvl="0" indent="-16510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252" name="Google Shape;252;p31"/>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53" name="Google Shape;253;p31"/>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54" name="Google Shape;254;p31"/>
          <p:cNvPicPr preferRelativeResize="0"/>
          <p:nvPr/>
        </p:nvPicPr>
        <p:blipFill>
          <a:blip r:embed="rId4">
            <a:alphaModFix/>
          </a:blip>
          <a:stretch>
            <a:fillRect/>
          </a:stretch>
        </p:blipFill>
        <p:spPr>
          <a:xfrm>
            <a:off x="1579425" y="2176470"/>
            <a:ext cx="6768925" cy="2855850"/>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ctrTitle"/>
          </p:nvPr>
        </p:nvSpPr>
        <p:spPr>
          <a:xfrm>
            <a:off x="1579425" y="340150"/>
            <a:ext cx="64602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Arial" pitchFamily="34" charset="0"/>
                <a:ea typeface="Times New Roman"/>
                <a:cs typeface="Arial" pitchFamily="34" charset="0"/>
                <a:sym typeface="Times New Roman"/>
              </a:rPr>
              <a:t>קו תיבה-</a:t>
            </a:r>
            <a:r>
              <a:rPr lang="x-none" sz="2400">
                <a:solidFill>
                  <a:srgbClr val="FFFFFF"/>
                </a:solidFill>
                <a:latin typeface="Arial" pitchFamily="34" charset="0"/>
                <a:ea typeface="Times New Roman"/>
                <a:cs typeface="Arial" pitchFamily="34" charset="0"/>
                <a:sym typeface="Times New Roman"/>
              </a:rPr>
              <a:t> </a:t>
            </a:r>
            <a:r>
              <a:rPr lang="x-none" sz="2400" b="1">
                <a:solidFill>
                  <a:srgbClr val="FFFF00"/>
                </a:solidFill>
                <a:latin typeface="Arial" pitchFamily="34" charset="0"/>
                <a:ea typeface="Times New Roman"/>
                <a:cs typeface="Arial" pitchFamily="34" charset="0"/>
                <a:sym typeface="Times New Roman"/>
              </a:rPr>
              <a:t>עם סימן חזרה ימני</a:t>
            </a:r>
            <a:endParaRPr sz="2400" b="1" dirty="0">
              <a:solidFill>
                <a:srgbClr val="FFFF00"/>
              </a:solidFill>
              <a:latin typeface="Arial" pitchFamily="34" charset="0"/>
              <a:ea typeface="Times New Roman"/>
              <a:cs typeface="Arial" pitchFamily="34" charset="0"/>
              <a:sym typeface="Times New Roman"/>
            </a:endParaRPr>
          </a:p>
        </p:txBody>
      </p:sp>
      <p:sp>
        <p:nvSpPr>
          <p:cNvPr id="260" name="Google Shape;260;p32"/>
          <p:cNvSpPr txBox="1">
            <a:spLocks noGrp="1"/>
          </p:cNvSpPr>
          <p:nvPr>
            <p:ph type="subTitle" idx="1"/>
          </p:nvPr>
        </p:nvSpPr>
        <p:spPr>
          <a:xfrm>
            <a:off x="1187525" y="740229"/>
            <a:ext cx="7766400" cy="3643374"/>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David"/>
                <a:ea typeface="David"/>
                <a:cs typeface="David"/>
                <a:sym typeface="David"/>
              </a:rPr>
              <a:t>        </a:t>
            </a: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Arial"/>
                <a:sym typeface="Arial"/>
              </a:rPr>
              <a:t>         </a:t>
            </a:r>
            <a:r>
              <a:rPr lang="x-none" sz="1400" b="1" u="sng">
                <a:solidFill>
                  <a:srgbClr val="FFFF00"/>
                </a:solidFill>
                <a:latin typeface="Arial" pitchFamily="34" charset="0"/>
                <a:ea typeface="Arial"/>
                <a:cs typeface="Arial" pitchFamily="34" charset="0"/>
                <a:sym typeface="Arial"/>
              </a:rPr>
              <a:t>קו תיבה - עם סימן (נקודותיים) חזרה ימני</a:t>
            </a:r>
            <a:endParaRPr sz="1400" b="1" u="sng" dirty="0">
              <a:solidFill>
                <a:srgbClr val="FFFF00"/>
              </a:solidFill>
              <a:latin typeface="Arial" pitchFamily="34" charset="0"/>
              <a:ea typeface="Arial"/>
              <a:cs typeface="Arial" pitchFamily="34" charset="0"/>
              <a:sym typeface="Arial"/>
            </a:endParaRPr>
          </a:p>
          <a:p>
            <a:pPr marL="0" lvl="0" indent="0" algn="just" rtl="1">
              <a:lnSpc>
                <a:spcPct val="115000"/>
              </a:lnSpc>
              <a:spcBef>
                <a:spcPts val="0"/>
              </a:spcBef>
              <a:spcAft>
                <a:spcPts val="0"/>
              </a:spcAft>
              <a:buNone/>
            </a:pPr>
            <a:r>
              <a:rPr lang="x-none" sz="1400" b="1">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קורית עם סימן חזרה ימני, מורה על ביצוע חוזר עד תיבה זו. </a:t>
            </a:r>
            <a:endParaRPr lang="he-IL" sz="1400" dirty="0" smtClean="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בדרך </a:t>
            </a:r>
            <a:r>
              <a:rPr lang="x-none" sz="1400">
                <a:solidFill>
                  <a:srgbClr val="FFFFFF"/>
                </a:solidFill>
                <a:latin typeface="Arial" pitchFamily="34" charset="0"/>
                <a:ea typeface="Times New Roman"/>
                <a:cs typeface="Arial" pitchFamily="34" charset="0"/>
                <a:sym typeface="Times New Roman"/>
              </a:rPr>
              <a:t>כלל זה נובע משינוי המילים בבתים .</a:t>
            </a:r>
            <a:endParaRPr sz="1400" dirty="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         </a:t>
            </a:r>
            <a:r>
              <a:rPr lang="he-IL" sz="1400" dirty="0" smtClean="0">
                <a:solidFill>
                  <a:srgbClr val="FFFFFF"/>
                </a:solidFill>
                <a:latin typeface="Arial" pitchFamily="34" charset="0"/>
                <a:ea typeface="Times New Roman"/>
                <a:cs typeface="Arial" pitchFamily="34" charset="0"/>
                <a:sym typeface="Times New Roman"/>
              </a:rPr>
              <a:t>         </a:t>
            </a:r>
            <a:r>
              <a:rPr lang="x-none" sz="1400" smtClean="0">
                <a:solidFill>
                  <a:srgbClr val="FFFFFF"/>
                </a:solidFill>
                <a:latin typeface="Arial" pitchFamily="34" charset="0"/>
                <a:ea typeface="Times New Roman"/>
                <a:cs typeface="Arial" pitchFamily="34" charset="0"/>
                <a:sym typeface="Times New Roman"/>
              </a:rPr>
              <a:t> </a:t>
            </a:r>
            <a:r>
              <a:rPr lang="x-none" sz="1400">
                <a:solidFill>
                  <a:srgbClr val="FFFFFF"/>
                </a:solidFill>
                <a:latin typeface="Arial" pitchFamily="34" charset="0"/>
                <a:ea typeface="Times New Roman"/>
                <a:cs typeface="Arial" pitchFamily="34" charset="0"/>
                <a:sym typeface="Times New Roman"/>
              </a:rPr>
              <a:t>קו תיבה  זה יופיע בדרך כלל עם שתי וולטות וולטה ראשונה וולטה שניה. </a:t>
            </a:r>
            <a:endParaRPr sz="1400" dirty="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16510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261" name="Google Shape;261;p32"/>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dirty="0"/>
          </a:p>
        </p:txBody>
      </p:sp>
      <p:pic>
        <p:nvPicPr>
          <p:cNvPr id="262" name="Google Shape;262;p32"/>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63" name="Google Shape;263;p32"/>
          <p:cNvPicPr preferRelativeResize="0"/>
          <p:nvPr/>
        </p:nvPicPr>
        <p:blipFill>
          <a:blip r:embed="rId4">
            <a:alphaModFix/>
          </a:blip>
          <a:stretch>
            <a:fillRect/>
          </a:stretch>
        </p:blipFill>
        <p:spPr>
          <a:xfrm>
            <a:off x="2257408" y="2043113"/>
            <a:ext cx="5645599" cy="3100387"/>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ctrTitle"/>
          </p:nvPr>
        </p:nvSpPr>
        <p:spPr>
          <a:xfrm>
            <a:off x="2470075" y="340150"/>
            <a:ext cx="62907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x-none" sz="2400" b="1" smtClean="0">
                <a:solidFill>
                  <a:srgbClr val="FFFF00"/>
                </a:solidFill>
                <a:latin typeface="Arial" pitchFamily="34" charset="0"/>
                <a:ea typeface="Times New Roman"/>
                <a:cs typeface="Arial" pitchFamily="34" charset="0"/>
                <a:sym typeface="Times New Roman"/>
              </a:rPr>
              <a:t>קו </a:t>
            </a:r>
            <a:r>
              <a:rPr lang="x-none" sz="2400" b="1">
                <a:solidFill>
                  <a:srgbClr val="FFFF00"/>
                </a:solidFill>
                <a:latin typeface="Arial" pitchFamily="34" charset="0"/>
                <a:ea typeface="Times New Roman"/>
                <a:cs typeface="Arial" pitchFamily="34" charset="0"/>
                <a:sym typeface="Times New Roman"/>
              </a:rPr>
              <a:t>תיבה</a:t>
            </a:r>
            <a:r>
              <a:rPr lang="x-none" sz="2400">
                <a:solidFill>
                  <a:srgbClr val="FFFFFF"/>
                </a:solidFill>
                <a:latin typeface="Arial" pitchFamily="34" charset="0"/>
                <a:ea typeface="Times New Roman"/>
                <a:cs typeface="Arial" pitchFamily="34" charset="0"/>
                <a:sym typeface="Times New Roman"/>
              </a:rPr>
              <a:t> </a:t>
            </a:r>
            <a:r>
              <a:rPr lang="x-none" sz="2400">
                <a:solidFill>
                  <a:srgbClr val="FFFF00"/>
                </a:solidFill>
                <a:latin typeface="Arial" pitchFamily="34" charset="0"/>
                <a:ea typeface="Times New Roman"/>
                <a:cs typeface="Arial" pitchFamily="34" charset="0"/>
                <a:sym typeface="Times New Roman"/>
              </a:rPr>
              <a:t>- </a:t>
            </a:r>
            <a:r>
              <a:rPr lang="x-none" sz="2400" b="1">
                <a:solidFill>
                  <a:srgbClr val="FFFF00"/>
                </a:solidFill>
                <a:latin typeface="Arial" pitchFamily="34" charset="0"/>
                <a:ea typeface="Times New Roman"/>
                <a:cs typeface="Arial" pitchFamily="34" charset="0"/>
                <a:sym typeface="Times New Roman"/>
              </a:rPr>
              <a:t>עם סימן סיום</a:t>
            </a:r>
            <a:endParaRPr sz="2400" b="1" dirty="0">
              <a:solidFill>
                <a:srgbClr val="FFFF00"/>
              </a:solidFill>
              <a:latin typeface="Arial" pitchFamily="34" charset="0"/>
              <a:ea typeface="Times New Roman"/>
              <a:cs typeface="Arial" pitchFamily="34" charset="0"/>
              <a:sym typeface="Times New Roman"/>
            </a:endParaRPr>
          </a:p>
        </p:txBody>
      </p:sp>
      <p:sp>
        <p:nvSpPr>
          <p:cNvPr id="269" name="Google Shape;269;p33"/>
          <p:cNvSpPr txBox="1">
            <a:spLocks noGrp="1"/>
          </p:cNvSpPr>
          <p:nvPr>
            <p:ph type="subTitle" idx="1"/>
          </p:nvPr>
        </p:nvSpPr>
        <p:spPr>
          <a:xfrm>
            <a:off x="2161300" y="1070650"/>
            <a:ext cx="6317700" cy="36438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David"/>
                <a:ea typeface="David"/>
                <a:cs typeface="David"/>
                <a:sym typeface="David"/>
              </a:rPr>
              <a:t>        </a:t>
            </a:r>
            <a:r>
              <a:rPr lang="x-none" sz="1400">
                <a:solidFill>
                  <a:srgbClr val="FFFFFF"/>
                </a:solidFill>
                <a:latin typeface="Times New Roman"/>
                <a:ea typeface="Times New Roman"/>
                <a:cs typeface="Times New Roman"/>
                <a:sym typeface="Times New Roman"/>
              </a:rPr>
              <a:t> </a:t>
            </a:r>
            <a:endParaRPr sz="1400" b="1" dirty="0">
              <a:solidFill>
                <a:srgbClr val="FFFFFF"/>
              </a:solidFill>
              <a:latin typeface="Arial"/>
              <a:ea typeface="Arial"/>
              <a:cs typeface="Arial"/>
              <a:sym typeface="Arial"/>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r>
              <a:rPr lang="x-none" sz="1400">
                <a:solidFill>
                  <a:srgbClr val="FFFFFF"/>
                </a:solidFill>
                <a:latin typeface="Arial"/>
                <a:ea typeface="Arial"/>
                <a:cs typeface="Arial"/>
                <a:sym typeface="Arial"/>
              </a:rPr>
              <a:t> </a:t>
            </a:r>
            <a:r>
              <a:rPr lang="x-none" sz="1400" b="1" u="sng">
                <a:solidFill>
                  <a:srgbClr val="FFFF00"/>
                </a:solidFill>
                <a:latin typeface="Arial" pitchFamily="34" charset="0"/>
                <a:ea typeface="Arial"/>
                <a:cs typeface="Arial" pitchFamily="34" charset="0"/>
                <a:sym typeface="Arial"/>
              </a:rPr>
              <a:t>קו תיבה- עם סימן </a:t>
            </a:r>
            <a:r>
              <a:rPr lang="x-none" sz="1400" b="1" u="sng" smtClean="0">
                <a:solidFill>
                  <a:srgbClr val="FFFF00"/>
                </a:solidFill>
                <a:latin typeface="Arial" pitchFamily="34" charset="0"/>
                <a:ea typeface="Arial"/>
                <a:cs typeface="Arial" pitchFamily="34" charset="0"/>
                <a:sym typeface="Arial"/>
              </a:rPr>
              <a:t>מודגש</a:t>
            </a:r>
            <a:r>
              <a:rPr lang="he-IL" sz="1400" b="1" u="sng" dirty="0" smtClean="0">
                <a:solidFill>
                  <a:srgbClr val="FFFF00"/>
                </a:solidFill>
                <a:latin typeface="Arial" pitchFamily="34" charset="0"/>
                <a:ea typeface="Arial"/>
                <a:cs typeface="Arial" pitchFamily="34" charset="0"/>
                <a:sym typeface="Arial"/>
              </a:rPr>
              <a:t>  (</a:t>
            </a:r>
            <a:r>
              <a:rPr lang="x-none" sz="1400" b="1" u="sng" smtClean="0">
                <a:solidFill>
                  <a:srgbClr val="FFFF00"/>
                </a:solidFill>
                <a:latin typeface="Arial" pitchFamily="34" charset="0"/>
                <a:ea typeface="Arial"/>
                <a:cs typeface="Arial" pitchFamily="34" charset="0"/>
                <a:sym typeface="Arial"/>
              </a:rPr>
              <a:t>סיום</a:t>
            </a:r>
            <a:r>
              <a:rPr lang="he-IL" sz="1400" b="1" u="sng" dirty="0" smtClean="0">
                <a:solidFill>
                  <a:srgbClr val="FFFF00"/>
                </a:solidFill>
                <a:latin typeface="Arial" pitchFamily="34" charset="0"/>
                <a:ea typeface="Arial"/>
                <a:cs typeface="Arial" pitchFamily="34" charset="0"/>
                <a:sym typeface="Arial"/>
              </a:rPr>
              <a:t>)</a:t>
            </a:r>
          </a:p>
          <a:p>
            <a:pPr marL="0" marR="114300" lvl="0" indent="0" algn="just" rtl="1">
              <a:lnSpc>
                <a:spcPct val="115000"/>
              </a:lnSpc>
              <a:spcBef>
                <a:spcPts val="0"/>
              </a:spcBef>
              <a:spcAft>
                <a:spcPts val="0"/>
              </a:spcAft>
              <a:buNone/>
            </a:pPr>
            <a:r>
              <a:rPr lang="he-IL" sz="1400" dirty="0" smtClean="0">
                <a:solidFill>
                  <a:srgbClr val="FFFFFF"/>
                </a:solidFill>
                <a:latin typeface="Arial" pitchFamily="34" charset="0"/>
                <a:ea typeface="Times New Roman"/>
                <a:cs typeface="Arial" pitchFamily="34" charset="0"/>
                <a:sym typeface="Times New Roman"/>
              </a:rPr>
              <a:t>        ק</a:t>
            </a:r>
            <a:r>
              <a:rPr lang="x-none" sz="1400" smtClean="0">
                <a:solidFill>
                  <a:srgbClr val="FFFFFF"/>
                </a:solidFill>
                <a:latin typeface="Arial" pitchFamily="34" charset="0"/>
                <a:ea typeface="Times New Roman"/>
                <a:cs typeface="Arial" pitchFamily="34" charset="0"/>
                <a:sym typeface="Times New Roman"/>
              </a:rPr>
              <a:t>ורית </a:t>
            </a:r>
            <a:r>
              <a:rPr lang="x-none" sz="1400">
                <a:solidFill>
                  <a:srgbClr val="FFFFFF"/>
                </a:solidFill>
                <a:latin typeface="Arial" pitchFamily="34" charset="0"/>
                <a:ea typeface="Times New Roman"/>
                <a:cs typeface="Arial" pitchFamily="34" charset="0"/>
                <a:sym typeface="Times New Roman"/>
              </a:rPr>
              <a:t>עם סימן מודגש, מורה על סיום היצירה או פרק מתוך היצירה. .</a:t>
            </a:r>
            <a:endParaRPr sz="1400" dirty="0">
              <a:solidFill>
                <a:srgbClr val="FFFFFF"/>
              </a:solidFill>
              <a:latin typeface="Arial" pitchFamily="34" charset="0"/>
              <a:ea typeface="Times New Roman"/>
              <a:cs typeface="Arial" pitchFamily="34" charset="0"/>
              <a:sym typeface="Times New Roman"/>
            </a:endParaRPr>
          </a:p>
          <a:p>
            <a:pPr marL="0" marR="114300" lvl="0" indent="-16510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a:p>
            <a:pPr marL="0" lvl="0" indent="0" rtl="1">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270" name="Google Shape;270;p33"/>
          <p:cNvSpPr txBox="1">
            <a:spLocks noGrp="1"/>
          </p:cNvSpPr>
          <p:nvPr>
            <p:ph type="ctrTitle" idx="4294967295"/>
          </p:nvPr>
        </p:nvSpPr>
        <p:spPr>
          <a:xfrm>
            <a:off x="3713163" y="0"/>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71" name="Google Shape;271;p33"/>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272" name="Google Shape;272;p33"/>
          <p:cNvPicPr preferRelativeResize="0"/>
          <p:nvPr/>
        </p:nvPicPr>
        <p:blipFill>
          <a:blip r:embed="rId4">
            <a:alphaModFix/>
          </a:blip>
          <a:stretch>
            <a:fillRect/>
          </a:stretch>
        </p:blipFill>
        <p:spPr>
          <a:xfrm>
            <a:off x="2266950" y="2090750"/>
            <a:ext cx="5665775" cy="2790000"/>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ססטמה</a:t>
            </a:r>
            <a:endParaRPr sz="2400" b="1" dirty="0">
              <a:solidFill>
                <a:srgbClr val="FFFF00"/>
              </a:solidFill>
              <a:latin typeface="Arial" pitchFamily="34" charset="0"/>
              <a:ea typeface="David"/>
              <a:cs typeface="Arial" pitchFamily="34" charset="0"/>
              <a:sym typeface="David"/>
            </a:endParaRPr>
          </a:p>
        </p:txBody>
      </p:sp>
      <p:sp>
        <p:nvSpPr>
          <p:cNvPr id="278" name="Google Shape;278;p34"/>
          <p:cNvSpPr txBox="1">
            <a:spLocks noGrp="1"/>
          </p:cNvSpPr>
          <p:nvPr>
            <p:ph type="subTitle" idx="1"/>
          </p:nvPr>
        </p:nvSpPr>
        <p:spPr>
          <a:xfrm>
            <a:off x="379425" y="1248375"/>
            <a:ext cx="8099700" cy="3691500"/>
          </a:xfrm>
          <a:prstGeom prst="rect">
            <a:avLst/>
          </a:prstGeom>
        </p:spPr>
        <p:txBody>
          <a:bodyPr spcFirstLastPara="1" wrap="square" lIns="91425" tIns="91425" rIns="91425" bIns="91425" anchor="t" anchorCtr="0">
            <a:noAutofit/>
          </a:bodyPr>
          <a:lstStyle/>
          <a:p>
            <a:pPr marL="0" marR="0" lvl="0" indent="0" algn="just" rtl="1">
              <a:lnSpc>
                <a:spcPct val="115000"/>
              </a:lnSpc>
              <a:spcBef>
                <a:spcPts val="0"/>
              </a:spcBef>
              <a:spcAft>
                <a:spcPts val="0"/>
              </a:spcAft>
              <a:buNone/>
            </a:pPr>
            <a:r>
              <a:rPr lang="x-none" sz="1400" b="1" u="sng">
                <a:solidFill>
                  <a:srgbClr val="FFFF00"/>
                </a:solidFill>
                <a:latin typeface="Arial" pitchFamily="34" charset="0"/>
                <a:ea typeface="Arial"/>
                <a:cs typeface="Arial" pitchFamily="34" charset="0"/>
                <a:sym typeface="Arial"/>
              </a:rPr>
              <a:t>ססטמה</a:t>
            </a:r>
            <a:r>
              <a:rPr lang="x-none" sz="1400">
                <a:solidFill>
                  <a:srgbClr val="FFFF00"/>
                </a:solidFill>
                <a:latin typeface="Arial" pitchFamily="34" charset="0"/>
                <a:ea typeface="Arial"/>
                <a:cs typeface="Arial" pitchFamily="34" charset="0"/>
                <a:sym typeface="Arial"/>
              </a:rPr>
              <a:t> </a:t>
            </a:r>
            <a:r>
              <a:rPr lang="x-none" sz="1400">
                <a:solidFill>
                  <a:srgbClr val="FFFF00"/>
                </a:solidFill>
                <a:latin typeface="Arial" pitchFamily="34" charset="0"/>
                <a:ea typeface="Times New Roman"/>
                <a:cs typeface="Arial" pitchFamily="34" charset="0"/>
                <a:sym typeface="Times New Roman"/>
              </a:rPr>
              <a:t>-</a:t>
            </a:r>
            <a:r>
              <a:rPr lang="x-none" sz="1400">
                <a:solidFill>
                  <a:srgbClr val="FFFFFF"/>
                </a:solidFill>
                <a:latin typeface="Arial" pitchFamily="34" charset="0"/>
                <a:ea typeface="Times New Roman"/>
                <a:cs typeface="Arial" pitchFamily="34" charset="0"/>
                <a:sym typeface="Times New Roman"/>
              </a:rPr>
              <a:t>  System מערכת המאגדת מספר מחמושות .</a:t>
            </a:r>
            <a:endParaRPr sz="1400" dirty="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הססטמה נועדה כדי לאפשר מיקום של הקו המלודי לכל קול ו-לכל כלי מוזיקלי ביצירה.</a:t>
            </a:r>
            <a:endParaRPr sz="1400" dirty="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r>
              <a:rPr lang="x-none" sz="1400">
                <a:solidFill>
                  <a:srgbClr val="FFFFFF"/>
                </a:solidFill>
                <a:latin typeface="Arial" pitchFamily="34" charset="0"/>
                <a:ea typeface="Times New Roman"/>
                <a:cs typeface="Arial" pitchFamily="34" charset="0"/>
                <a:sym typeface="Times New Roman"/>
              </a:rPr>
              <a:t>בכל מָחְמוֹשֶת בססטמה מופיע מצד משאל של קו המָחְמוֹשֶת שם סוג הקול או שם סוג הכלי לביצוע.</a:t>
            </a:r>
            <a:endParaRPr sz="14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algn="r" rtl="1">
              <a:lnSpc>
                <a:spcPct val="115000"/>
              </a:lnSpc>
              <a:spcBef>
                <a:spcPts val="0"/>
              </a:spcBef>
              <a:spcAft>
                <a:spcPts val="0"/>
              </a:spcAft>
              <a:buNone/>
            </a:pPr>
            <a:r>
              <a:rPr lang="x-none" sz="1400">
                <a:solidFill>
                  <a:srgbClr val="FFFF00"/>
                </a:solidFill>
                <a:latin typeface="Arial" pitchFamily="34" charset="0"/>
                <a:ea typeface="Times New Roman"/>
                <a:cs typeface="Arial" pitchFamily="34" charset="0"/>
                <a:sym typeface="Times New Roman"/>
              </a:rPr>
              <a:t>ססטמה בדידה</a:t>
            </a:r>
            <a:r>
              <a:rPr lang="x-none" sz="1400" b="1">
                <a:solidFill>
                  <a:srgbClr val="FFFFFF"/>
                </a:solidFill>
                <a:latin typeface="Arial" pitchFamily="34" charset="0"/>
                <a:ea typeface="Times New Roman"/>
                <a:cs typeface="Arial" pitchFamily="34" charset="0"/>
                <a:sym typeface="Times New Roman"/>
              </a:rPr>
              <a:t>  -  </a:t>
            </a:r>
            <a:r>
              <a:rPr lang="x-none" sz="1400">
                <a:solidFill>
                  <a:srgbClr val="FFFFFF"/>
                </a:solidFill>
                <a:latin typeface="Arial" pitchFamily="34" charset="0"/>
                <a:ea typeface="Times New Roman"/>
                <a:cs typeface="Arial" pitchFamily="34" charset="0"/>
                <a:sym typeface="Times New Roman"/>
              </a:rPr>
              <a:t>ססטמה זו מכילה מספר מחמושות אחת בלבד אשר לרב מציגה מרווח מלודי אחד.</a:t>
            </a:r>
            <a:endParaRPr sz="1400" dirty="0">
              <a:solidFill>
                <a:srgbClr val="FFFFFF"/>
              </a:solidFill>
              <a:latin typeface="Arial" pitchFamily="34" charset="0"/>
              <a:ea typeface="Times New Roman"/>
              <a:cs typeface="Arial" pitchFamily="34" charset="0"/>
              <a:sym typeface="Times New Roman"/>
            </a:endParaRPr>
          </a:p>
          <a:p>
            <a:pPr marL="0" lvl="0" indent="0" rtl="0">
              <a:lnSpc>
                <a:spcPct val="115000"/>
              </a:lnSpc>
              <a:spcBef>
                <a:spcPts val="0"/>
              </a:spcBef>
              <a:spcAft>
                <a:spcPts val="0"/>
              </a:spcAft>
              <a:buNone/>
            </a:pPr>
            <a:r>
              <a:rPr lang="x-none" sz="1100">
                <a:solidFill>
                  <a:srgbClr val="000000"/>
                </a:solidFill>
                <a:latin typeface="Arial"/>
                <a:ea typeface="Arial"/>
                <a:cs typeface="Arial"/>
                <a:sym typeface="Arial"/>
              </a:rPr>
              <a:t>.</a:t>
            </a:r>
            <a:endParaRPr sz="1400" dirty="0">
              <a:solidFill>
                <a:srgbClr val="FFFFFF"/>
              </a:solidFill>
              <a:latin typeface="David"/>
              <a:ea typeface="David"/>
              <a:cs typeface="David"/>
              <a:sym typeface="David"/>
            </a:endParaRPr>
          </a:p>
        </p:txBody>
      </p:sp>
      <p:sp>
        <p:nvSpPr>
          <p:cNvPr id="279" name="Google Shape;279;p34"/>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80" name="Google Shape;280;p34"/>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281" name="Google Shape;281;p34"/>
          <p:cNvPicPr preferRelativeResize="0"/>
          <p:nvPr/>
        </p:nvPicPr>
        <p:blipFill>
          <a:blip r:embed="rId4">
            <a:alphaModFix/>
          </a:blip>
          <a:stretch>
            <a:fillRect/>
          </a:stretch>
        </p:blipFill>
        <p:spPr>
          <a:xfrm>
            <a:off x="2485513" y="2201313"/>
            <a:ext cx="5191125" cy="1266825"/>
          </a:xfrm>
          <a:prstGeom prst="rect">
            <a:avLst/>
          </a:prstGeom>
          <a:noFill/>
          <a:ln>
            <a:noFill/>
          </a:ln>
        </p:spPr>
      </p:pic>
      <p:pic>
        <p:nvPicPr>
          <p:cNvPr id="282" name="Google Shape;282;p34"/>
          <p:cNvPicPr preferRelativeResize="0"/>
          <p:nvPr/>
        </p:nvPicPr>
        <p:blipFill>
          <a:blip r:embed="rId5">
            <a:alphaModFix/>
          </a:blip>
          <a:stretch>
            <a:fillRect/>
          </a:stretch>
        </p:blipFill>
        <p:spPr>
          <a:xfrm>
            <a:off x="2552813" y="3901313"/>
            <a:ext cx="5114925" cy="923925"/>
          </a:xfrm>
          <a:prstGeom prst="rect">
            <a:avLst/>
          </a:prstGeom>
          <a:noFill/>
          <a:ln>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ctrTitle"/>
          </p:nvPr>
        </p:nvSpPr>
        <p:spPr>
          <a:xfrm>
            <a:off x="2053175" y="340150"/>
            <a:ext cx="6501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ססטמה-סולו בליווי פסנתר</a:t>
            </a:r>
            <a:endParaRPr sz="2400" b="1" dirty="0">
              <a:solidFill>
                <a:srgbClr val="FFFF00"/>
              </a:solidFill>
              <a:latin typeface="Arial" pitchFamily="34" charset="0"/>
              <a:ea typeface="David"/>
              <a:cs typeface="Arial" pitchFamily="34" charset="0"/>
              <a:sym typeface="David"/>
            </a:endParaRPr>
          </a:p>
        </p:txBody>
      </p:sp>
      <p:sp>
        <p:nvSpPr>
          <p:cNvPr id="288" name="Google Shape;288;p35"/>
          <p:cNvSpPr txBox="1">
            <a:spLocks noGrp="1"/>
          </p:cNvSpPr>
          <p:nvPr>
            <p:ph type="subTitle" idx="1"/>
          </p:nvPr>
        </p:nvSpPr>
        <p:spPr>
          <a:xfrm>
            <a:off x="632300" y="1248375"/>
            <a:ext cx="7846800" cy="3691500"/>
          </a:xfrm>
          <a:prstGeom prst="rect">
            <a:avLst/>
          </a:prstGeom>
        </p:spPr>
        <p:txBody>
          <a:bodyPr spcFirstLastPara="1" wrap="square" lIns="91425" tIns="91425" rIns="91425" bIns="91425" anchor="t" anchorCtr="0">
            <a:noAutofit/>
          </a:bodyPr>
          <a:lstStyle/>
          <a:p>
            <a:pPr marL="0" marR="0" lvl="0" indent="0" algn="just" rtl="1">
              <a:lnSpc>
                <a:spcPct val="115000"/>
              </a:lnSpc>
              <a:spcBef>
                <a:spcPts val="0"/>
              </a:spcBef>
              <a:spcAft>
                <a:spcPts val="0"/>
              </a:spcAft>
              <a:buNone/>
            </a:pPr>
            <a:r>
              <a:rPr lang="x-none" sz="1400" b="1">
                <a:solidFill>
                  <a:srgbClr val="FFFF00"/>
                </a:solidFill>
                <a:latin typeface="Arial" pitchFamily="34" charset="0"/>
                <a:ea typeface="Arial"/>
                <a:cs typeface="Arial" pitchFamily="34" charset="0"/>
                <a:sym typeface="Arial"/>
              </a:rPr>
              <a:t>ססטמה סולו בליווי פסנתר</a:t>
            </a:r>
            <a:r>
              <a:rPr lang="x-none" sz="1400" b="1">
                <a:solidFill>
                  <a:srgbClr val="FFFFFF"/>
                </a:solidFill>
                <a:latin typeface="Arial" pitchFamily="34" charset="0"/>
                <a:ea typeface="Arial"/>
                <a:cs typeface="Arial" pitchFamily="34" charset="0"/>
                <a:sym typeface="Arial"/>
              </a:rPr>
              <a:t> -  </a:t>
            </a:r>
            <a:r>
              <a:rPr lang="x-none" sz="1400">
                <a:solidFill>
                  <a:srgbClr val="FFFFFF"/>
                </a:solidFill>
                <a:latin typeface="Arial" pitchFamily="34" charset="0"/>
                <a:ea typeface="Times New Roman"/>
                <a:cs typeface="Arial" pitchFamily="34" charset="0"/>
                <a:sym typeface="Times New Roman"/>
              </a:rPr>
              <a:t>ססטמה אשר מכילה מָחְמוֹשֶת אחת אשר לרב מציגה קו מלודי אחד של זמר הסולו. וססטמה </a:t>
            </a:r>
            <a:r>
              <a:rPr lang="x-none" sz="1400" smtClean="0">
                <a:solidFill>
                  <a:srgbClr val="FFFFFF"/>
                </a:solidFill>
                <a:latin typeface="Arial" pitchFamily="34" charset="0"/>
                <a:ea typeface="Times New Roman"/>
                <a:cs typeface="Arial" pitchFamily="34" charset="0"/>
                <a:sym typeface="Times New Roman"/>
              </a:rPr>
              <a:t>נוספת </a:t>
            </a:r>
            <a:r>
              <a:rPr lang="x-none" sz="1400">
                <a:solidFill>
                  <a:srgbClr val="FFFFFF"/>
                </a:solidFill>
                <a:latin typeface="Arial" pitchFamily="34" charset="0"/>
                <a:ea typeface="Times New Roman"/>
                <a:cs typeface="Arial" pitchFamily="34" charset="0"/>
                <a:sym typeface="Times New Roman"/>
              </a:rPr>
              <a:t>אשר מאגדת שתי מחמושות האחת במפתח סול והשנייה במפתח פה . אשר מיועדת להובלה על הפסנתר. זהו הקטע </a:t>
            </a:r>
            <a:r>
              <a:rPr lang="x-none" sz="1400" smtClean="0">
                <a:solidFill>
                  <a:srgbClr val="FFFFFF"/>
                </a:solidFill>
                <a:latin typeface="Arial" pitchFamily="34" charset="0"/>
                <a:ea typeface="Times New Roman"/>
                <a:cs typeface="Arial" pitchFamily="34" charset="0"/>
                <a:sym typeface="Times New Roman"/>
              </a:rPr>
              <a:t>הקלאסי </a:t>
            </a:r>
            <a:r>
              <a:rPr lang="x-none" sz="1400">
                <a:solidFill>
                  <a:srgbClr val="FFFFFF"/>
                </a:solidFill>
                <a:latin typeface="Arial" pitchFamily="34" charset="0"/>
                <a:ea typeface="Times New Roman"/>
                <a:cs typeface="Arial" pitchFamily="34" charset="0"/>
                <a:sym typeface="Times New Roman"/>
              </a:rPr>
              <a:t>של ליווי הסולו. </a:t>
            </a:r>
            <a:endParaRPr sz="1400" dirty="0">
              <a:solidFill>
                <a:srgbClr val="FFFFFF"/>
              </a:solidFill>
              <a:latin typeface="Arial" pitchFamily="34" charset="0"/>
              <a:ea typeface="Times New Roman"/>
              <a:cs typeface="Arial" pitchFamily="34" charset="0"/>
              <a:sym typeface="Times New Roman"/>
            </a:endParaRPr>
          </a:p>
          <a:p>
            <a:pPr marL="0" marR="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x-none" sz="1100">
                <a:solidFill>
                  <a:srgbClr val="000000"/>
                </a:solidFill>
                <a:latin typeface="Arial"/>
                <a:ea typeface="Arial"/>
                <a:cs typeface="Arial"/>
                <a:sym typeface="Arial"/>
              </a:rPr>
              <a:t>.</a:t>
            </a:r>
            <a:endParaRPr sz="1400" dirty="0">
              <a:solidFill>
                <a:srgbClr val="FFFFFF"/>
              </a:solidFill>
              <a:latin typeface="David"/>
              <a:ea typeface="David"/>
              <a:cs typeface="David"/>
              <a:sym typeface="David"/>
            </a:endParaRPr>
          </a:p>
        </p:txBody>
      </p:sp>
      <p:sp>
        <p:nvSpPr>
          <p:cNvPr id="289" name="Google Shape;289;p35"/>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90" name="Google Shape;290;p35"/>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291" name="Google Shape;291;p35"/>
          <p:cNvPicPr preferRelativeResize="0"/>
          <p:nvPr/>
        </p:nvPicPr>
        <p:blipFill>
          <a:blip r:embed="rId4">
            <a:alphaModFix/>
          </a:blip>
          <a:stretch>
            <a:fillRect/>
          </a:stretch>
        </p:blipFill>
        <p:spPr>
          <a:xfrm>
            <a:off x="1297025" y="2268667"/>
            <a:ext cx="6501324" cy="26894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1143000" y="998464"/>
          <a:ext cx="6423465" cy="5852130"/>
        </p:xfrm>
        <a:graphic>
          <a:graphicData uri="http://schemas.openxmlformats.org/drawingml/2006/table">
            <a:tbl>
              <a:tblPr>
                <a:noFill/>
                <a:tableStyleId>{D223DBF9-E6C6-4AA8-B193-31598DDAF621}</a:tableStyleId>
              </a:tblPr>
              <a:tblGrid>
                <a:gridCol w="6423465"/>
              </a:tblGrid>
              <a:tr h="2884950">
                <a:tc>
                  <a:txBody>
                    <a:bodyPr/>
                    <a:lstStyle/>
                    <a:p>
                      <a:pPr marL="0" lvl="0" indent="0" algn="r" rtl="1">
                        <a:spcBef>
                          <a:spcPts val="0"/>
                        </a:spcBef>
                        <a:spcAft>
                          <a:spcPts val="0"/>
                        </a:spcAft>
                        <a:buNone/>
                      </a:pPr>
                      <a:r>
                        <a:rPr lang="he-IL" sz="2400" b="1" dirty="0" smtClean="0">
                          <a:solidFill>
                            <a:srgbClr val="FF0000"/>
                          </a:solidFill>
                        </a:rPr>
                        <a:t>שיעורי בית- מחמושת</a:t>
                      </a:r>
                      <a:endParaRPr lang="he-IL" sz="2400" b="1" baseline="0" dirty="0" smtClean="0">
                        <a:solidFill>
                          <a:srgbClr val="FF0000"/>
                        </a:solidFill>
                      </a:endParaRPr>
                    </a:p>
                    <a:p>
                      <a:pPr marL="0" lvl="0" indent="0" algn="r" rtl="1">
                        <a:spcBef>
                          <a:spcPts val="0"/>
                        </a:spcBef>
                        <a:spcAft>
                          <a:spcPts val="0"/>
                        </a:spcAft>
                        <a:buNone/>
                      </a:pPr>
                      <a:endParaRPr lang="he-IL" sz="1600" b="1" baseline="0" dirty="0" smtClean="0">
                        <a:solidFill>
                          <a:schemeClr val="bg1"/>
                        </a:solidFill>
                      </a:endParaRPr>
                    </a:p>
                    <a:p>
                      <a:pPr marL="342900" lvl="0" indent="-342900" algn="r" rtl="1">
                        <a:spcBef>
                          <a:spcPts val="0"/>
                        </a:spcBef>
                        <a:spcAft>
                          <a:spcPts val="0"/>
                        </a:spcAft>
                        <a:buNone/>
                      </a:pPr>
                      <a:r>
                        <a:rPr lang="he-IL" sz="1600" b="1" baseline="0" dirty="0" smtClean="0">
                          <a:solidFill>
                            <a:schemeClr val="bg1"/>
                          </a:solidFill>
                        </a:rPr>
                        <a:t>     1. באיזו שנה הומצאה המחמושת ? </a:t>
                      </a:r>
                    </a:p>
                    <a:p>
                      <a:pPr marL="342900" lvl="0" indent="-342900" algn="r" rtl="1">
                        <a:spcBef>
                          <a:spcPts val="0"/>
                        </a:spcBef>
                        <a:spcAft>
                          <a:spcPts val="0"/>
                        </a:spcAft>
                        <a:buNone/>
                      </a:pPr>
                      <a:r>
                        <a:rPr lang="he-IL" sz="1600" b="1" baseline="0" dirty="0" smtClean="0">
                          <a:solidFill>
                            <a:schemeClr val="bg1"/>
                          </a:solidFill>
                        </a:rPr>
                        <a:t>     2. מי המציא את המחמושת ? </a:t>
                      </a:r>
                    </a:p>
                    <a:p>
                      <a:pPr marL="342900" lvl="0" indent="-342900" algn="r" rtl="1">
                        <a:spcBef>
                          <a:spcPts val="0"/>
                        </a:spcBef>
                        <a:spcAft>
                          <a:spcPts val="0"/>
                        </a:spcAft>
                        <a:buNone/>
                      </a:pPr>
                      <a:r>
                        <a:rPr lang="he-IL" sz="1600" b="1" baseline="0" dirty="0" smtClean="0">
                          <a:solidFill>
                            <a:schemeClr val="bg1"/>
                          </a:solidFill>
                        </a:rPr>
                        <a:t>     3. כמה קוים הכילה המחמושת בעת שהומצאה? </a:t>
                      </a:r>
                    </a:p>
                    <a:p>
                      <a:pPr marL="342900" lvl="0" indent="-342900" algn="r" rtl="1">
                        <a:spcBef>
                          <a:spcPts val="0"/>
                        </a:spcBef>
                        <a:spcAft>
                          <a:spcPts val="0"/>
                        </a:spcAft>
                        <a:buNone/>
                      </a:pPr>
                      <a:r>
                        <a:rPr lang="he-IL" sz="1600" b="1" baseline="0" dirty="0" smtClean="0">
                          <a:solidFill>
                            <a:schemeClr val="bg1"/>
                          </a:solidFill>
                        </a:rPr>
                        <a:t>     4. מדוע המחמושת מכילה רק חמישה קוים? </a:t>
                      </a:r>
                    </a:p>
                    <a:p>
                      <a:pPr marL="342900" lvl="0" indent="-342900" algn="r" rtl="1">
                        <a:spcBef>
                          <a:spcPts val="0"/>
                        </a:spcBef>
                        <a:spcAft>
                          <a:spcPts val="0"/>
                        </a:spcAft>
                        <a:buNone/>
                      </a:pPr>
                      <a:r>
                        <a:rPr lang="he-IL" sz="1600" b="1" baseline="0" dirty="0" smtClean="0">
                          <a:solidFill>
                            <a:schemeClr val="bg1"/>
                          </a:solidFill>
                        </a:rPr>
                        <a:t>     5. נסח את ההגדרה מהי מחמושת?</a:t>
                      </a:r>
                      <a:r>
                        <a:rPr lang="en-US" sz="1600" b="1" baseline="0" dirty="0" smtClean="0">
                          <a:solidFill>
                            <a:schemeClr val="bg1"/>
                          </a:solidFill>
                        </a:rPr>
                        <a:t> </a:t>
                      </a:r>
                      <a:r>
                        <a:rPr lang="he-IL" sz="1600" b="1" baseline="0" dirty="0" smtClean="0">
                          <a:solidFill>
                            <a:schemeClr val="bg1"/>
                          </a:solidFill>
                        </a:rPr>
                        <a:t>וציין מי החליט על שמה? </a:t>
                      </a:r>
                    </a:p>
                    <a:p>
                      <a:pPr marL="342900" lvl="0" indent="-342900" algn="r" rtl="1">
                        <a:spcBef>
                          <a:spcPts val="0"/>
                        </a:spcBef>
                        <a:spcAft>
                          <a:spcPts val="0"/>
                        </a:spcAft>
                        <a:buNone/>
                      </a:pPr>
                      <a:r>
                        <a:rPr lang="he-IL" sz="1600" b="1" baseline="0" dirty="0" smtClean="0">
                          <a:solidFill>
                            <a:schemeClr val="bg1"/>
                          </a:solidFill>
                        </a:rPr>
                        <a:t>     6. בכמה קוי עזר רצוי להשתמש במחמושת? </a:t>
                      </a:r>
                    </a:p>
                    <a:p>
                      <a:pPr marL="342900" lvl="0" indent="-342900" algn="r" rtl="1">
                        <a:spcBef>
                          <a:spcPts val="0"/>
                        </a:spcBef>
                        <a:spcAft>
                          <a:spcPts val="0"/>
                        </a:spcAft>
                        <a:buNone/>
                      </a:pPr>
                      <a:r>
                        <a:rPr lang="he-IL" sz="1600" b="1" baseline="0" dirty="0" smtClean="0">
                          <a:solidFill>
                            <a:schemeClr val="bg1"/>
                          </a:solidFill>
                        </a:rPr>
                        <a:t>     7. בכמה בינות עזר רצוי להשתמש במחמושת?</a:t>
                      </a:r>
                    </a:p>
                    <a:p>
                      <a:pPr marL="342900" lvl="0" indent="-342900" algn="r" rtl="1">
                        <a:spcBef>
                          <a:spcPts val="0"/>
                        </a:spcBef>
                        <a:spcAft>
                          <a:spcPts val="0"/>
                        </a:spcAft>
                        <a:buNone/>
                      </a:pPr>
                      <a:r>
                        <a:rPr lang="he-IL" sz="1600" b="1" baseline="0" dirty="0" smtClean="0">
                          <a:solidFill>
                            <a:schemeClr val="bg1"/>
                          </a:solidFill>
                        </a:rPr>
                        <a:t>     8. לשם מה אנו צריכים את המחמושת? </a:t>
                      </a:r>
                    </a:p>
                    <a:p>
                      <a:pPr marL="342900" lvl="0" indent="-342900" algn="r" rtl="1">
                        <a:spcBef>
                          <a:spcPts val="0"/>
                        </a:spcBef>
                        <a:spcAft>
                          <a:spcPts val="0"/>
                        </a:spcAft>
                        <a:buNone/>
                      </a:pPr>
                      <a:r>
                        <a:rPr lang="he-IL" sz="1600" b="1" baseline="0" dirty="0" smtClean="0">
                          <a:solidFill>
                            <a:schemeClr val="bg1"/>
                          </a:solidFill>
                        </a:rPr>
                        <a:t>     9. מי החליט ומתי הוחלט על שיטת מחמושת זו הנהוגה כיום? </a:t>
                      </a:r>
                    </a:p>
                    <a:p>
                      <a:pPr marL="342900" lvl="0" indent="-342900" algn="r" rtl="1">
                        <a:spcBef>
                          <a:spcPts val="0"/>
                        </a:spcBef>
                        <a:spcAft>
                          <a:spcPts val="0"/>
                        </a:spcAft>
                        <a:buNone/>
                      </a:pPr>
                      <a:r>
                        <a:rPr lang="he-IL" sz="1600" b="1" baseline="0" dirty="0" smtClean="0">
                          <a:solidFill>
                            <a:schemeClr val="bg1"/>
                          </a:solidFill>
                        </a:rPr>
                        <a:t>     10. מבחינת המחמושת כל קו/בינה גבוה בתדר מזה שמתחתיו... </a:t>
                      </a:r>
                    </a:p>
                    <a:p>
                      <a:pPr marL="342900" lvl="0" indent="-342900" algn="r" rtl="1">
                        <a:spcBef>
                          <a:spcPts val="0"/>
                        </a:spcBef>
                        <a:spcAft>
                          <a:spcPts val="0"/>
                        </a:spcAft>
                        <a:buNone/>
                      </a:pPr>
                      <a:r>
                        <a:rPr lang="he-IL" sz="1600" b="1" baseline="0" dirty="0" smtClean="0">
                          <a:solidFill>
                            <a:schemeClr val="bg1"/>
                          </a:solidFill>
                        </a:rPr>
                        <a:t>           נכון/לא נכון</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342900" lvl="0" indent="-342900" algn="r" rtl="1">
                        <a:spcBef>
                          <a:spcPts val="0"/>
                        </a:spcBef>
                        <a:spcAft>
                          <a:spcPts val="0"/>
                        </a:spcAft>
                        <a:buNone/>
                      </a:pPr>
                      <a:r>
                        <a:rPr lang="he-IL" sz="1600" b="1" baseline="0" dirty="0" smtClean="0">
                          <a:solidFill>
                            <a:schemeClr val="bg1"/>
                          </a:solidFill>
                        </a:rPr>
                        <a:t>  </a:t>
                      </a:r>
                    </a:p>
                    <a:p>
                      <a:pPr marL="514350" lvl="0" indent="-514350" algn="r" rtl="1">
                        <a:spcBef>
                          <a:spcPts val="0"/>
                        </a:spcBef>
                        <a:spcAft>
                          <a:spcPts val="0"/>
                        </a:spcAft>
                        <a:buNone/>
                      </a:pPr>
                      <a:endParaRPr lang="he-IL" sz="2800" b="1" dirty="0" smtClean="0">
                        <a:solidFill>
                          <a:schemeClr val="bg1"/>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3">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3">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ctrTitle"/>
          </p:nvPr>
        </p:nvSpPr>
        <p:spPr>
          <a:xfrm>
            <a:off x="2053175" y="340150"/>
            <a:ext cx="6501300" cy="730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ססטמה-רב קולית</a:t>
            </a:r>
            <a:endParaRPr sz="2400" b="1" dirty="0">
              <a:solidFill>
                <a:srgbClr val="FFFF00"/>
              </a:solidFill>
              <a:latin typeface="Arial" pitchFamily="34" charset="0"/>
              <a:ea typeface="David"/>
              <a:cs typeface="Arial" pitchFamily="34" charset="0"/>
              <a:sym typeface="David"/>
            </a:endParaRPr>
          </a:p>
        </p:txBody>
      </p:sp>
      <p:sp>
        <p:nvSpPr>
          <p:cNvPr id="297" name="Google Shape;297;p36"/>
          <p:cNvSpPr txBox="1">
            <a:spLocks noGrp="1"/>
          </p:cNvSpPr>
          <p:nvPr>
            <p:ph type="subTitle" idx="1"/>
          </p:nvPr>
        </p:nvSpPr>
        <p:spPr>
          <a:xfrm>
            <a:off x="632300" y="1019775"/>
            <a:ext cx="7846800" cy="4123800"/>
          </a:xfrm>
          <a:prstGeom prst="rect">
            <a:avLst/>
          </a:prstGeom>
        </p:spPr>
        <p:txBody>
          <a:bodyPr spcFirstLastPara="1" wrap="square" lIns="91425" tIns="91425" rIns="91425" bIns="91425" anchor="t" anchorCtr="0">
            <a:noAutofit/>
          </a:bodyPr>
          <a:lstStyle/>
          <a:p>
            <a:pPr marL="0" marR="0" lvl="0" indent="0" algn="just" rtl="1">
              <a:lnSpc>
                <a:spcPct val="115000"/>
              </a:lnSpc>
              <a:spcBef>
                <a:spcPts val="0"/>
              </a:spcBef>
              <a:spcAft>
                <a:spcPts val="0"/>
              </a:spcAft>
              <a:buNone/>
            </a:pPr>
            <a:r>
              <a:rPr lang="x-none" sz="1400" b="1">
                <a:solidFill>
                  <a:srgbClr val="FFFF00"/>
                </a:solidFill>
                <a:latin typeface="Arial"/>
                <a:ea typeface="Arial"/>
                <a:cs typeface="Arial"/>
                <a:sym typeface="Arial"/>
              </a:rPr>
              <a:t>ססטמה רב קולית</a:t>
            </a:r>
            <a:r>
              <a:rPr lang="x-none" sz="1100" b="1">
                <a:solidFill>
                  <a:srgbClr val="FFFFFF"/>
                </a:solidFill>
                <a:latin typeface="Arial"/>
                <a:ea typeface="Arial"/>
                <a:cs typeface="Arial"/>
                <a:sym typeface="Arial"/>
              </a:rPr>
              <a:t> -  </a:t>
            </a:r>
            <a:r>
              <a:rPr lang="x-none" sz="1400">
                <a:solidFill>
                  <a:srgbClr val="FFFFFF"/>
                </a:solidFill>
                <a:latin typeface="Times New Roman"/>
                <a:ea typeface="Times New Roman"/>
                <a:cs typeface="Times New Roman"/>
                <a:sym typeface="Times New Roman"/>
              </a:rPr>
              <a:t>ססטמה אשר מאגדת מספר מחמושות אשר לרב מציגה קו מלודי של מספר קולות..לרבות מקהלה  וליווי של כלים תזמורתיים .  ססטמה מסוג זה מזוהה ע"י </a:t>
            </a:r>
            <a:r>
              <a:rPr lang="x-none" sz="1200" b="1">
                <a:solidFill>
                  <a:srgbClr val="FF0000"/>
                </a:solidFill>
                <a:latin typeface="Times New Roman"/>
                <a:ea typeface="Times New Roman"/>
                <a:cs typeface="Times New Roman"/>
                <a:sym typeface="Times New Roman"/>
              </a:rPr>
              <a:t>קו</a:t>
            </a:r>
            <a:r>
              <a:rPr lang="x-none" sz="1200">
                <a:solidFill>
                  <a:srgbClr val="FF0000"/>
                </a:solidFill>
                <a:latin typeface="Times New Roman"/>
                <a:ea typeface="Times New Roman"/>
                <a:cs typeface="Times New Roman"/>
                <a:sym typeface="Times New Roman"/>
              </a:rPr>
              <a:t> </a:t>
            </a:r>
            <a:r>
              <a:rPr lang="x-none" sz="1200" b="1">
                <a:solidFill>
                  <a:srgbClr val="FF0000"/>
                </a:solidFill>
                <a:latin typeface="Arial"/>
                <a:ea typeface="Arial"/>
                <a:cs typeface="Arial"/>
                <a:sym typeface="Arial"/>
              </a:rPr>
              <a:t>האוזניים</a:t>
            </a:r>
            <a:r>
              <a:rPr lang="x-none" sz="1400">
                <a:solidFill>
                  <a:srgbClr val="FF0000"/>
                </a:solidFill>
                <a:latin typeface="Times New Roman"/>
                <a:ea typeface="Times New Roman"/>
                <a:cs typeface="Times New Roman"/>
                <a:sym typeface="Times New Roman"/>
              </a:rPr>
              <a:t> </a:t>
            </a:r>
            <a:r>
              <a:rPr lang="x-none" sz="1400">
                <a:solidFill>
                  <a:srgbClr val="FFFFFF"/>
                </a:solidFill>
                <a:latin typeface="Times New Roman"/>
                <a:ea typeface="Times New Roman"/>
                <a:cs typeface="Times New Roman"/>
                <a:sym typeface="Times New Roman"/>
              </a:rPr>
              <a:t>אשר מקיף את ססטמת הקולות </a:t>
            </a:r>
            <a:r>
              <a:rPr lang="x-none" sz="1400" smtClean="0">
                <a:solidFill>
                  <a:srgbClr val="FFFFFF"/>
                </a:solidFill>
                <a:latin typeface="Times New Roman"/>
                <a:ea typeface="Times New Roman"/>
                <a:cs typeface="Times New Roman"/>
                <a:sym typeface="Times New Roman"/>
              </a:rPr>
              <a:t>ו</a:t>
            </a:r>
            <a:r>
              <a:rPr lang="en-US" sz="1400" dirty="0" smtClean="0">
                <a:solidFill>
                  <a:srgbClr val="FFFFFF"/>
                </a:solidFill>
                <a:latin typeface="Times New Roman"/>
                <a:ea typeface="Times New Roman"/>
                <a:cs typeface="Times New Roman"/>
                <a:sym typeface="Times New Roman"/>
              </a:rPr>
              <a:t>-</a:t>
            </a:r>
            <a:r>
              <a:rPr lang="x-none" sz="1400" b="1" smtClean="0">
                <a:solidFill>
                  <a:srgbClr val="FF0000"/>
                </a:solidFill>
                <a:latin typeface="Times New Roman"/>
                <a:ea typeface="Times New Roman"/>
                <a:cs typeface="Times New Roman"/>
                <a:sym typeface="Times New Roman"/>
              </a:rPr>
              <a:t>קו</a:t>
            </a:r>
            <a:r>
              <a:rPr lang="x-none" sz="1400" smtClean="0">
                <a:solidFill>
                  <a:srgbClr val="FFFFFF"/>
                </a:solidFill>
                <a:latin typeface="Times New Roman"/>
                <a:ea typeface="Times New Roman"/>
                <a:cs typeface="Times New Roman"/>
                <a:sym typeface="Times New Roman"/>
              </a:rPr>
              <a:t> </a:t>
            </a:r>
            <a:r>
              <a:rPr lang="x-none" sz="1400" b="1">
                <a:solidFill>
                  <a:srgbClr val="FF0000"/>
                </a:solidFill>
                <a:latin typeface="Times New Roman"/>
                <a:ea typeface="Times New Roman"/>
                <a:cs typeface="Times New Roman"/>
                <a:sym typeface="Times New Roman"/>
              </a:rPr>
              <a:t>הפרפר</a:t>
            </a:r>
            <a:r>
              <a:rPr lang="x-none" sz="1400">
                <a:solidFill>
                  <a:srgbClr val="FFFFFF"/>
                </a:solidFill>
                <a:latin typeface="Times New Roman"/>
                <a:ea typeface="Times New Roman"/>
                <a:cs typeface="Times New Roman"/>
                <a:sym typeface="Times New Roman"/>
              </a:rPr>
              <a:t> אשר מאחד את הכלים המוזיקליים לרבות התזמורת. .</a:t>
            </a:r>
            <a:endParaRPr sz="1400" dirty="0">
              <a:solidFill>
                <a:srgbClr val="FFFFFF"/>
              </a:solidFill>
              <a:latin typeface="Times New Roman"/>
              <a:ea typeface="Times New Roman"/>
              <a:cs typeface="Times New Roman"/>
              <a:sym typeface="Times New Roman"/>
            </a:endParaRPr>
          </a:p>
          <a:p>
            <a:pPr marL="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בדוגמת המקהלה - ססטמה זו מכילה 4 מחמושות:</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סופרן-  מָחְמוֹשֶת המזהה את הקו המלודי של הסופרן, מסומנת במפתח סול</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אלט -   מָחְמוֹשֶת המזהה את הקו המלודי של האלט, מסומנת במפתח סול</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טנור  - מָחְמוֹשֶת המזהה את הקו המלודי של הטנור, מסומנת במפתח 8/סול.</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בס   -   מָחְמוֹשֶת המזהה את הקו המלודי של הבס, מסומנת במפתח פה .</a:t>
            </a:r>
            <a:endParaRPr sz="1400"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1">
              <a:lnSpc>
                <a:spcPct val="115000"/>
              </a:lnSpc>
              <a:spcBef>
                <a:spcPts val="0"/>
              </a:spcBef>
              <a:spcAft>
                <a:spcPts val="0"/>
              </a:spcAft>
              <a:buNone/>
            </a:pPr>
            <a:endParaRPr sz="1400" dirty="0">
              <a:solidFill>
                <a:srgbClr val="FFFF00"/>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x-none" sz="1100">
                <a:solidFill>
                  <a:srgbClr val="000000"/>
                </a:solidFill>
                <a:latin typeface="Arial"/>
                <a:ea typeface="Arial"/>
                <a:cs typeface="Arial"/>
                <a:sym typeface="Arial"/>
              </a:rPr>
              <a:t>.</a:t>
            </a:r>
            <a:endParaRPr sz="1400" dirty="0">
              <a:solidFill>
                <a:srgbClr val="FFFFFF"/>
              </a:solidFill>
              <a:latin typeface="David"/>
              <a:ea typeface="David"/>
              <a:cs typeface="David"/>
              <a:sym typeface="David"/>
            </a:endParaRPr>
          </a:p>
        </p:txBody>
      </p:sp>
      <p:sp>
        <p:nvSpPr>
          <p:cNvPr id="298" name="Google Shape;298;p3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299" name="Google Shape;299;p36"/>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300" name="Google Shape;300;p36"/>
          <p:cNvPicPr preferRelativeResize="0"/>
          <p:nvPr/>
        </p:nvPicPr>
        <p:blipFill>
          <a:blip r:embed="rId4">
            <a:alphaModFix/>
          </a:blip>
          <a:stretch>
            <a:fillRect/>
          </a:stretch>
        </p:blipFill>
        <p:spPr>
          <a:xfrm>
            <a:off x="1848250" y="3080425"/>
            <a:ext cx="6031150" cy="2066550"/>
          </a:xfrm>
          <a:prstGeom prst="rect">
            <a:avLst/>
          </a:prstGeom>
          <a:noFill/>
          <a:ln>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ctrTitle"/>
          </p:nvPr>
        </p:nvSpPr>
        <p:spPr>
          <a:xfrm>
            <a:off x="2540450" y="54400"/>
            <a:ext cx="35310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Times New Roman"/>
                <a:ea typeface="Times New Roman"/>
                <a:cs typeface="Times New Roman"/>
                <a:sym typeface="Times New Roman"/>
              </a:rPr>
              <a:t>      </a:t>
            </a:r>
            <a:r>
              <a:rPr lang="he-IL" sz="2400" b="1" dirty="0" smtClean="0">
                <a:solidFill>
                  <a:srgbClr val="FFFF00"/>
                </a:solidFill>
                <a:latin typeface="Arial"/>
                <a:ea typeface="Times New Roman"/>
                <a:cs typeface="Arial"/>
                <a:sym typeface="Arial"/>
              </a:rPr>
              <a:t>תיאוריה מוזיקלית</a:t>
            </a:r>
            <a:endParaRPr sz="2400" b="1" dirty="0">
              <a:solidFill>
                <a:srgbClr val="FFFF00"/>
              </a:solidFill>
              <a:latin typeface="Arial"/>
              <a:ea typeface="Arial"/>
              <a:cs typeface="Arial"/>
              <a:sym typeface="Arial"/>
            </a:endParaRPr>
          </a:p>
        </p:txBody>
      </p:sp>
      <p:sp>
        <p:nvSpPr>
          <p:cNvPr id="306" name="Google Shape;306;p37"/>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307" name="Google Shape;307;p37"/>
          <p:cNvGraphicFramePr/>
          <p:nvPr/>
        </p:nvGraphicFramePr>
        <p:xfrm>
          <a:off x="4681728" y="1040922"/>
          <a:ext cx="3681984" cy="3899916"/>
        </p:xfrm>
        <a:graphic>
          <a:graphicData uri="http://schemas.openxmlformats.org/drawingml/2006/table">
            <a:tbl>
              <a:tblPr>
                <a:noFill/>
                <a:tableStyleId>{D223DBF9-E6C6-4AA8-B193-31598DDAF621}</a:tableStyleId>
              </a:tblPr>
              <a:tblGrid>
                <a:gridCol w="3681984"/>
              </a:tblGrid>
              <a:tr h="3899916">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b="1" dirty="0" smtClean="0">
                          <a:solidFill>
                            <a:srgbClr val="FF0000"/>
                          </a:solidFill>
                        </a:rPr>
                        <a:t>שיעור </a:t>
                      </a:r>
                      <a:r>
                        <a:rPr lang="he-IL" sz="2400" b="1" u="sng" dirty="0" smtClean="0">
                          <a:solidFill>
                            <a:srgbClr val="FF0000"/>
                          </a:solidFill>
                        </a:rPr>
                        <a:t>מס' 9</a:t>
                      </a:r>
                    </a:p>
                    <a:p>
                      <a:pPr marL="0" lvl="0" indent="0" algn="ctr" rtl="1">
                        <a:spcBef>
                          <a:spcPts val="0"/>
                        </a:spcBef>
                        <a:spcAft>
                          <a:spcPts val="0"/>
                        </a:spcAft>
                        <a:buNone/>
                      </a:pPr>
                      <a:r>
                        <a:rPr lang="x-none" sz="1800" b="1" u="sng" smtClean="0">
                          <a:solidFill>
                            <a:srgbClr val="FFFF00"/>
                          </a:solidFill>
                        </a:rPr>
                        <a:t>סימני </a:t>
                      </a:r>
                      <a:r>
                        <a:rPr lang="x-none" sz="1800" b="1" u="sng">
                          <a:solidFill>
                            <a:srgbClr val="FFFF00"/>
                          </a:solidFill>
                        </a:rPr>
                        <a:t>התווים</a:t>
                      </a:r>
                      <a:endParaRPr sz="1800" b="1" u="sng" dirty="0">
                        <a:solidFill>
                          <a:srgbClr val="FFFF00"/>
                        </a:solidFill>
                      </a:endParaRPr>
                    </a:p>
                    <a:p>
                      <a:pPr marL="0" lvl="0" indent="0" algn="ctr" rtl="1">
                        <a:spcBef>
                          <a:spcPts val="0"/>
                        </a:spcBef>
                        <a:spcAft>
                          <a:spcPts val="0"/>
                        </a:spcAft>
                        <a:buNone/>
                      </a:pPr>
                      <a:r>
                        <a:rPr lang="x-none" sz="1800" u="sng">
                          <a:solidFill>
                            <a:schemeClr val="accent5"/>
                          </a:solidFill>
                          <a:hlinkClick r:id="rId3" action="ppaction://hlinksldjump"/>
                        </a:rPr>
                        <a:t>תו מוזיקלי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4" action="ppaction://hlinksldjump"/>
                        </a:rPr>
                        <a:t>סימני התיווי</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תיווי של משך הצליל</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סימון משך הצליל</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סימני התוים והדמימות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8" action="ppaction://hlinksldjump"/>
                        </a:rPr>
                        <a:t>צורת רישום התוים</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9" action="ppaction://hlinksldjump"/>
                        </a:rPr>
                        <a:t>תיווי יצירה מוזיקלית</a:t>
                      </a:r>
                      <a:r>
                        <a:rPr lang="x-none" sz="1800">
                          <a:solidFill>
                            <a:schemeClr val="lt1"/>
                          </a:solidFill>
                        </a:rPr>
                        <a:t> </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8" action="ppaction://hlinksldjump"/>
                        </a:rPr>
                        <a:t>רגלית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0" action="ppaction://hlinksldjump"/>
                        </a:rPr>
                        <a:t>ווית</a:t>
                      </a:r>
                      <a:endParaRPr sz="1800" dirty="0">
                        <a:solidFill>
                          <a:schemeClr val="lt1"/>
                        </a:solidFill>
                      </a:endParaRPr>
                    </a:p>
                    <a:p>
                      <a:pPr marL="0" lvl="0" indent="0" algn="ctr" rtl="1">
                        <a:spcBef>
                          <a:spcPts val="0"/>
                        </a:spcBef>
                        <a:spcAft>
                          <a:spcPts val="0"/>
                        </a:spcAft>
                        <a:buNone/>
                      </a:pPr>
                      <a:r>
                        <a:rPr lang="x-none" sz="1800" u="sng" smtClean="0">
                          <a:solidFill>
                            <a:schemeClr val="accent5"/>
                          </a:solidFill>
                          <a:hlinkClick r:id="rId11" action="ppaction://hlinksldjump"/>
                        </a:rPr>
                        <a:t>קשתות</a:t>
                      </a: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308" name="Google Shape;308;p37"/>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309" name="Google Shape;309;p37"/>
          <p:cNvPicPr preferRelativeResize="0"/>
          <p:nvPr/>
        </p:nvPicPr>
        <p:blipFill>
          <a:blip r:embed="rId12">
            <a:alphaModFix/>
          </a:blip>
          <a:stretch>
            <a:fillRect/>
          </a:stretch>
        </p:blipFill>
        <p:spPr>
          <a:xfrm>
            <a:off x="7117400" y="0"/>
            <a:ext cx="2026600" cy="895300"/>
          </a:xfrm>
          <a:prstGeom prst="rect">
            <a:avLst/>
          </a:prstGeom>
          <a:noFill/>
          <a:ln>
            <a:noFill/>
          </a:ln>
        </p:spPr>
      </p:pic>
      <p:pic>
        <p:nvPicPr>
          <p:cNvPr id="310" name="Google Shape;310;p37"/>
          <p:cNvPicPr preferRelativeResize="0"/>
          <p:nvPr/>
        </p:nvPicPr>
        <p:blipFill>
          <a:blip r:embed="rId12">
            <a:alphaModFix/>
          </a:blip>
          <a:stretch>
            <a:fillRect/>
          </a:stretch>
        </p:blipFill>
        <p:spPr>
          <a:xfrm>
            <a:off x="6826075" y="0"/>
            <a:ext cx="2317925" cy="895300"/>
          </a:xfrm>
          <a:prstGeom prst="rect">
            <a:avLst/>
          </a:prstGeom>
          <a:noFill/>
          <a:ln>
            <a:noFill/>
          </a:ln>
        </p:spPr>
      </p:pic>
      <p:graphicFrame>
        <p:nvGraphicFramePr>
          <p:cNvPr id="8" name="Google Shape;307;p37"/>
          <p:cNvGraphicFramePr/>
          <p:nvPr/>
        </p:nvGraphicFramePr>
        <p:xfrm>
          <a:off x="633984" y="1592351"/>
          <a:ext cx="3669792" cy="3444210"/>
        </p:xfrm>
        <a:graphic>
          <a:graphicData uri="http://schemas.openxmlformats.org/drawingml/2006/table">
            <a:tbl>
              <a:tblPr>
                <a:noFill/>
                <a:tableStyleId>{D223DBF9-E6C6-4AA8-B193-31598DDAF621}</a:tableStyleId>
              </a:tblPr>
              <a:tblGrid>
                <a:gridCol w="3669792"/>
              </a:tblGrid>
              <a:tr h="3349875">
                <a:tc>
                  <a:txBody>
                    <a:bodyPr/>
                    <a:lstStyle/>
                    <a:p>
                      <a:pPr marL="0" lvl="0" indent="0" algn="ctr" rtl="1">
                        <a:spcBef>
                          <a:spcPts val="0"/>
                        </a:spcBef>
                        <a:spcAft>
                          <a:spcPts val="0"/>
                        </a:spcAft>
                        <a:buNone/>
                      </a:pPr>
                      <a:endParaRPr lang="he-IL" sz="1800" u="sng" dirty="0" smtClean="0">
                        <a:solidFill>
                          <a:schemeClr val="accent5"/>
                        </a:solidFill>
                        <a:hlinkClick r:id="rId13" action="ppaction://hlinksldjump"/>
                      </a:endParaRPr>
                    </a:p>
                    <a:p>
                      <a:pPr marL="0" lvl="0" indent="0" algn="ctr" rtl="1">
                        <a:spcBef>
                          <a:spcPts val="0"/>
                        </a:spcBef>
                        <a:spcAft>
                          <a:spcPts val="0"/>
                        </a:spcAft>
                        <a:buNone/>
                      </a:pPr>
                      <a:r>
                        <a:rPr lang="x-none" sz="1800" u="sng" smtClean="0">
                          <a:solidFill>
                            <a:schemeClr val="accent5"/>
                          </a:solidFill>
                          <a:hlinkClick r:id="rId14" action="ppaction://hlinksldjump"/>
                        </a:rPr>
                        <a:t>צורת רישום התוים-המשך</a:t>
                      </a:r>
                      <a:endParaRPr lang="he-IL" sz="1800" u="sng" dirty="0" smtClean="0">
                        <a:solidFill>
                          <a:schemeClr val="accent5"/>
                        </a:solidFill>
                        <a:hlinkClick r:id="rId13" action="ppaction://hlinksldjump"/>
                      </a:endParaRPr>
                    </a:p>
                    <a:p>
                      <a:pPr marL="0" lvl="0" indent="0" algn="ctr" rtl="1">
                        <a:spcBef>
                          <a:spcPts val="0"/>
                        </a:spcBef>
                        <a:spcAft>
                          <a:spcPts val="0"/>
                        </a:spcAft>
                        <a:buNone/>
                      </a:pPr>
                      <a:r>
                        <a:rPr lang="x-none" sz="1800" u="sng" smtClean="0">
                          <a:solidFill>
                            <a:schemeClr val="accent5"/>
                          </a:solidFill>
                          <a:hlinkClick r:id="rId13" action="ppaction://hlinksldjump"/>
                        </a:rPr>
                        <a:t>סימני </a:t>
                      </a:r>
                      <a:r>
                        <a:rPr lang="x-none" sz="1800" u="sng">
                          <a:solidFill>
                            <a:schemeClr val="accent5"/>
                          </a:solidFill>
                          <a:hlinkClick r:id="rId13" action="ppaction://hlinksldjump"/>
                        </a:rPr>
                        <a:t>האטה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5" action="ppaction://hlinksldjump"/>
                        </a:rPr>
                        <a:t>סימני חזרה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6" action="ppaction://hlinksldjump"/>
                        </a:rPr>
                        <a:t>טמפו</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17" action="ppaction://hlinksldjump"/>
                        </a:rPr>
                        <a:t>אופן חישוב הטמפו</a:t>
                      </a:r>
                      <a:endParaRPr sz="1800" dirty="0">
                        <a:solidFill>
                          <a:schemeClr val="lt1"/>
                        </a:solidFill>
                      </a:endParaRPr>
                    </a:p>
                    <a:p>
                      <a:pPr marL="0" lvl="0" indent="0" rtl="1">
                        <a:spcBef>
                          <a:spcPts val="0"/>
                        </a:spcBef>
                        <a:spcAft>
                          <a:spcPts val="0"/>
                        </a:spcAft>
                        <a:buNone/>
                      </a:pPr>
                      <a:endParaRPr dirty="0">
                        <a:solidFill>
                          <a:srgbClr val="FFFFFF"/>
                        </a:solidFill>
                        <a:latin typeface="David"/>
                        <a:ea typeface="David"/>
                        <a:cs typeface="David"/>
                        <a:sym typeface="David"/>
                      </a:endParaRPr>
                    </a:p>
                    <a:p>
                      <a:pPr marL="0" lvl="0" indent="0" algn="ctr" rtl="1">
                        <a:spcBef>
                          <a:spcPts val="0"/>
                        </a:spcBef>
                        <a:spcAft>
                          <a:spcPts val="0"/>
                        </a:spcAft>
                        <a:buNone/>
                      </a:pPr>
                      <a:endParaRPr sz="2400" b="1" u="sng" dirty="0">
                        <a:solidFill>
                          <a:srgbClr val="FFFF00"/>
                        </a:solidFill>
                      </a:endParaRPr>
                    </a:p>
                    <a:p>
                      <a:pPr marL="0" lvl="0" indent="0" algn="ctr" rtl="1">
                        <a:spcBef>
                          <a:spcPts val="0"/>
                        </a:spcBef>
                        <a:spcAft>
                          <a:spcPts val="0"/>
                        </a:spcAft>
                        <a:buNone/>
                      </a:pPr>
                      <a:endParaRPr sz="1800" b="1" u="sng" dirty="0">
                        <a:solidFill>
                          <a:srgbClr val="FFFF00"/>
                        </a:solidFill>
                      </a:endParaRPr>
                    </a:p>
                    <a:p>
                      <a:pPr marL="0" lvl="0" indent="0" rtl="1">
                        <a:spcBef>
                          <a:spcPts val="0"/>
                        </a:spcBef>
                        <a:spcAft>
                          <a:spcPts val="0"/>
                        </a:spcAft>
                        <a:buNone/>
                      </a:pPr>
                      <a:endParaRPr sz="1800" dirty="0">
                        <a:solidFill>
                          <a:schemeClr val="lt1"/>
                        </a:solidFill>
                      </a:endParaRPr>
                    </a:p>
                    <a:p>
                      <a:pPr marL="0" lvl="0" indent="0" algn="ctr" rtl="1">
                        <a:spcBef>
                          <a:spcPts val="0"/>
                        </a:spcBef>
                        <a:spcAft>
                          <a:spcPts val="0"/>
                        </a:spcAft>
                        <a:buNone/>
                      </a:pPr>
                      <a:endParaRPr sz="1800" b="1" u="sng" dirty="0">
                        <a:solidFill>
                          <a:srgbClr val="FFFF00"/>
                        </a:solidFill>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3057525" y="340150"/>
            <a:ext cx="3419476" cy="545675"/>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
            </a:r>
            <a:br>
              <a:rPr lang="he-IL" sz="2800" b="1" dirty="0" smtClean="0">
                <a:ln w="10541" cmpd="sng">
                  <a:solidFill>
                    <a:srgbClr val="7D7D7D">
                      <a:tint val="100000"/>
                      <a:shade val="100000"/>
                      <a:satMod val="110000"/>
                    </a:srgbClr>
                  </a:solidFill>
                  <a:prstDash val="solid"/>
                </a:ln>
                <a:solidFill>
                  <a:srgbClr val="FFFF00"/>
                </a:solidFill>
              </a:rPr>
            </a:br>
            <a:r>
              <a:rPr lang="he-IL" sz="2800" b="1" dirty="0" smtClean="0">
                <a:ln w="10541" cmpd="sng">
                  <a:solidFill>
                    <a:srgbClr val="7D7D7D">
                      <a:tint val="100000"/>
                      <a:shade val="100000"/>
                      <a:satMod val="110000"/>
                    </a:srgbClr>
                  </a:solidFill>
                  <a:prstDash val="solid"/>
                </a:ln>
                <a:solidFill>
                  <a:srgbClr val="FFFF00"/>
                </a:solidFill>
              </a:rPr>
              <a:t>תיווי מוזיקלי</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pic>
        <p:nvPicPr>
          <p:cNvPr id="6" name="Snagit_PPTC" descr="PPTC.png"/>
          <p:cNvPicPr>
            <a:picLocks noChangeAspect="1"/>
          </p:cNvPicPr>
          <p:nvPr/>
        </p:nvPicPr>
        <p:blipFill>
          <a:blip r:embed="rId4"/>
          <a:stretch>
            <a:fillRect/>
          </a:stretch>
        </p:blipFill>
        <p:spPr>
          <a:xfrm>
            <a:off x="2757716" y="3109955"/>
            <a:ext cx="3666667" cy="695238"/>
          </a:xfrm>
          <a:prstGeom prst="rect">
            <a:avLst/>
          </a:prstGeom>
        </p:spPr>
      </p:pic>
      <p:sp>
        <p:nvSpPr>
          <p:cNvPr id="7" name="Google Shape;2006;p212"/>
          <p:cNvSpPr txBox="1">
            <a:spLocks/>
          </p:cNvSpPr>
          <p:nvPr/>
        </p:nvSpPr>
        <p:spPr>
          <a:xfrm>
            <a:off x="971799" y="1076325"/>
            <a:ext cx="7114926" cy="2276475"/>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r>
              <a:rPr kumimoji="0" lang="he-IL"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rPr>
              <a:t/>
            </a:r>
            <a:br>
              <a:rPr kumimoji="0" lang="he-IL"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rPr>
            </a:br>
            <a:endParaRPr kumimoji="0" lang="en-US"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endParaRPr lang="en-US" sz="2800" b="1" dirty="0" smtClean="0">
              <a:ln w="10541" cmpd="sng">
                <a:solidFill>
                  <a:srgbClr val="7D7D7D">
                    <a:tint val="100000"/>
                    <a:shade val="100000"/>
                    <a:satMod val="110000"/>
                  </a:srgbClr>
                </a:solidFill>
                <a:prstDash val="solid"/>
              </a:ln>
              <a:solidFill>
                <a:srgbClr val="FFFF00"/>
              </a:solidFill>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endParaRPr kumimoji="0" lang="en-US"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r>
              <a:rPr kumimoji="0" lang="he-IL" sz="1600" b="1" i="0" u="none" strike="noStrike" kern="0" cap="none" spc="0" normalizeH="0" baseline="0" noProof="0" dirty="0" smtClean="0">
                <a:ln w="10541" cmpd="sng">
                  <a:solidFill>
                    <a:srgbClr val="7D7D7D">
                      <a:tint val="100000"/>
                      <a:shade val="100000"/>
                      <a:satMod val="110000"/>
                    </a:srgbClr>
                  </a:solidFill>
                  <a:prstDash val="solid"/>
                </a:ln>
                <a:solidFill>
                  <a:srgbClr val="FF0000"/>
                </a:solidFill>
                <a:effectLst/>
                <a:uLnTx/>
                <a:uFillTx/>
                <a:latin typeface="Roboto"/>
                <a:ea typeface="Roboto"/>
                <a:cs typeface="Roboto"/>
                <a:sym typeface="Roboto"/>
              </a:rPr>
              <a:t>ציין 8 אי התאמות בתיווי המוצג כאן. </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 1. חסר משקל בתיבה מס' 1</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2.  אין מספרי תיבות.</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3. בתיבה השנייה אין התאמה בין התיווי למשקל.</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4. בתיבה מספר 4 נרשם פה בקאר במקום פה דיאז.</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5. לא מופיע קו כפול בין תיבה 2 לתיבה 3 עקב החלפת המשקל.</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6. אין התאמה בין הסולמות במפתח סול לעומת מפתח פה. </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kumimoji="0" lang="he-IL" sz="11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rPr>
              <a:t>6. חסר משקל</a:t>
            </a:r>
            <a:r>
              <a:rPr kumimoji="0" lang="he-IL" sz="1100" b="1" i="0" u="none" strike="noStrike" kern="0" cap="none" spc="0" normalizeH="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rPr>
              <a:t> בתיבה 3 במפתח פה.</a:t>
            </a:r>
            <a:r>
              <a:rPr kumimoji="0" lang="he-IL" sz="11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rPr>
              <a:t>  </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2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7. אין התאמה בין התיווי למשקל בתיבה 3 במפתח פה.</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kumimoji="0" lang="he-IL" sz="12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rPr>
              <a:t>8. חסר קו</a:t>
            </a:r>
            <a:r>
              <a:rPr kumimoji="0" lang="he-IL" sz="1200" b="1" i="0" u="none" strike="noStrike" kern="0" cap="none" spc="0" normalizeH="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rPr>
              <a:t> סימון ססטמה.</a:t>
            </a:r>
            <a:endParaRPr kumimoji="0" lang="he-IL" sz="12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endParaRPr>
          </a:p>
          <a:p>
            <a:pPr marL="228600" lvl="0" indent="-228600" algn="r" rtl="1">
              <a:buClr>
                <a:schemeClr val="lt1"/>
              </a:buClr>
              <a:buSzPts val="4200"/>
              <a:buAutoNum type="arabicPeriod"/>
            </a:pPr>
            <a:endParaRPr kumimoji="0" lang="he-IL" sz="12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endParaRPr>
          </a:p>
          <a:p>
            <a:pPr lvl="0" algn="r" rtl="1">
              <a:buClr>
                <a:schemeClr val="lt1"/>
              </a:buClr>
              <a:buSzPts val="4200"/>
            </a:pPr>
            <a:endParaRPr kumimoji="0" lang="en-US" sz="1200" b="1" i="0" u="none" strike="noStrike" kern="0" cap="none" spc="0" normalizeH="0" baseline="0" noProof="0" dirty="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endParaRPr>
          </a:p>
        </p:txBody>
      </p:sp>
      <p:pic>
        <p:nvPicPr>
          <p:cNvPr id="9" name="Snagit_PPT12" descr="PPT12.png"/>
          <p:cNvPicPr>
            <a:picLocks noChangeAspect="1"/>
          </p:cNvPicPr>
          <p:nvPr/>
        </p:nvPicPr>
        <p:blipFill>
          <a:blip r:embed="rId5"/>
          <a:stretch>
            <a:fillRect/>
          </a:stretch>
        </p:blipFill>
        <p:spPr>
          <a:xfrm>
            <a:off x="2767239" y="3790984"/>
            <a:ext cx="3628572" cy="552381"/>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12"/>
          <p:cNvSpPr txBox="1">
            <a:spLocks noGrp="1"/>
          </p:cNvSpPr>
          <p:nvPr>
            <p:ph type="ctrTitle"/>
          </p:nvPr>
        </p:nvSpPr>
        <p:spPr>
          <a:xfrm>
            <a:off x="3057525" y="340150"/>
            <a:ext cx="3419476" cy="545675"/>
          </a:xfrm>
          <a:prstGeom prst="rect">
            <a:avLst/>
          </a:prstGeom>
        </p:spPr>
        <p:txBody>
          <a:bodyPr spcFirstLastPara="1" wrap="square" lIns="91425" tIns="91425" rIns="91425" bIns="91425" anchor="b" anchorCtr="0">
            <a:noAutofit/>
          </a:bodyPr>
          <a:lstStyle/>
          <a:p>
            <a:pPr algn="ctr"/>
            <a:r>
              <a:rPr lang="he-IL" sz="2800" b="1" dirty="0" smtClean="0">
                <a:ln w="10541" cmpd="sng">
                  <a:solidFill>
                    <a:srgbClr val="7D7D7D">
                      <a:tint val="100000"/>
                      <a:shade val="100000"/>
                      <a:satMod val="110000"/>
                    </a:srgbClr>
                  </a:solidFill>
                  <a:prstDash val="solid"/>
                </a:ln>
                <a:solidFill>
                  <a:srgbClr val="FFFF00"/>
                </a:solidFill>
              </a:rPr>
              <a:t/>
            </a:r>
            <a:br>
              <a:rPr lang="he-IL" sz="2800" b="1" dirty="0" smtClean="0">
                <a:ln w="10541" cmpd="sng">
                  <a:solidFill>
                    <a:srgbClr val="7D7D7D">
                      <a:tint val="100000"/>
                      <a:shade val="100000"/>
                      <a:satMod val="110000"/>
                    </a:srgbClr>
                  </a:solidFill>
                  <a:prstDash val="solid"/>
                </a:ln>
                <a:solidFill>
                  <a:srgbClr val="FFFF00"/>
                </a:solidFill>
              </a:rPr>
            </a:br>
            <a:r>
              <a:rPr lang="he-IL" sz="2800" b="1" dirty="0" smtClean="0">
                <a:ln w="10541" cmpd="sng">
                  <a:solidFill>
                    <a:srgbClr val="7D7D7D">
                      <a:tint val="100000"/>
                      <a:shade val="100000"/>
                      <a:satMod val="110000"/>
                    </a:srgbClr>
                  </a:solidFill>
                  <a:prstDash val="solid"/>
                </a:ln>
                <a:solidFill>
                  <a:srgbClr val="FFFF00"/>
                </a:solidFill>
              </a:rPr>
              <a:t>תיווי מוזיקלי</a:t>
            </a:r>
            <a:endParaRPr lang="en-US" sz="2800" b="1" dirty="0">
              <a:ln w="10541" cmpd="sng">
                <a:solidFill>
                  <a:srgbClr val="7D7D7D">
                    <a:tint val="100000"/>
                    <a:shade val="100000"/>
                    <a:satMod val="110000"/>
                  </a:srgbClr>
                </a:solidFill>
                <a:prstDash val="solid"/>
              </a:ln>
              <a:solidFill>
                <a:srgbClr val="FFFF00"/>
              </a:solidFill>
            </a:endParaRPr>
          </a:p>
        </p:txBody>
      </p:sp>
      <p:pic>
        <p:nvPicPr>
          <p:cNvPr id="2007" name="Google Shape;2007;p212"/>
          <p:cNvPicPr preferRelativeResize="0"/>
          <p:nvPr/>
        </p:nvPicPr>
        <p:blipFill>
          <a:blip r:embed="rId3">
            <a:alphaModFix/>
          </a:blip>
          <a:stretch>
            <a:fillRect/>
          </a:stretch>
        </p:blipFill>
        <p:spPr>
          <a:xfrm>
            <a:off x="6826075" y="0"/>
            <a:ext cx="2317925" cy="1070650"/>
          </a:xfrm>
          <a:prstGeom prst="rect">
            <a:avLst/>
          </a:prstGeom>
          <a:noFill/>
          <a:ln>
            <a:noFill/>
          </a:ln>
        </p:spPr>
      </p:pic>
      <p:sp>
        <p:nvSpPr>
          <p:cNvPr id="5" name="Rectangle 4"/>
          <p:cNvSpPr/>
          <p:nvPr/>
        </p:nvSpPr>
        <p:spPr>
          <a:xfrm>
            <a:off x="4450833" y="2110085"/>
            <a:ext cx="242374" cy="338554"/>
          </a:xfrm>
          <a:prstGeom prst="rect">
            <a:avLst/>
          </a:prstGeom>
          <a:noFill/>
        </p:spPr>
        <p:txBody>
          <a:bodyPr wrap="none" lIns="91440" tIns="45720" rIns="91440" bIns="45720">
            <a:spAutoFit/>
          </a:bodyPr>
          <a:lstStyle/>
          <a:p>
            <a:pPr algn="ctr"/>
            <a:r>
              <a:rPr lang="he-IL" sz="1600" b="1" cap="none" spc="0" dirty="0" smtClean="0">
                <a:ln w="10541" cmpd="sng">
                  <a:solidFill>
                    <a:srgbClr val="7D7D7D">
                      <a:tint val="100000"/>
                      <a:shade val="100000"/>
                      <a:satMod val="110000"/>
                    </a:srgbClr>
                  </a:solidFill>
                  <a:prstDash val="solid"/>
                </a:ln>
                <a:solidFill>
                  <a:schemeClr val="bg1"/>
                </a:solidFill>
                <a:effectLst/>
              </a:rPr>
              <a:t> </a:t>
            </a:r>
            <a:endParaRPr lang="en-US" sz="1600" b="1" cap="none" spc="0" dirty="0">
              <a:ln w="10541" cmpd="sng">
                <a:solidFill>
                  <a:srgbClr val="7D7D7D">
                    <a:tint val="100000"/>
                    <a:shade val="100000"/>
                    <a:satMod val="110000"/>
                  </a:srgbClr>
                </a:solidFill>
                <a:prstDash val="solid"/>
              </a:ln>
              <a:solidFill>
                <a:schemeClr val="bg1"/>
              </a:solidFill>
              <a:effectLst/>
            </a:endParaRPr>
          </a:p>
        </p:txBody>
      </p:sp>
      <p:sp>
        <p:nvSpPr>
          <p:cNvPr id="7" name="Google Shape;2006;p212"/>
          <p:cNvSpPr txBox="1">
            <a:spLocks/>
          </p:cNvSpPr>
          <p:nvPr/>
        </p:nvSpPr>
        <p:spPr>
          <a:xfrm>
            <a:off x="971799" y="723900"/>
            <a:ext cx="7153026" cy="120015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r>
              <a:rPr kumimoji="0" lang="he-IL"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rPr>
              <a:t/>
            </a:r>
            <a:br>
              <a:rPr kumimoji="0" lang="he-IL"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rPr>
            </a:br>
            <a:endParaRPr kumimoji="0" lang="en-US"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endParaRPr lang="en-US" sz="2800" b="1" dirty="0" smtClean="0">
              <a:ln w="10541" cmpd="sng">
                <a:solidFill>
                  <a:srgbClr val="7D7D7D">
                    <a:tint val="100000"/>
                    <a:shade val="100000"/>
                    <a:satMod val="110000"/>
                  </a:srgbClr>
                </a:solidFill>
                <a:prstDash val="solid"/>
              </a:ln>
              <a:solidFill>
                <a:srgbClr val="FFFF00"/>
              </a:solidFill>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endParaRPr kumimoji="0" lang="en-US" sz="2800" b="1" i="0" u="none" strike="noStrike" kern="0" cap="none" spc="0" normalizeH="0" baseline="0" noProof="0" dirty="0" smtClean="0">
              <a:ln w="10541" cmpd="sng">
                <a:solidFill>
                  <a:srgbClr val="7D7D7D">
                    <a:tint val="100000"/>
                    <a:shade val="100000"/>
                    <a:satMod val="110000"/>
                  </a:srgbClr>
                </a:solidFill>
                <a:prstDash val="solid"/>
              </a:ln>
              <a:solidFill>
                <a:srgbClr val="FFFF00"/>
              </a:solidFill>
              <a:effectLst/>
              <a:uLnTx/>
              <a:uFillTx/>
              <a:latin typeface="Roboto"/>
              <a:ea typeface="Roboto"/>
              <a:cs typeface="Roboto"/>
              <a:sym typeface="Roboto"/>
            </a:endParaRPr>
          </a:p>
          <a:p>
            <a:pPr marL="0" marR="0" lvl="0" indent="0" algn="r" defTabSz="914400" rtl="0" eaLnBrk="1" fontAlgn="auto" latinLnBrk="0" hangingPunct="1">
              <a:lnSpc>
                <a:spcPct val="100000"/>
              </a:lnSpc>
              <a:spcBef>
                <a:spcPts val="0"/>
              </a:spcBef>
              <a:spcAft>
                <a:spcPts val="0"/>
              </a:spcAft>
              <a:buClr>
                <a:schemeClr val="lt1"/>
              </a:buClr>
              <a:buSzPts val="4200"/>
              <a:buFont typeface="Roboto"/>
              <a:buNone/>
              <a:tabLst/>
              <a:defRPr/>
            </a:pPr>
            <a:r>
              <a:rPr kumimoji="0" lang="he-IL" sz="1600" b="1" i="0" u="none" strike="noStrike" kern="0" cap="none" spc="0" normalizeH="0" baseline="0" noProof="0" dirty="0" smtClean="0">
                <a:ln w="10541" cmpd="sng">
                  <a:solidFill>
                    <a:srgbClr val="7D7D7D">
                      <a:tint val="100000"/>
                      <a:shade val="100000"/>
                      <a:satMod val="110000"/>
                    </a:srgbClr>
                  </a:solidFill>
                  <a:prstDash val="solid"/>
                </a:ln>
                <a:solidFill>
                  <a:srgbClr val="FF0000"/>
                </a:solidFill>
                <a:effectLst/>
                <a:uLnTx/>
                <a:uFillTx/>
                <a:latin typeface="Roboto"/>
                <a:ea typeface="Roboto"/>
                <a:cs typeface="Roboto"/>
                <a:sym typeface="Roboto"/>
              </a:rPr>
              <a:t>להלן התיווי הנכון. </a:t>
            </a:r>
          </a:p>
          <a:p>
            <a:pPr marL="0" marR="0" lvl="0" indent="0" algn="r" defTabSz="914400" rtl="1" eaLnBrk="1" fontAlgn="auto" latinLnBrk="0" hangingPunct="1">
              <a:lnSpc>
                <a:spcPct val="100000"/>
              </a:lnSpc>
              <a:spcBef>
                <a:spcPts val="0"/>
              </a:spcBef>
              <a:spcAft>
                <a:spcPts val="0"/>
              </a:spcAft>
              <a:buClr>
                <a:schemeClr val="lt1"/>
              </a:buClr>
              <a:buSzPts val="4200"/>
              <a:buFont typeface="Roboto"/>
              <a:buNone/>
              <a:tabLst/>
              <a:defRPr/>
            </a:pPr>
            <a:r>
              <a:rPr lang="he-IL" sz="1100" b="1" dirty="0" smtClean="0">
                <a:ln w="10541" cmpd="sng">
                  <a:solidFill>
                    <a:srgbClr val="7D7D7D">
                      <a:tint val="100000"/>
                      <a:shade val="100000"/>
                      <a:satMod val="110000"/>
                    </a:srgbClr>
                  </a:solidFill>
                  <a:prstDash val="solid"/>
                </a:ln>
                <a:solidFill>
                  <a:schemeClr val="bg1"/>
                </a:solidFill>
                <a:latin typeface="Roboto"/>
                <a:ea typeface="Roboto"/>
                <a:cs typeface="Roboto"/>
                <a:sym typeface="Roboto"/>
              </a:rPr>
              <a:t> </a:t>
            </a:r>
            <a:endParaRPr kumimoji="0" lang="he-IL" sz="1200" b="1" i="0" u="none" strike="noStrike" kern="0" cap="none" spc="0" normalizeH="0" baseline="0" noProof="0" dirty="0" smtClean="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endParaRPr>
          </a:p>
          <a:p>
            <a:pPr lvl="0" algn="r" rtl="1">
              <a:buClr>
                <a:schemeClr val="lt1"/>
              </a:buClr>
              <a:buSzPts val="4200"/>
            </a:pPr>
            <a:endParaRPr kumimoji="0" lang="en-US" sz="1200" b="1" i="0" u="none" strike="noStrike" kern="0" cap="none" spc="0" normalizeH="0" baseline="0" noProof="0" dirty="0">
              <a:ln w="10541" cmpd="sng">
                <a:solidFill>
                  <a:srgbClr val="7D7D7D">
                    <a:tint val="100000"/>
                    <a:shade val="100000"/>
                    <a:satMod val="110000"/>
                  </a:srgbClr>
                </a:solidFill>
                <a:prstDash val="solid"/>
              </a:ln>
              <a:solidFill>
                <a:schemeClr val="bg1"/>
              </a:solidFill>
              <a:effectLst/>
              <a:uLnTx/>
              <a:uFillTx/>
              <a:latin typeface="Roboto"/>
              <a:ea typeface="Roboto"/>
              <a:cs typeface="Roboto"/>
              <a:sym typeface="Roboto"/>
            </a:endParaRPr>
          </a:p>
        </p:txBody>
      </p:sp>
      <p:pic>
        <p:nvPicPr>
          <p:cNvPr id="8" name="Snagit_PPT19" descr="PPT19.png"/>
          <p:cNvPicPr>
            <a:picLocks noChangeAspect="1"/>
          </p:cNvPicPr>
          <p:nvPr/>
        </p:nvPicPr>
        <p:blipFill>
          <a:blip r:embed="rId4"/>
          <a:stretch>
            <a:fillRect/>
          </a:stretch>
        </p:blipFill>
        <p:spPr>
          <a:xfrm>
            <a:off x="2605333" y="1847940"/>
            <a:ext cx="3933334" cy="1447619"/>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תו מוזיקלי</a:t>
            </a:r>
            <a:endParaRPr sz="2400" b="1" dirty="0">
              <a:solidFill>
                <a:srgbClr val="FFFF00"/>
              </a:solidFill>
              <a:latin typeface="Arial" pitchFamily="34" charset="0"/>
              <a:ea typeface="Times New Roman"/>
              <a:cs typeface="Arial" pitchFamily="34" charset="0"/>
              <a:sym typeface="Times New Roman"/>
            </a:endParaRPr>
          </a:p>
        </p:txBody>
      </p:sp>
      <p:sp>
        <p:nvSpPr>
          <p:cNvPr id="317" name="Google Shape;317;p38"/>
          <p:cNvSpPr txBox="1"/>
          <p:nvPr/>
        </p:nvSpPr>
        <p:spPr>
          <a:xfrm>
            <a:off x="757238" y="842050"/>
            <a:ext cx="7638612" cy="38724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dirty="0">
              <a:solidFill>
                <a:srgbClr val="FFFFFF"/>
              </a:solidFill>
            </a:endParaRPr>
          </a:p>
          <a:p>
            <a:pPr marL="0" marR="114300" lvl="0" indent="0" algn="just" rtl="1">
              <a:lnSpc>
                <a:spcPct val="115000"/>
              </a:lnSpc>
              <a:spcBef>
                <a:spcPts val="0"/>
              </a:spcBef>
              <a:spcAft>
                <a:spcPts val="0"/>
              </a:spcAft>
              <a:buNone/>
            </a:pPr>
            <a:r>
              <a:rPr lang="x-none" b="1">
                <a:solidFill>
                  <a:srgbClr val="FFFF00"/>
                </a:solidFill>
                <a:latin typeface="Arial" pitchFamily="34" charset="0"/>
                <a:cs typeface="Arial" pitchFamily="34" charset="0"/>
              </a:rPr>
              <a:t>תו מוזיקלי</a:t>
            </a:r>
            <a:r>
              <a:rPr lang="x-none">
                <a:solidFill>
                  <a:srgbClr val="FFFFFF"/>
                </a:solidFill>
                <a:latin typeface="Arial" pitchFamily="34" charset="0"/>
                <a:cs typeface="Arial" pitchFamily="34" charset="0"/>
              </a:rPr>
              <a:t>-</a:t>
            </a:r>
            <a:r>
              <a:rPr lang="x-none">
                <a:solidFill>
                  <a:srgbClr val="FFFFFF"/>
                </a:solidFill>
                <a:latin typeface="Arial" pitchFamily="34" charset="0"/>
                <a:ea typeface="Times New Roman"/>
                <a:cs typeface="Arial" pitchFamily="34" charset="0"/>
                <a:sym typeface="Times New Roman"/>
              </a:rPr>
              <a:t> (Note) התווים המוזיקליים הינם סימנים גרפיים בינלאומיים מוסכמים, אשר על-פיהם נכתבת ומבוצעת יצירה מוזיקלית. תו הנו סימן גרפי שבאמצעותו רושמים את צלילי המוזיקה למינהם. התו מציין את הגובה היחסי של הצליל על פי מיקומו במָחְמוֹשֶת בהתאם למפתח , למשקל, לסוג הטמפו, לסוג הסולם, ואת ערך הזמן היחסי של הצליל על פי צורתו:. צורת הצליל או צורת הדמימה.. בסימנים אלו אנו מוצאים את סימני ההאטה, סימני הדינאמיקה , סימני הגובה, וסימני החזרה.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במושג המכונה תו מוזיקלי אנו מוצאים צורות גרפיות רבות ומשונות אשר באות לסמן לנגן או לזמר או למנצח על כל מיני הוראות והנחיות בזמן שירה נגינה או ניצוח.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dirty="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התיאוריה המוזיקלית כמו תאורית הנהיגה, הינה אחידה ובשפה אוניברסלית בכל העולם. וכמו בנהיגה קיימים </a:t>
            </a:r>
            <a:r>
              <a:rPr lang="x-none" u="sng">
                <a:solidFill>
                  <a:srgbClr val="FFFFFF"/>
                </a:solidFill>
                <a:latin typeface="Arial" pitchFamily="34" charset="0"/>
                <a:ea typeface="Times New Roman"/>
                <a:cs typeface="Arial" pitchFamily="34" charset="0"/>
                <a:sym typeface="Times New Roman"/>
              </a:rPr>
              <a:t>התמרורים</a:t>
            </a:r>
            <a:r>
              <a:rPr lang="x-none">
                <a:solidFill>
                  <a:srgbClr val="FFFFFF"/>
                </a:solidFill>
                <a:latin typeface="Arial" pitchFamily="34" charset="0"/>
                <a:ea typeface="Times New Roman"/>
                <a:cs typeface="Arial" pitchFamily="34" charset="0"/>
                <a:sym typeface="Times New Roman"/>
              </a:rPr>
              <a:t> .. הרי שבמוזיקה קיימים </a:t>
            </a:r>
            <a:r>
              <a:rPr lang="x-none" u="sng">
                <a:solidFill>
                  <a:srgbClr val="FFFFFF"/>
                </a:solidFill>
                <a:latin typeface="Arial" pitchFamily="34" charset="0"/>
                <a:ea typeface="Times New Roman"/>
                <a:cs typeface="Arial" pitchFamily="34" charset="0"/>
                <a:sym typeface="Times New Roman"/>
              </a:rPr>
              <a:t>התוים</a:t>
            </a:r>
            <a:r>
              <a:rPr lang="x-none">
                <a:solidFill>
                  <a:srgbClr val="FFFFFF"/>
                </a:solidFill>
                <a:latin typeface="Arial" pitchFamily="34" charset="0"/>
                <a:ea typeface="Times New Roman"/>
                <a:cs typeface="Arial" pitchFamily="34" charset="0"/>
                <a:sym typeface="Times New Roman"/>
              </a:rPr>
              <a:t>...</a:t>
            </a:r>
            <a:endParaRPr dirty="0">
              <a:solidFill>
                <a:srgbClr val="FFFFFF"/>
              </a:solidFill>
              <a:latin typeface="Arial" pitchFamily="34" charset="0"/>
              <a:ea typeface="Times New Roman"/>
              <a:cs typeface="Arial" pitchFamily="34" charset="0"/>
              <a:sym typeface="Times New Roman"/>
            </a:endParaRPr>
          </a:p>
          <a:p>
            <a:pPr marL="0" lvl="0" indent="0" algn="just" rtl="1">
              <a:lnSpc>
                <a:spcPct val="115000"/>
              </a:lnSpc>
              <a:spcBef>
                <a:spcPts val="0"/>
              </a:spcBef>
              <a:spcAft>
                <a:spcPts val="0"/>
              </a:spcAft>
              <a:buNone/>
            </a:pPr>
            <a:r>
              <a:rPr lang="x-none">
                <a:solidFill>
                  <a:srgbClr val="FFFFFF"/>
                </a:solidFill>
                <a:latin typeface="Arial" pitchFamily="34" charset="0"/>
                <a:ea typeface="Times New Roman"/>
                <a:cs typeface="Arial" pitchFamily="34" charset="0"/>
                <a:sym typeface="Times New Roman"/>
              </a:rPr>
              <a:t> </a:t>
            </a:r>
            <a:endParaRPr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1200"/>
              </a:spcAft>
              <a:buNone/>
            </a:pPr>
            <a:r>
              <a:rPr lang="x-none">
                <a:solidFill>
                  <a:srgbClr val="FFFFFF"/>
                </a:solidFill>
                <a:latin typeface="Arial" pitchFamily="34" charset="0"/>
                <a:ea typeface="Times New Roman"/>
                <a:cs typeface="Arial" pitchFamily="34" charset="0"/>
                <a:sym typeface="Times New Roman"/>
              </a:rPr>
              <a:t>שיטת התיווי הינה פרי המצאתו של התאורטיקן האיטלקי גויידו דארצו בשנת 990 לאחר הספירה, שיטה זו שופצה במהלך התקופה.. והתוים שאנו מכירים היום הינם פרי החלטה סופית של המחלקה הבינלאומית למוזיקה אשר בשנת 1939 החליטה על שיטת תיווי אוניברסלית בכל העולם. כלומר, בכל נקודה בעולם , הנגנים והזמרים ינגנו או ישירו לדוגמא את הרקויאם של מוצרט מאותם תוים מוזיקליים בדיוק... </a:t>
            </a:r>
            <a:endParaRPr dirty="0">
              <a:solidFill>
                <a:srgbClr val="FFFFFF"/>
              </a:solidFill>
              <a:latin typeface="Arial" pitchFamily="34" charset="0"/>
              <a:ea typeface="Times New Roman"/>
              <a:cs typeface="Arial" pitchFamily="34" charset="0"/>
              <a:sym typeface="Times New Roman"/>
            </a:endParaRPr>
          </a:p>
        </p:txBody>
      </p:sp>
      <p:pic>
        <p:nvPicPr>
          <p:cNvPr id="318" name="Google Shape;318;p38"/>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319" name="Google Shape;319;p38"/>
          <p:cNvPicPr preferRelativeResize="0"/>
          <p:nvPr/>
        </p:nvPicPr>
        <p:blipFill>
          <a:blip r:embed="rId3">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3000" b="1">
                <a:solidFill>
                  <a:srgbClr val="FFFF00"/>
                </a:solidFill>
                <a:latin typeface="Times New Roman"/>
                <a:ea typeface="Times New Roman"/>
                <a:cs typeface="Times New Roman"/>
                <a:sym typeface="Times New Roman"/>
              </a:rPr>
              <a:t>              </a:t>
            </a:r>
            <a:r>
              <a:rPr lang="x-none" sz="2400" b="1">
                <a:solidFill>
                  <a:srgbClr val="FFFF00"/>
                </a:solidFill>
                <a:latin typeface="+mn-lt"/>
                <a:ea typeface="Times New Roman"/>
                <a:cs typeface="Arial" pitchFamily="34" charset="0"/>
                <a:sym typeface="Times New Roman"/>
              </a:rPr>
              <a:t>רגלית</a:t>
            </a:r>
            <a:r>
              <a:rPr lang="x-none" sz="2400" b="1">
                <a:solidFill>
                  <a:srgbClr val="FFFF00"/>
                </a:solidFill>
                <a:latin typeface="+mn-lt"/>
                <a:ea typeface="Times New Roman"/>
                <a:cs typeface="Times New Roman"/>
                <a:sym typeface="Times New Roman"/>
              </a:rPr>
              <a:t> </a:t>
            </a:r>
            <a:endParaRPr sz="2400" b="1" dirty="0">
              <a:solidFill>
                <a:srgbClr val="FFFF00"/>
              </a:solidFill>
              <a:latin typeface="+mn-lt"/>
              <a:ea typeface="Times New Roman"/>
              <a:cs typeface="Times New Roman"/>
              <a:sym typeface="Times New Roman"/>
            </a:endParaRPr>
          </a:p>
        </p:txBody>
      </p:sp>
      <p:pic>
        <p:nvPicPr>
          <p:cNvPr id="325" name="Google Shape;325;p39"/>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326" name="Google Shape;326;p39"/>
          <p:cNvPicPr preferRelativeResize="0"/>
          <p:nvPr/>
        </p:nvPicPr>
        <p:blipFill>
          <a:blip r:embed="rId3">
            <a:alphaModFix/>
          </a:blip>
          <a:stretch>
            <a:fillRect/>
          </a:stretch>
        </p:blipFill>
        <p:spPr>
          <a:xfrm>
            <a:off x="7133625" y="0"/>
            <a:ext cx="2010375" cy="895300"/>
          </a:xfrm>
          <a:prstGeom prst="rect">
            <a:avLst/>
          </a:prstGeom>
          <a:noFill/>
          <a:ln>
            <a:noFill/>
          </a:ln>
        </p:spPr>
      </p:pic>
      <p:sp>
        <p:nvSpPr>
          <p:cNvPr id="327" name="Google Shape;327;p39"/>
          <p:cNvSpPr txBox="1"/>
          <p:nvPr/>
        </p:nvSpPr>
        <p:spPr>
          <a:xfrm>
            <a:off x="957263" y="1071747"/>
            <a:ext cx="7315362" cy="2189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00"/>
                </a:solidFill>
                <a:latin typeface="Arial" pitchFamily="34" charset="0"/>
                <a:cs typeface="Arial" pitchFamily="34" charset="0"/>
              </a:rPr>
              <a:t>רגלית-</a:t>
            </a:r>
            <a:r>
              <a:rPr lang="x-none" sz="1800">
                <a:solidFill>
                  <a:srgbClr val="FFFFFF"/>
                </a:solidFill>
                <a:latin typeface="Arial" pitchFamily="34" charset="0"/>
                <a:ea typeface="Times New Roman"/>
                <a:cs typeface="Arial" pitchFamily="34" charset="0"/>
                <a:sym typeface="Times New Roman"/>
              </a:rPr>
              <a:t> הוחלט כי כל הצלילים החל מהצליל לה באוקטבה הקטנה ועד הצליל לה באוקטבה הראשונה. יסומנו עם  </a:t>
            </a:r>
            <a:r>
              <a:rPr lang="x-none" sz="1800" b="1">
                <a:solidFill>
                  <a:srgbClr val="FFFF00"/>
                </a:solidFill>
                <a:latin typeface="Arial" pitchFamily="34" charset="0"/>
                <a:ea typeface="Times New Roman"/>
                <a:cs typeface="Arial" pitchFamily="34" charset="0"/>
                <a:sym typeface="Times New Roman"/>
              </a:rPr>
              <a:t>רגלית</a:t>
            </a:r>
            <a:r>
              <a:rPr lang="x-none" sz="1800">
                <a:solidFill>
                  <a:srgbClr val="FFFF00"/>
                </a:solidFill>
                <a:latin typeface="Arial" pitchFamily="34" charset="0"/>
                <a:ea typeface="Times New Roman"/>
                <a:cs typeface="Arial" pitchFamily="34" charset="0"/>
                <a:sym typeface="Times New Roman"/>
              </a:rPr>
              <a:t>- מצד ימין הפונה כלפי מעלה </a:t>
            </a:r>
            <a:r>
              <a:rPr lang="x-none" sz="1800">
                <a:solidFill>
                  <a:srgbClr val="FFFFFF"/>
                </a:solidFill>
                <a:latin typeface="Arial" pitchFamily="34" charset="0"/>
                <a:ea typeface="Times New Roman"/>
                <a:cs typeface="Arial" pitchFamily="34" charset="0"/>
                <a:sym typeface="Times New Roman"/>
              </a:rPr>
              <a:t> </a:t>
            </a:r>
            <a:r>
              <a:rPr lang="he-IL" sz="1800" dirty="0" smtClean="0">
                <a:solidFill>
                  <a:srgbClr val="FFFFFF"/>
                </a:solidFill>
                <a:latin typeface="Arial" pitchFamily="34" charset="0"/>
                <a:ea typeface="Times New Roman"/>
                <a:cs typeface="Arial" pitchFamily="34" charset="0"/>
                <a:sym typeface="Times New Roman"/>
              </a:rPr>
              <a:t>(</a:t>
            </a:r>
            <a:r>
              <a:rPr lang="x-none" sz="1800" smtClean="0">
                <a:solidFill>
                  <a:srgbClr val="FFFFFF"/>
                </a:solidFill>
                <a:latin typeface="Arial" pitchFamily="34" charset="0"/>
                <a:ea typeface="Times New Roman"/>
                <a:cs typeface="Arial" pitchFamily="34" charset="0"/>
                <a:sym typeface="Times New Roman"/>
              </a:rPr>
              <a:t>מסומן בכחול</a:t>
            </a:r>
            <a:r>
              <a:rPr lang="he-IL" sz="1800" dirty="0" smtClean="0">
                <a:solidFill>
                  <a:srgbClr val="FFFFFF"/>
                </a:solidFill>
                <a:latin typeface="Arial" pitchFamily="34" charset="0"/>
                <a:ea typeface="Times New Roman"/>
                <a:cs typeface="Arial" pitchFamily="34" charset="0"/>
                <a:sym typeface="Times New Roman"/>
              </a:rPr>
              <a:t>)</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וכל הצלילים החל מהצליל סי באוקטבה הראשונה ועד הצליל דו באוקטבה השניה, יסומנו עם  </a:t>
            </a:r>
            <a:r>
              <a:rPr lang="x-none" sz="1800" b="1">
                <a:solidFill>
                  <a:srgbClr val="FFFF00"/>
                </a:solidFill>
                <a:latin typeface="Arial" pitchFamily="34" charset="0"/>
                <a:ea typeface="Times New Roman"/>
                <a:cs typeface="Arial" pitchFamily="34" charset="0"/>
                <a:sym typeface="Times New Roman"/>
              </a:rPr>
              <a:t>רגלית-</a:t>
            </a:r>
            <a:r>
              <a:rPr lang="x-none" sz="1800">
                <a:solidFill>
                  <a:srgbClr val="FFFF00"/>
                </a:solidFill>
                <a:latin typeface="Arial" pitchFamily="34" charset="0"/>
                <a:ea typeface="Times New Roman"/>
                <a:cs typeface="Arial" pitchFamily="34" charset="0"/>
                <a:sym typeface="Times New Roman"/>
              </a:rPr>
              <a:t> מצד שמאל הפונה כלפי מטה. </a:t>
            </a:r>
            <a:r>
              <a:rPr lang="he-IL" sz="1800" dirty="0" smtClean="0">
                <a:solidFill>
                  <a:srgbClr val="FFFF00"/>
                </a:solidFill>
                <a:latin typeface="Arial" pitchFamily="34" charset="0"/>
                <a:ea typeface="Times New Roman"/>
                <a:cs typeface="Arial" pitchFamily="34" charset="0"/>
                <a:sym typeface="Times New Roman"/>
              </a:rPr>
              <a:t>(</a:t>
            </a:r>
            <a:r>
              <a:rPr lang="x-none" sz="1800" smtClean="0">
                <a:solidFill>
                  <a:srgbClr val="FFFFFF"/>
                </a:solidFill>
                <a:latin typeface="Arial" pitchFamily="34" charset="0"/>
                <a:ea typeface="Times New Roman"/>
                <a:cs typeface="Arial" pitchFamily="34" charset="0"/>
                <a:sym typeface="Times New Roman"/>
              </a:rPr>
              <a:t>מסומן באדום</a:t>
            </a:r>
            <a:r>
              <a:rPr lang="he-IL" sz="1800" dirty="0" smtClean="0">
                <a:solidFill>
                  <a:srgbClr val="FFFFFF"/>
                </a:solidFill>
                <a:latin typeface="Arial" pitchFamily="34" charset="0"/>
                <a:ea typeface="Times New Roman"/>
                <a:cs typeface="Arial" pitchFamily="34" charset="0"/>
                <a:sym typeface="Times New Roman"/>
              </a:rPr>
              <a:t>).</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rtl="0">
              <a:spcBef>
                <a:spcPts val="0"/>
              </a:spcBef>
              <a:spcAft>
                <a:spcPts val="0"/>
              </a:spcAft>
              <a:buNone/>
            </a:pPr>
            <a:r>
              <a:rPr lang="x-none" sz="1100"/>
              <a:t> . </a:t>
            </a:r>
            <a:endParaRPr dirty="0"/>
          </a:p>
        </p:txBody>
      </p:sp>
      <p:pic>
        <p:nvPicPr>
          <p:cNvPr id="328" name="Google Shape;328;p39"/>
          <p:cNvPicPr preferRelativeResize="0"/>
          <p:nvPr/>
        </p:nvPicPr>
        <p:blipFill>
          <a:blip r:embed="rId4">
            <a:alphaModFix/>
          </a:blip>
          <a:stretch>
            <a:fillRect/>
          </a:stretch>
        </p:blipFill>
        <p:spPr>
          <a:xfrm>
            <a:off x="2310200" y="3379425"/>
            <a:ext cx="5555575" cy="1025750"/>
          </a:xfrm>
          <a:prstGeom prst="rect">
            <a:avLst/>
          </a:prstGeom>
          <a:noFill/>
          <a:ln>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3000" b="1">
                <a:solidFill>
                  <a:srgbClr val="FFFF00"/>
                </a:solidFill>
                <a:latin typeface="Times New Roman"/>
                <a:ea typeface="Times New Roman"/>
                <a:cs typeface="Times New Roman"/>
                <a:sym typeface="Times New Roman"/>
              </a:rPr>
              <a:t>            </a:t>
            </a:r>
            <a:r>
              <a:rPr lang="he-IL" sz="3000" b="1" dirty="0" smtClean="0">
                <a:solidFill>
                  <a:srgbClr val="FFFF00"/>
                </a:solidFill>
                <a:latin typeface="Times New Roman"/>
                <a:ea typeface="Times New Roman"/>
                <a:cs typeface="Times New Roman"/>
                <a:sym typeface="Times New Roman"/>
              </a:rPr>
              <a:t>     </a:t>
            </a:r>
            <a:r>
              <a:rPr lang="x-none" sz="2400" b="1" smtClean="0">
                <a:solidFill>
                  <a:srgbClr val="FFFF00"/>
                </a:solidFill>
                <a:latin typeface="+mn-lt"/>
                <a:ea typeface="Times New Roman"/>
                <a:cs typeface="Times New Roman"/>
                <a:sym typeface="Times New Roman"/>
              </a:rPr>
              <a:t>ווית</a:t>
            </a:r>
            <a:r>
              <a:rPr lang="x-none" sz="2400" b="1" smtClean="0">
                <a:solidFill>
                  <a:srgbClr val="FFFF00"/>
                </a:solidFill>
                <a:latin typeface="Times New Roman"/>
                <a:ea typeface="Times New Roman"/>
                <a:cs typeface="Times New Roman"/>
                <a:sym typeface="Times New Roman"/>
              </a:rPr>
              <a:t> </a:t>
            </a:r>
            <a:endParaRPr sz="2400" b="1" dirty="0">
              <a:solidFill>
                <a:srgbClr val="FFFF00"/>
              </a:solidFill>
              <a:latin typeface="Times New Roman"/>
              <a:ea typeface="Times New Roman"/>
              <a:cs typeface="Times New Roman"/>
              <a:sym typeface="Times New Roman"/>
            </a:endParaRPr>
          </a:p>
        </p:txBody>
      </p:sp>
      <p:pic>
        <p:nvPicPr>
          <p:cNvPr id="334" name="Google Shape;334;p40"/>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335" name="Google Shape;335;p40"/>
          <p:cNvPicPr preferRelativeResize="0"/>
          <p:nvPr/>
        </p:nvPicPr>
        <p:blipFill>
          <a:blip r:embed="rId3">
            <a:alphaModFix/>
          </a:blip>
          <a:stretch>
            <a:fillRect/>
          </a:stretch>
        </p:blipFill>
        <p:spPr>
          <a:xfrm>
            <a:off x="7133625" y="0"/>
            <a:ext cx="2010375" cy="895300"/>
          </a:xfrm>
          <a:prstGeom prst="rect">
            <a:avLst/>
          </a:prstGeom>
          <a:noFill/>
          <a:ln>
            <a:noFill/>
          </a:ln>
        </p:spPr>
      </p:pic>
      <p:sp>
        <p:nvSpPr>
          <p:cNvPr id="336" name="Google Shape;336;p40"/>
          <p:cNvSpPr txBox="1"/>
          <p:nvPr/>
        </p:nvSpPr>
        <p:spPr>
          <a:xfrm>
            <a:off x="857250" y="1071747"/>
            <a:ext cx="7415375" cy="2189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r" rtl="1">
              <a:lnSpc>
                <a:spcPct val="115000"/>
              </a:lnSpc>
              <a:spcBef>
                <a:spcPts val="0"/>
              </a:spcBef>
              <a:spcAft>
                <a:spcPts val="0"/>
              </a:spcAft>
              <a:buNone/>
            </a:pPr>
            <a:r>
              <a:rPr lang="x-none" sz="1800" b="1">
                <a:solidFill>
                  <a:srgbClr val="FFFF00"/>
                </a:solidFill>
                <a:latin typeface="Arial" pitchFamily="34" charset="0"/>
                <a:cs typeface="Arial" pitchFamily="34" charset="0"/>
              </a:rPr>
              <a:t>ווית</a:t>
            </a:r>
            <a:r>
              <a:rPr lang="x-none" sz="1800">
                <a:solidFill>
                  <a:srgbClr val="FFFFFF"/>
                </a:solidFill>
                <a:latin typeface="Arial" pitchFamily="34" charset="0"/>
                <a:ea typeface="Times New Roman"/>
                <a:cs typeface="Arial" pitchFamily="34" charset="0"/>
                <a:sym typeface="Times New Roman"/>
              </a:rPr>
              <a:t> - נועדה להבדיל בין תו הרבע, תו השמינית, תו החלקי שש-עשרה ותו חלקי שלושים ושתיים . תו הרבע נכתב ללא ווית , תו השמינית נכתב עם ווית אחת,  תו החלקי שש-עשרה נכתב עם שתי וויות. תו חלקי שלושים ושתיים נכתב עם שלוש וויות ,וכדומה... להלן אופן הרישום: </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rtl="0">
              <a:spcBef>
                <a:spcPts val="0"/>
              </a:spcBef>
              <a:spcAft>
                <a:spcPts val="0"/>
              </a:spcAft>
              <a:buNone/>
            </a:pPr>
            <a:r>
              <a:rPr lang="x-none" sz="1100"/>
              <a:t> . </a:t>
            </a:r>
            <a:endParaRPr dirty="0"/>
          </a:p>
        </p:txBody>
      </p:sp>
      <p:pic>
        <p:nvPicPr>
          <p:cNvPr id="337" name="Google Shape;337;p40"/>
          <p:cNvPicPr preferRelativeResize="0"/>
          <p:nvPr/>
        </p:nvPicPr>
        <p:blipFill>
          <a:blip r:embed="rId4">
            <a:alphaModFix/>
          </a:blip>
          <a:stretch>
            <a:fillRect/>
          </a:stretch>
        </p:blipFill>
        <p:spPr>
          <a:xfrm>
            <a:off x="2462375" y="3354472"/>
            <a:ext cx="5353050" cy="819150"/>
          </a:xfrm>
          <a:prstGeom prst="rect">
            <a:avLst/>
          </a:prstGeom>
          <a:noFill/>
          <a:ln>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1"/>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קשתות</a:t>
            </a:r>
            <a:endParaRPr sz="2400" b="1" dirty="0">
              <a:solidFill>
                <a:srgbClr val="FFFF00"/>
              </a:solidFill>
              <a:latin typeface="Arial" pitchFamily="34" charset="0"/>
              <a:ea typeface="Times New Roman"/>
              <a:cs typeface="Arial" pitchFamily="34" charset="0"/>
              <a:sym typeface="Times New Roman"/>
            </a:endParaRPr>
          </a:p>
        </p:txBody>
      </p:sp>
      <p:pic>
        <p:nvPicPr>
          <p:cNvPr id="343" name="Google Shape;343;p41"/>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344" name="Google Shape;344;p41"/>
          <p:cNvPicPr preferRelativeResize="0"/>
          <p:nvPr/>
        </p:nvPicPr>
        <p:blipFill>
          <a:blip r:embed="rId3">
            <a:alphaModFix/>
          </a:blip>
          <a:stretch>
            <a:fillRect/>
          </a:stretch>
        </p:blipFill>
        <p:spPr>
          <a:xfrm>
            <a:off x="7133625" y="0"/>
            <a:ext cx="2010375" cy="895300"/>
          </a:xfrm>
          <a:prstGeom prst="rect">
            <a:avLst/>
          </a:prstGeom>
          <a:noFill/>
          <a:ln>
            <a:noFill/>
          </a:ln>
        </p:spPr>
      </p:pic>
      <p:sp>
        <p:nvSpPr>
          <p:cNvPr id="345" name="Google Shape;345;p41"/>
          <p:cNvSpPr txBox="1"/>
          <p:nvPr/>
        </p:nvSpPr>
        <p:spPr>
          <a:xfrm>
            <a:off x="736275" y="459175"/>
            <a:ext cx="7536300" cy="4290900"/>
          </a:xfrm>
          <a:prstGeom prst="rect">
            <a:avLst/>
          </a:prstGeom>
          <a:noFill/>
          <a:ln>
            <a:noFill/>
          </a:ln>
        </p:spPr>
        <p:txBody>
          <a:bodyPr spcFirstLastPara="1" wrap="square" lIns="91425" tIns="91425" rIns="91425" bIns="91425" anchor="ctr" anchorCtr="0">
            <a:noAutofit/>
          </a:bodyPr>
          <a:lstStyle/>
          <a:p>
            <a:pPr marL="0" marR="0" lvl="0" indent="0" algn="just" rtl="1">
              <a:lnSpc>
                <a:spcPct val="115000"/>
              </a:lnSpc>
              <a:spcBef>
                <a:spcPts val="0"/>
              </a:spcBef>
              <a:spcAft>
                <a:spcPts val="0"/>
              </a:spcAft>
              <a:buNone/>
            </a:pPr>
            <a:r>
              <a:rPr lang="x-none" b="1" u="sng">
                <a:solidFill>
                  <a:srgbClr val="FFFF00"/>
                </a:solidFill>
              </a:rPr>
              <a:t>קשתות</a:t>
            </a:r>
            <a:r>
              <a:rPr lang="x-none" b="1">
                <a:solidFill>
                  <a:srgbClr val="FFFF00"/>
                </a:solidFill>
              </a:rPr>
              <a:t>-</a:t>
            </a:r>
            <a:r>
              <a:rPr lang="x-none" b="1">
                <a:solidFill>
                  <a:srgbClr val="FFFFFF"/>
                </a:solidFill>
                <a:latin typeface="Times New Roman"/>
                <a:ea typeface="Times New Roman"/>
                <a:cs typeface="Times New Roman"/>
                <a:sym typeface="Times New Roman"/>
              </a:rPr>
              <a:t> </a:t>
            </a:r>
            <a:r>
              <a:rPr lang="x-none">
                <a:solidFill>
                  <a:srgbClr val="FFFFFF"/>
                </a:solidFill>
                <a:latin typeface="Times New Roman"/>
                <a:ea typeface="Times New Roman"/>
                <a:cs typeface="Times New Roman"/>
                <a:sym typeface="Times New Roman"/>
              </a:rPr>
              <a:t>סימני הקשתות מחולקים לשלוש קבוצות: יתכן מקרים של שילוב בין הקשתות ואף מצבים של </a:t>
            </a:r>
            <a:endParaRPr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קשת בתוך קשת.</a:t>
            </a:r>
            <a:endParaRPr dirty="0">
              <a:solidFill>
                <a:srgbClr val="FFFFFF"/>
              </a:solidFill>
              <a:latin typeface="Times New Roman"/>
              <a:ea typeface="Times New Roman"/>
              <a:cs typeface="Times New Roman"/>
              <a:sym typeface="Times New Roman"/>
            </a:endParaRPr>
          </a:p>
          <a:p>
            <a:pPr marL="0" marR="0" lvl="0" indent="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קשת המחברת </a:t>
            </a:r>
            <a:r>
              <a:rPr lang="x-none" u="sng">
                <a:solidFill>
                  <a:srgbClr val="FFFFFF"/>
                </a:solidFill>
                <a:latin typeface="Times New Roman"/>
                <a:ea typeface="Times New Roman"/>
                <a:cs typeface="Times New Roman"/>
                <a:sym typeface="Times New Roman"/>
              </a:rPr>
              <a:t>שני צלילים</a:t>
            </a:r>
            <a:r>
              <a:rPr lang="x-none">
                <a:solidFill>
                  <a:srgbClr val="FFFFFF"/>
                </a:solidFill>
                <a:latin typeface="Times New Roman"/>
                <a:ea typeface="Times New Roman"/>
                <a:cs typeface="Times New Roman"/>
                <a:sym typeface="Times New Roman"/>
              </a:rPr>
              <a:t> בעלי גובה </a:t>
            </a:r>
            <a:r>
              <a:rPr lang="x-none" u="sng">
                <a:solidFill>
                  <a:srgbClr val="FFFFFF"/>
                </a:solidFill>
                <a:latin typeface="Times New Roman"/>
                <a:ea typeface="Times New Roman"/>
                <a:cs typeface="Times New Roman"/>
                <a:sym typeface="Times New Roman"/>
              </a:rPr>
              <a:t>צליל זהה</a:t>
            </a:r>
            <a:r>
              <a:rPr lang="x-none">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a:t>
            </a:r>
            <a:r>
              <a:rPr lang="x-none" b="1" smtClean="0">
                <a:solidFill>
                  <a:srgbClr val="FFFF00"/>
                </a:solidFill>
                <a:latin typeface="Times New Roman"/>
                <a:ea typeface="Times New Roman"/>
                <a:cs typeface="Times New Roman"/>
                <a:sym typeface="Times New Roman"/>
              </a:rPr>
              <a:t>גלישה</a:t>
            </a:r>
            <a:endParaRPr b="1"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algn="r" rtl="1">
              <a:spcBef>
                <a:spcPts val="0"/>
              </a:spcBef>
              <a:spcAft>
                <a:spcPts val="0"/>
              </a:spcAft>
              <a:buNone/>
            </a:pPr>
            <a:r>
              <a:rPr lang="x-none" sz="1100"/>
              <a:t> . ·</a:t>
            </a:r>
            <a:r>
              <a:rPr lang="x-none" sz="700">
                <a:latin typeface="Times New Roman"/>
                <a:ea typeface="Times New Roman"/>
                <a:cs typeface="Times New Roman"/>
                <a:sym typeface="Times New Roman"/>
              </a:rPr>
              <a:t>              </a:t>
            </a:r>
            <a:endParaRPr sz="700" dirty="0">
              <a:latin typeface="Times New Roman"/>
              <a:ea typeface="Times New Roman"/>
              <a:cs typeface="Times New Roman"/>
              <a:sym typeface="Times New Roman"/>
            </a:endParaRPr>
          </a:p>
          <a:p>
            <a:pPr marL="0" lvl="0" indent="0" algn="r"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r"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r" rtl="1">
              <a:spcBef>
                <a:spcPts val="0"/>
              </a:spcBef>
              <a:spcAft>
                <a:spcPts val="0"/>
              </a:spcAft>
              <a:buNone/>
            </a:pPr>
            <a:r>
              <a:rPr lang="x-none">
                <a:solidFill>
                  <a:srgbClr val="FFFFFF"/>
                </a:solidFill>
                <a:latin typeface="Times New Roman"/>
                <a:ea typeface="Times New Roman"/>
                <a:cs typeface="Times New Roman"/>
                <a:sym typeface="Times New Roman"/>
              </a:rPr>
              <a:t>          קשת המחברת </a:t>
            </a:r>
            <a:r>
              <a:rPr lang="x-none" u="sng">
                <a:solidFill>
                  <a:srgbClr val="FFFFFF"/>
                </a:solidFill>
                <a:latin typeface="Times New Roman"/>
                <a:ea typeface="Times New Roman"/>
                <a:cs typeface="Times New Roman"/>
                <a:sym typeface="Times New Roman"/>
              </a:rPr>
              <a:t>שני צלילים</a:t>
            </a:r>
            <a:r>
              <a:rPr lang="x-none">
                <a:solidFill>
                  <a:srgbClr val="FFFFFF"/>
                </a:solidFill>
                <a:latin typeface="Times New Roman"/>
                <a:ea typeface="Times New Roman"/>
                <a:cs typeface="Times New Roman"/>
                <a:sym typeface="Times New Roman"/>
              </a:rPr>
              <a:t> בעלי גובה </a:t>
            </a:r>
            <a:r>
              <a:rPr lang="x-none" u="sng">
                <a:solidFill>
                  <a:srgbClr val="FFFFFF"/>
                </a:solidFill>
                <a:latin typeface="Times New Roman"/>
                <a:ea typeface="Times New Roman"/>
                <a:cs typeface="Times New Roman"/>
                <a:sym typeface="Times New Roman"/>
              </a:rPr>
              <a:t>צליל שונה</a:t>
            </a:r>
            <a:r>
              <a:rPr lang="x-none">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a:t>
            </a:r>
            <a:r>
              <a:rPr lang="x-none" b="1" smtClean="0">
                <a:solidFill>
                  <a:srgbClr val="FFFF00"/>
                </a:solidFill>
                <a:latin typeface="Times New Roman"/>
                <a:ea typeface="Times New Roman"/>
                <a:cs typeface="Times New Roman"/>
                <a:sym typeface="Times New Roman"/>
              </a:rPr>
              <a:t>הברה</a:t>
            </a:r>
            <a:endParaRPr sz="1100" b="1" dirty="0"/>
          </a:p>
          <a:p>
            <a:pPr marL="0" lvl="0" indent="0" algn="r" rtl="0">
              <a:spcBef>
                <a:spcPts val="0"/>
              </a:spcBef>
              <a:spcAft>
                <a:spcPts val="0"/>
              </a:spcAft>
              <a:buNone/>
            </a:pPr>
            <a:endParaRPr sz="1100" dirty="0"/>
          </a:p>
          <a:p>
            <a:pPr marL="0" marR="609600" lvl="0" indent="-381000" algn="just" rtl="1">
              <a:lnSpc>
                <a:spcPct val="115000"/>
              </a:lnSpc>
              <a:spcBef>
                <a:spcPts val="0"/>
              </a:spcBef>
              <a:spcAft>
                <a:spcPts val="0"/>
              </a:spcAft>
              <a:buNone/>
            </a:pPr>
            <a:r>
              <a:rPr lang="x-none" sz="1100">
                <a:solidFill>
                  <a:srgbClr val="0033CC"/>
                </a:solidFill>
              </a:rPr>
              <a:t>·</a:t>
            </a:r>
            <a:r>
              <a:rPr lang="x-none" sz="700">
                <a:solidFill>
                  <a:srgbClr val="0033CC"/>
                </a:solidFill>
                <a:latin typeface="Times New Roman"/>
                <a:ea typeface="Times New Roman"/>
                <a:cs typeface="Times New Roman"/>
                <a:sym typeface="Times New Roman"/>
              </a:rPr>
              <a:t>                     </a:t>
            </a:r>
            <a:endParaRPr sz="700" dirty="0">
              <a:solidFill>
                <a:srgbClr val="0033CC"/>
              </a:solidFill>
              <a:latin typeface="Times New Roman"/>
              <a:ea typeface="Times New Roman"/>
              <a:cs typeface="Times New Roman"/>
              <a:sym typeface="Times New Roman"/>
            </a:endParaRPr>
          </a:p>
          <a:p>
            <a:pPr marL="0" marR="609600" lvl="0" indent="-38100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609600" lvl="0" indent="-38100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p>
            <a:pPr marL="0" marR="609600" lvl="0" indent="-381000" algn="just" rtl="1">
              <a:lnSpc>
                <a:spcPct val="115000"/>
              </a:lnSpc>
              <a:spcBef>
                <a:spcPts val="0"/>
              </a:spcBef>
              <a:spcAft>
                <a:spcPts val="0"/>
              </a:spcAft>
              <a:buNone/>
            </a:pPr>
            <a:r>
              <a:rPr lang="x-none">
                <a:solidFill>
                  <a:srgbClr val="FFFFFF"/>
                </a:solidFill>
                <a:latin typeface="Times New Roman"/>
                <a:ea typeface="Times New Roman"/>
                <a:cs typeface="Times New Roman"/>
                <a:sym typeface="Times New Roman"/>
              </a:rPr>
              <a:t>                 קשת המחברת </a:t>
            </a:r>
            <a:r>
              <a:rPr lang="x-none" u="sng">
                <a:solidFill>
                  <a:srgbClr val="FFFFFF"/>
                </a:solidFill>
                <a:latin typeface="Times New Roman"/>
                <a:ea typeface="Times New Roman"/>
                <a:cs typeface="Times New Roman"/>
                <a:sym typeface="Times New Roman"/>
              </a:rPr>
              <a:t>מספר צלילים</a:t>
            </a:r>
            <a:r>
              <a:rPr lang="x-none">
                <a:solidFill>
                  <a:srgbClr val="FFFFFF"/>
                </a:solidFill>
                <a:latin typeface="Times New Roman"/>
                <a:ea typeface="Times New Roman"/>
                <a:cs typeface="Times New Roman"/>
                <a:sym typeface="Times New Roman"/>
              </a:rPr>
              <a:t> בעלי גובה </a:t>
            </a:r>
            <a:r>
              <a:rPr lang="x-none" u="sng">
                <a:solidFill>
                  <a:srgbClr val="FFFFFF"/>
                </a:solidFill>
                <a:latin typeface="Times New Roman"/>
                <a:ea typeface="Times New Roman"/>
                <a:cs typeface="Times New Roman"/>
                <a:sym typeface="Times New Roman"/>
              </a:rPr>
              <a:t>צליל שונה</a:t>
            </a:r>
            <a:r>
              <a:rPr lang="x-none" b="1">
                <a:solidFill>
                  <a:srgbClr val="FFFFFF"/>
                </a:solidFill>
                <a:latin typeface="Times New Roman"/>
                <a:ea typeface="Times New Roman"/>
                <a:cs typeface="Times New Roman"/>
                <a:sym typeface="Times New Roman"/>
              </a:rPr>
              <a:t>. </a:t>
            </a:r>
            <a:r>
              <a:rPr lang="x-none" b="1">
                <a:solidFill>
                  <a:srgbClr val="FFFF00"/>
                </a:solidFill>
                <a:latin typeface="Times New Roman"/>
                <a:ea typeface="Times New Roman"/>
                <a:cs typeface="Times New Roman"/>
                <a:sym typeface="Times New Roman"/>
              </a:rPr>
              <a:t>(</a:t>
            </a:r>
            <a:r>
              <a:rPr lang="x-none" b="1" smtClean="0">
                <a:solidFill>
                  <a:srgbClr val="FFFF00"/>
                </a:solidFill>
                <a:latin typeface="Times New Roman"/>
                <a:ea typeface="Times New Roman"/>
                <a:cs typeface="Times New Roman"/>
                <a:sym typeface="Times New Roman"/>
              </a:rPr>
              <a:t>פרזה</a:t>
            </a:r>
            <a:endParaRPr b="1" dirty="0">
              <a:solidFill>
                <a:srgbClr val="FFFF00"/>
              </a:solidFill>
              <a:latin typeface="Times New Roman"/>
              <a:ea typeface="Times New Roman"/>
              <a:cs typeface="Times New Roman"/>
              <a:sym typeface="Times New Roman"/>
            </a:endParaRPr>
          </a:p>
          <a:p>
            <a:pPr marL="0" lvl="0" indent="0" algn="r" rtl="0">
              <a:spcBef>
                <a:spcPts val="0"/>
              </a:spcBef>
              <a:spcAft>
                <a:spcPts val="0"/>
              </a:spcAft>
              <a:buNone/>
            </a:pPr>
            <a:endParaRPr sz="1100" dirty="0"/>
          </a:p>
        </p:txBody>
      </p:sp>
      <p:pic>
        <p:nvPicPr>
          <p:cNvPr id="346" name="Google Shape;346;p41"/>
          <p:cNvPicPr preferRelativeResize="0"/>
          <p:nvPr/>
        </p:nvPicPr>
        <p:blipFill>
          <a:blip r:embed="rId4">
            <a:alphaModFix/>
          </a:blip>
          <a:stretch>
            <a:fillRect/>
          </a:stretch>
        </p:blipFill>
        <p:spPr>
          <a:xfrm>
            <a:off x="1299725" y="1828500"/>
            <a:ext cx="5362575" cy="647700"/>
          </a:xfrm>
          <a:prstGeom prst="rect">
            <a:avLst/>
          </a:prstGeom>
          <a:noFill/>
          <a:ln>
            <a:noFill/>
          </a:ln>
        </p:spPr>
      </p:pic>
      <p:pic>
        <p:nvPicPr>
          <p:cNvPr id="347" name="Google Shape;347;p41"/>
          <p:cNvPicPr preferRelativeResize="0"/>
          <p:nvPr/>
        </p:nvPicPr>
        <p:blipFill>
          <a:blip r:embed="rId5">
            <a:alphaModFix/>
          </a:blip>
          <a:stretch>
            <a:fillRect/>
          </a:stretch>
        </p:blipFill>
        <p:spPr>
          <a:xfrm>
            <a:off x="1299725" y="2974350"/>
            <a:ext cx="5362575" cy="733425"/>
          </a:xfrm>
          <a:prstGeom prst="rect">
            <a:avLst/>
          </a:prstGeom>
          <a:noFill/>
          <a:ln>
            <a:noFill/>
          </a:ln>
        </p:spPr>
      </p:pic>
      <p:pic>
        <p:nvPicPr>
          <p:cNvPr id="348" name="Google Shape;348;p41"/>
          <p:cNvPicPr preferRelativeResize="0"/>
          <p:nvPr/>
        </p:nvPicPr>
        <p:blipFill>
          <a:blip r:embed="rId6">
            <a:alphaModFix/>
          </a:blip>
          <a:stretch>
            <a:fillRect/>
          </a:stretch>
        </p:blipFill>
        <p:spPr>
          <a:xfrm>
            <a:off x="1289788" y="4129713"/>
            <a:ext cx="5362575" cy="657225"/>
          </a:xfrm>
          <a:prstGeom prst="rect">
            <a:avLst/>
          </a:prstGeom>
          <a:noFill/>
          <a:ln>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צורת רישום התווים-המשך</a:t>
            </a:r>
            <a:endParaRPr sz="2400" b="1" dirty="0">
              <a:solidFill>
                <a:srgbClr val="FFFF00"/>
              </a:solidFill>
              <a:latin typeface="Arial" pitchFamily="34" charset="0"/>
              <a:ea typeface="Times New Roman"/>
              <a:cs typeface="Arial" pitchFamily="34" charset="0"/>
              <a:sym typeface="Times New Roman"/>
            </a:endParaRPr>
          </a:p>
        </p:txBody>
      </p:sp>
      <p:pic>
        <p:nvPicPr>
          <p:cNvPr id="354" name="Google Shape;354;p42"/>
          <p:cNvPicPr preferRelativeResize="0"/>
          <p:nvPr/>
        </p:nvPicPr>
        <p:blipFill>
          <a:blip r:embed="rId3">
            <a:alphaModFix/>
          </a:blip>
          <a:stretch>
            <a:fillRect/>
          </a:stretch>
        </p:blipFill>
        <p:spPr>
          <a:xfrm>
            <a:off x="8191500" y="0"/>
            <a:ext cx="952500" cy="895300"/>
          </a:xfrm>
          <a:prstGeom prst="rect">
            <a:avLst/>
          </a:prstGeom>
          <a:noFill/>
          <a:ln>
            <a:noFill/>
          </a:ln>
        </p:spPr>
      </p:pic>
      <p:pic>
        <p:nvPicPr>
          <p:cNvPr id="355" name="Google Shape;355;p42"/>
          <p:cNvPicPr preferRelativeResize="0"/>
          <p:nvPr/>
        </p:nvPicPr>
        <p:blipFill>
          <a:blip r:embed="rId3">
            <a:alphaModFix/>
          </a:blip>
          <a:stretch>
            <a:fillRect/>
          </a:stretch>
        </p:blipFill>
        <p:spPr>
          <a:xfrm>
            <a:off x="7133625" y="0"/>
            <a:ext cx="2010375" cy="895300"/>
          </a:xfrm>
          <a:prstGeom prst="rect">
            <a:avLst/>
          </a:prstGeom>
          <a:noFill/>
          <a:ln>
            <a:noFill/>
          </a:ln>
        </p:spPr>
      </p:pic>
      <p:sp>
        <p:nvSpPr>
          <p:cNvPr id="356" name="Google Shape;356;p42"/>
          <p:cNvSpPr txBox="1"/>
          <p:nvPr/>
        </p:nvSpPr>
        <p:spPr>
          <a:xfrm>
            <a:off x="728663" y="1328025"/>
            <a:ext cx="7543962" cy="7977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r>
              <a:rPr lang="x-none" sz="1800">
                <a:solidFill>
                  <a:srgbClr val="FFFFFF"/>
                </a:solidFill>
                <a:latin typeface="Arial" pitchFamily="34" charset="0"/>
                <a:ea typeface="Times New Roman"/>
                <a:cs typeface="Arial" pitchFamily="34" charset="0"/>
                <a:sym typeface="Times New Roman"/>
              </a:rPr>
              <a:t>באותה ועדה בינלאומית למוזיקה משנת 1939 </a:t>
            </a:r>
            <a:r>
              <a:rPr lang="he-IL" sz="1800" dirty="0" smtClean="0">
                <a:solidFill>
                  <a:srgbClr val="FFFFFF"/>
                </a:solidFill>
                <a:latin typeface="Arial" pitchFamily="34" charset="0"/>
                <a:ea typeface="Times New Roman"/>
                <a:cs typeface="Arial" pitchFamily="34" charset="0"/>
                <a:sym typeface="Times New Roman"/>
              </a:rPr>
              <a:t>ה</a:t>
            </a:r>
            <a:r>
              <a:rPr lang="x-none" sz="1800" smtClean="0">
                <a:solidFill>
                  <a:srgbClr val="FFFFFF"/>
                </a:solidFill>
                <a:latin typeface="Arial" pitchFamily="34" charset="0"/>
                <a:ea typeface="Times New Roman"/>
                <a:cs typeface="Arial" pitchFamily="34" charset="0"/>
                <a:sym typeface="Times New Roman"/>
              </a:rPr>
              <a:t>וחלט </a:t>
            </a:r>
            <a:r>
              <a:rPr lang="x-none" sz="1800">
                <a:solidFill>
                  <a:srgbClr val="FFFFFF"/>
                </a:solidFill>
                <a:latin typeface="Arial" pitchFamily="34" charset="0"/>
                <a:ea typeface="Times New Roman"/>
                <a:cs typeface="Arial" pitchFamily="34" charset="0"/>
                <a:sym typeface="Times New Roman"/>
              </a:rPr>
              <a:t>על אחידות בינלאומית </a:t>
            </a:r>
            <a:r>
              <a:rPr lang="x-none" sz="1800" smtClean="0">
                <a:solidFill>
                  <a:srgbClr val="FFFFFF"/>
                </a:solidFill>
                <a:latin typeface="Arial" pitchFamily="34" charset="0"/>
                <a:ea typeface="Times New Roman"/>
                <a:cs typeface="Arial" pitchFamily="34" charset="0"/>
                <a:sym typeface="Times New Roman"/>
              </a:rPr>
              <a:t>בתיווי:</a:t>
            </a:r>
            <a:r>
              <a:rPr lang="he-IL" sz="1800" dirty="0" smtClean="0">
                <a:solidFill>
                  <a:srgbClr val="FFFFFF"/>
                </a:solidFill>
                <a:latin typeface="Arial" pitchFamily="34" charset="0"/>
                <a:ea typeface="Times New Roman"/>
                <a:cs typeface="Arial" pitchFamily="34" charset="0"/>
                <a:sym typeface="Times New Roman"/>
              </a:rPr>
              <a:t> </a:t>
            </a:r>
            <a:r>
              <a:rPr lang="x-none" sz="1800" smtClean="0">
                <a:solidFill>
                  <a:srgbClr val="FFFFFF"/>
                </a:solidFill>
                <a:latin typeface="Arial" pitchFamily="34" charset="0"/>
                <a:ea typeface="Times New Roman"/>
                <a:cs typeface="Arial" pitchFamily="34" charset="0"/>
                <a:sym typeface="Times New Roman"/>
              </a:rPr>
              <a:t>להלן </a:t>
            </a:r>
            <a:r>
              <a:rPr lang="x-none" sz="1800">
                <a:solidFill>
                  <a:srgbClr val="FFFFFF"/>
                </a:solidFill>
                <a:latin typeface="Arial" pitchFamily="34" charset="0"/>
                <a:ea typeface="Times New Roman"/>
                <a:cs typeface="Arial" pitchFamily="34" charset="0"/>
                <a:sym typeface="Times New Roman"/>
              </a:rPr>
              <a:t>העקרונות העיקריים: </a:t>
            </a:r>
            <a:endParaRPr sz="1800" dirty="0">
              <a:solidFill>
                <a:srgbClr val="FFFFFF"/>
              </a:solidFill>
              <a:latin typeface="Arial" pitchFamily="34" charset="0"/>
              <a:ea typeface="Times New Roman"/>
              <a:cs typeface="Arial" pitchFamily="34" charset="0"/>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rtl="0">
              <a:spcBef>
                <a:spcPts val="0"/>
              </a:spcBef>
              <a:spcAft>
                <a:spcPts val="0"/>
              </a:spcAft>
              <a:buNone/>
            </a:pPr>
            <a:r>
              <a:rPr lang="x-none" sz="1100"/>
              <a:t> . </a:t>
            </a:r>
            <a:endParaRPr dirty="0"/>
          </a:p>
        </p:txBody>
      </p:sp>
      <p:pic>
        <p:nvPicPr>
          <p:cNvPr id="357" name="Google Shape;357;p42"/>
          <p:cNvPicPr preferRelativeResize="0"/>
          <p:nvPr/>
        </p:nvPicPr>
        <p:blipFill>
          <a:blip r:embed="rId4">
            <a:alphaModFix/>
          </a:blip>
          <a:stretch>
            <a:fillRect/>
          </a:stretch>
        </p:blipFill>
        <p:spPr>
          <a:xfrm>
            <a:off x="725025" y="2021306"/>
            <a:ext cx="7547599" cy="2888909"/>
          </a:xfrm>
          <a:prstGeom prst="rect">
            <a:avLst/>
          </a:prstGeom>
          <a:noFill/>
          <a:ln>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סימני התיווי</a:t>
            </a:r>
            <a:endParaRPr sz="2400" b="1" dirty="0">
              <a:solidFill>
                <a:srgbClr val="FFFF00"/>
              </a:solidFill>
              <a:latin typeface="Arial" pitchFamily="34" charset="0"/>
              <a:ea typeface="Times New Roman"/>
              <a:cs typeface="Arial" pitchFamily="34" charset="0"/>
              <a:sym typeface="Times New Roman"/>
            </a:endParaRPr>
          </a:p>
        </p:txBody>
      </p:sp>
      <p:sp>
        <p:nvSpPr>
          <p:cNvPr id="363" name="Google Shape;363;p43"/>
          <p:cNvSpPr txBox="1"/>
          <p:nvPr/>
        </p:nvSpPr>
        <p:spPr>
          <a:xfrm>
            <a:off x="599875" y="1037625"/>
            <a:ext cx="8187300" cy="4105800"/>
          </a:xfrm>
          <a:prstGeom prst="rect">
            <a:avLst/>
          </a:prstGeom>
          <a:noFill/>
          <a:ln>
            <a:noFill/>
          </a:ln>
        </p:spPr>
        <p:txBody>
          <a:bodyPr spcFirstLastPara="1" wrap="square" lIns="91425" tIns="91425" rIns="91425" bIns="91425" anchor="ctr" anchorCtr="0">
            <a:noAutofit/>
          </a:bodyPr>
          <a:lstStyle/>
          <a:p>
            <a:pPr marL="0" marR="114300" lvl="0" indent="0" algn="just" rtl="1">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114300" lvl="0" indent="0" algn="just" rtl="1">
              <a:spcBef>
                <a:spcPts val="1200"/>
              </a:spcBef>
              <a:spcAft>
                <a:spcPts val="0"/>
              </a:spcAft>
              <a:buNone/>
            </a:pPr>
            <a:r>
              <a:rPr lang="x-none" sz="1800" b="1">
                <a:solidFill>
                  <a:schemeClr val="lt1"/>
                </a:solidFill>
                <a:latin typeface="Arial" pitchFamily="34" charset="0"/>
                <a:ea typeface="Times New Roman"/>
                <a:cs typeface="Arial" pitchFamily="34" charset="0"/>
                <a:sym typeface="Times New Roman"/>
              </a:rPr>
              <a:t>בועדה הבינלאומית </a:t>
            </a:r>
            <a:r>
              <a:rPr lang="x-none" sz="1800">
                <a:solidFill>
                  <a:schemeClr val="lt1"/>
                </a:solidFill>
                <a:latin typeface="Arial" pitchFamily="34" charset="0"/>
                <a:ea typeface="Times New Roman"/>
                <a:cs typeface="Arial" pitchFamily="34" charset="0"/>
                <a:sym typeface="Times New Roman"/>
              </a:rPr>
              <a:t>למוזיקה בהאג בשנת 1939,הוחלט על אחידות </a:t>
            </a:r>
            <a:r>
              <a:rPr lang="x-none" sz="1800" smtClean="0">
                <a:solidFill>
                  <a:schemeClr val="lt1"/>
                </a:solidFill>
                <a:latin typeface="Arial" pitchFamily="34" charset="0"/>
                <a:ea typeface="Times New Roman"/>
                <a:cs typeface="Arial" pitchFamily="34" charset="0"/>
                <a:sym typeface="Times New Roman"/>
              </a:rPr>
              <a:t>בינלאומית </a:t>
            </a:r>
            <a:r>
              <a:rPr lang="x-none" sz="1800">
                <a:solidFill>
                  <a:schemeClr val="lt1"/>
                </a:solidFill>
                <a:latin typeface="Arial" pitchFamily="34" charset="0"/>
                <a:ea typeface="Times New Roman"/>
                <a:cs typeface="Arial" pitchFamily="34" charset="0"/>
                <a:sym typeface="Times New Roman"/>
              </a:rPr>
              <a:t>בסימני התיווי המוזיקלי: </a:t>
            </a:r>
            <a:endParaRPr sz="1800"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3" action="ppaction://hlinksldjump"/>
              </a:rPr>
              <a:t>מחמושת</a:t>
            </a:r>
            <a:r>
              <a:rPr lang="x-none">
                <a:solidFill>
                  <a:schemeClr val="lt1"/>
                </a:solidFill>
                <a:latin typeface="Arial" pitchFamily="34" charset="0"/>
                <a:ea typeface="Times New Roman"/>
                <a:cs typeface="Arial" pitchFamily="34" charset="0"/>
                <a:sym typeface="Times New Roman"/>
              </a:rPr>
              <a:t> - הוחלט שהתיווי ייכתב על 5 קווים ו-4 בינות.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4" action="ppaction://hlinksldjump"/>
              </a:rPr>
              <a:t>מפתח</a:t>
            </a:r>
            <a:r>
              <a:rPr lang="x-none">
                <a:solidFill>
                  <a:schemeClr val="lt1"/>
                </a:solidFill>
                <a:latin typeface="Arial" pitchFamily="34" charset="0"/>
                <a:ea typeface="Times New Roman"/>
                <a:cs typeface="Arial" pitchFamily="34" charset="0"/>
                <a:sym typeface="Times New Roman"/>
              </a:rPr>
              <a:t> - 4 סוגי מפתחות בצורתם הסופית : מפתח סול, מפתח פה, מפתח דו, ומפתח לתופים,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5" action="ppaction://hlinksldjump"/>
              </a:rPr>
              <a:t>תיבה במוזיקה</a:t>
            </a:r>
            <a:r>
              <a:rPr lang="x-none">
                <a:solidFill>
                  <a:schemeClr val="lt1"/>
                </a:solidFill>
                <a:latin typeface="Arial" pitchFamily="34" charset="0"/>
                <a:ea typeface="Times New Roman"/>
                <a:cs typeface="Arial" pitchFamily="34" charset="0"/>
                <a:sym typeface="Times New Roman"/>
              </a:rPr>
              <a:t>- קו משמאל ומימין אשר מתחם את סימני התיווי.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6" action="ppaction://hlinksldjump"/>
              </a:rPr>
              <a:t>משקל מוזיקלי</a:t>
            </a:r>
            <a:r>
              <a:rPr lang="x-none">
                <a:solidFill>
                  <a:srgbClr val="FFFF00"/>
                </a:solidFill>
                <a:latin typeface="Arial" pitchFamily="34" charset="0"/>
                <a:ea typeface="Times New Roman"/>
                <a:cs typeface="Arial" pitchFamily="34" charset="0"/>
                <a:sym typeface="Times New Roman"/>
              </a:rPr>
              <a:t> -</a:t>
            </a:r>
            <a:r>
              <a:rPr lang="x-none">
                <a:solidFill>
                  <a:schemeClr val="lt1"/>
                </a:solidFill>
                <a:latin typeface="Arial" pitchFamily="34" charset="0"/>
                <a:ea typeface="Times New Roman"/>
                <a:cs typeface="Arial" pitchFamily="34" charset="0"/>
                <a:sym typeface="Times New Roman"/>
              </a:rPr>
              <a:t> 60 סוגי משקלות : במשקל זוגי, משולש, ומעורב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7" action="ppaction://hlinksldjump"/>
              </a:rPr>
              <a:t>סולם מוזיקלי</a:t>
            </a:r>
            <a:r>
              <a:rPr lang="x-none">
                <a:solidFill>
                  <a:srgbClr val="FFFF00"/>
                </a:solidFill>
                <a:latin typeface="Arial" pitchFamily="34" charset="0"/>
                <a:ea typeface="Times New Roman"/>
                <a:cs typeface="Arial" pitchFamily="34" charset="0"/>
                <a:sym typeface="Times New Roman"/>
              </a:rPr>
              <a:t> -</a:t>
            </a:r>
            <a:r>
              <a:rPr lang="x-none">
                <a:solidFill>
                  <a:schemeClr val="lt1"/>
                </a:solidFill>
                <a:latin typeface="Arial" pitchFamily="34" charset="0"/>
                <a:ea typeface="Times New Roman"/>
                <a:cs typeface="Arial" pitchFamily="34" charset="0"/>
                <a:sym typeface="Times New Roman"/>
              </a:rPr>
              <a:t> 42 סימני סולמות שונים (מזוהים על פי סימני היתק דיאז או במול)</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a:solidFill>
                  <a:schemeClr val="lt1"/>
                </a:solidFill>
                <a:latin typeface="Arial" pitchFamily="34" charset="0"/>
                <a:ea typeface="Times New Roman"/>
                <a:cs typeface="Arial" pitchFamily="34" charset="0"/>
                <a:sym typeface="Times New Roman"/>
              </a:rPr>
              <a:t> </a:t>
            </a:r>
            <a:r>
              <a:rPr lang="x-none" u="sng">
                <a:solidFill>
                  <a:schemeClr val="hlink"/>
                </a:solidFill>
                <a:latin typeface="Arial" pitchFamily="34" charset="0"/>
                <a:ea typeface="Times New Roman"/>
                <a:cs typeface="Arial" pitchFamily="34" charset="0"/>
                <a:sym typeface="Times New Roman"/>
                <a:hlinkClick r:id="rId8" action="ppaction://hlinksldjump"/>
              </a:rPr>
              <a:t>ססטמה</a:t>
            </a:r>
            <a:r>
              <a:rPr lang="x-none">
                <a:solidFill>
                  <a:schemeClr val="lt1"/>
                </a:solidFill>
                <a:latin typeface="Arial" pitchFamily="34" charset="0"/>
                <a:ea typeface="Times New Roman"/>
                <a:cs typeface="Arial" pitchFamily="34" charset="0"/>
                <a:sym typeface="Times New Roman"/>
              </a:rPr>
              <a:t>- איחוד של שתי מחמושות לפחות.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9" action="ppaction://hlinksldjump"/>
              </a:rPr>
              <a:t>מרווח מוזיקלי</a:t>
            </a:r>
            <a:r>
              <a:rPr lang="x-none">
                <a:solidFill>
                  <a:schemeClr val="lt1"/>
                </a:solidFill>
                <a:latin typeface="Arial" pitchFamily="34" charset="0"/>
                <a:ea typeface="Times New Roman"/>
                <a:cs typeface="Arial" pitchFamily="34" charset="0"/>
                <a:sym typeface="Times New Roman"/>
              </a:rPr>
              <a:t>- 13 מרווחים מצליל נתון בתוך אוקטבה</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10" action="ppaction://hlinksldjump"/>
              </a:rPr>
              <a:t>דרגות הסולם</a:t>
            </a:r>
            <a:r>
              <a:rPr lang="x-none">
                <a:solidFill>
                  <a:srgbClr val="FFFF00"/>
                </a:solidFill>
                <a:latin typeface="Arial" pitchFamily="34" charset="0"/>
                <a:ea typeface="Times New Roman"/>
                <a:cs typeface="Arial" pitchFamily="34" charset="0"/>
                <a:sym typeface="Times New Roman"/>
              </a:rPr>
              <a:t> -</a:t>
            </a:r>
            <a:r>
              <a:rPr lang="x-none">
                <a:solidFill>
                  <a:schemeClr val="lt1"/>
                </a:solidFill>
                <a:latin typeface="Arial" pitchFamily="34" charset="0"/>
                <a:ea typeface="Times New Roman"/>
                <a:cs typeface="Arial" pitchFamily="34" charset="0"/>
                <a:sym typeface="Times New Roman"/>
              </a:rPr>
              <a:t> 7 דרגות הסולם</a:t>
            </a:r>
            <a:r>
              <a:rPr lang="x-none">
                <a:solidFill>
                  <a:srgbClr val="FFFF00"/>
                </a:solidFill>
                <a:latin typeface="Arial" pitchFamily="34" charset="0"/>
                <a:ea typeface="Times New Roman"/>
                <a:cs typeface="Arial" pitchFamily="34" charset="0"/>
                <a:sym typeface="Times New Roman"/>
              </a:rPr>
              <a:t>. </a:t>
            </a:r>
            <a:endParaRPr dirty="0">
              <a:solidFill>
                <a:srgbClr val="FFFF00"/>
              </a:solidFill>
              <a:latin typeface="Arial" pitchFamily="34" charset="0"/>
              <a:ea typeface="Times New Roman"/>
              <a:cs typeface="Arial" pitchFamily="34" charset="0"/>
              <a:sym typeface="Times New Roman"/>
            </a:endParaRPr>
          </a:p>
          <a:p>
            <a:pPr marL="0" marR="114300" lvl="0" indent="0" algn="just" rtl="1">
              <a:spcBef>
                <a:spcPts val="1200"/>
              </a:spcBef>
              <a:spcAft>
                <a:spcPts val="1200"/>
              </a:spcAft>
              <a:buNone/>
            </a:pPr>
            <a:endParaRPr sz="1800" dirty="0">
              <a:solidFill>
                <a:schemeClr val="lt1"/>
              </a:solidFill>
              <a:latin typeface="Times New Roman"/>
              <a:ea typeface="Times New Roman"/>
              <a:cs typeface="Times New Roman"/>
              <a:sym typeface="Times New Roman"/>
            </a:endParaRPr>
          </a:p>
        </p:txBody>
      </p:sp>
      <p:pic>
        <p:nvPicPr>
          <p:cNvPr id="364" name="Google Shape;364;p43"/>
          <p:cNvPicPr preferRelativeResize="0"/>
          <p:nvPr/>
        </p:nvPicPr>
        <p:blipFill>
          <a:blip r:embed="rId11">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ctrTitle"/>
          </p:nvPr>
        </p:nvSpPr>
        <p:spPr>
          <a:xfrm>
            <a:off x="2577275" y="54400"/>
            <a:ext cx="3265500" cy="8409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2400" b="1">
                <a:solidFill>
                  <a:srgbClr val="FFFF00"/>
                </a:solidFill>
                <a:latin typeface="Arial"/>
                <a:ea typeface="Arial"/>
                <a:cs typeface="Arial"/>
                <a:sym typeface="Arial"/>
              </a:rPr>
              <a:t>תיאוריה מוזיקלית</a:t>
            </a:r>
            <a:endParaRPr sz="2400" b="1" dirty="0">
              <a:solidFill>
                <a:srgbClr val="FFFF00"/>
              </a:solidFill>
              <a:latin typeface="Arial"/>
              <a:ea typeface="Arial"/>
              <a:cs typeface="Arial"/>
              <a:sym typeface="Arial"/>
            </a:endParaRPr>
          </a:p>
        </p:txBody>
      </p:sp>
      <p:sp>
        <p:nvSpPr>
          <p:cNvPr id="150" name="Google Shape;150;p20"/>
          <p:cNvSpPr txBox="1">
            <a:spLocks noGrp="1"/>
          </p:cNvSpPr>
          <p:nvPr>
            <p:ph type="ctrTitle" idx="4294967295"/>
          </p:nvPr>
        </p:nvSpPr>
        <p:spPr>
          <a:xfrm>
            <a:off x="1570038" y="1341438"/>
            <a:ext cx="7573962" cy="1536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a:t>        </a:t>
            </a:r>
            <a:endParaRPr sz="3000"/>
          </a:p>
          <a:p>
            <a:pPr marL="0" lvl="0" indent="0" rtl="1">
              <a:spcBef>
                <a:spcPts val="0"/>
              </a:spcBef>
              <a:spcAft>
                <a:spcPts val="0"/>
              </a:spcAft>
              <a:buNone/>
            </a:pPr>
            <a:endParaRPr sz="2400" u="sng">
              <a:solidFill>
                <a:srgbClr val="FFFFFF"/>
              </a:solidFill>
            </a:endParaRPr>
          </a:p>
          <a:p>
            <a:pPr marL="0" lvl="0" indent="0" rtl="1">
              <a:spcBef>
                <a:spcPts val="0"/>
              </a:spcBef>
              <a:spcAft>
                <a:spcPts val="0"/>
              </a:spcAft>
              <a:buNone/>
            </a:pPr>
            <a:endParaRPr sz="2400">
              <a:solidFill>
                <a:srgbClr val="00FFFF"/>
              </a:solidFill>
            </a:endParaRPr>
          </a:p>
          <a:p>
            <a:pPr marL="0" lvl="0" indent="0" rtl="1">
              <a:spcBef>
                <a:spcPts val="0"/>
              </a:spcBef>
              <a:spcAft>
                <a:spcPts val="0"/>
              </a:spcAft>
              <a:buNone/>
            </a:pPr>
            <a:endParaRPr sz="2400">
              <a:solidFill>
                <a:srgbClr val="00FFFF"/>
              </a:solidFill>
            </a:endParaRPr>
          </a:p>
        </p:txBody>
      </p:sp>
      <p:graphicFrame>
        <p:nvGraphicFramePr>
          <p:cNvPr id="151" name="Google Shape;151;p20"/>
          <p:cNvGraphicFramePr/>
          <p:nvPr/>
        </p:nvGraphicFramePr>
        <p:xfrm>
          <a:off x="2132725" y="1009350"/>
          <a:ext cx="4606425" cy="3169890"/>
        </p:xfrm>
        <a:graphic>
          <a:graphicData uri="http://schemas.openxmlformats.org/drawingml/2006/table">
            <a:tbl>
              <a:tblPr>
                <a:noFill/>
                <a:tableStyleId>{D223DBF9-E6C6-4AA8-B193-31598DDAF621}</a:tableStyleId>
              </a:tblPr>
              <a:tblGrid>
                <a:gridCol w="4606425"/>
              </a:tblGrid>
              <a:tr h="2884950">
                <a:tc>
                  <a:txBody>
                    <a:bodyPr/>
                    <a:lstStyle/>
                    <a:p>
                      <a:pPr marL="0" lvl="0" indent="0" algn="r" rtl="1">
                        <a:spcBef>
                          <a:spcPts val="0"/>
                        </a:spcBef>
                        <a:spcAft>
                          <a:spcPts val="0"/>
                        </a:spcAft>
                        <a:buNone/>
                      </a:pPr>
                      <a:r>
                        <a:rPr lang="he-IL" sz="2400" b="1" dirty="0" smtClean="0">
                          <a:solidFill>
                            <a:srgbClr val="FF0000"/>
                          </a:solidFill>
                        </a:rPr>
                        <a:t>שיעור </a:t>
                      </a:r>
                      <a:r>
                        <a:rPr lang="he-IL" sz="2400" b="1" u="sng" dirty="0" smtClean="0">
                          <a:solidFill>
                            <a:srgbClr val="FF0000"/>
                          </a:solidFill>
                        </a:rPr>
                        <a:t>מס' 2</a:t>
                      </a: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rtl="1">
                        <a:spcBef>
                          <a:spcPts val="0"/>
                        </a:spcBef>
                        <a:spcAft>
                          <a:spcPts val="0"/>
                        </a:spcAft>
                        <a:buNone/>
                      </a:pPr>
                      <a:endParaRPr dirty="0">
                        <a:solidFill>
                          <a:srgbClr val="FFFFFF"/>
                        </a:solidFill>
                        <a:latin typeface="Times New Roman"/>
                        <a:ea typeface="Times New Roman"/>
                        <a:cs typeface="Times New Roman"/>
                        <a:sym typeface="Times New Roman"/>
                      </a:endParaRPr>
                    </a:p>
                    <a:p>
                      <a:pPr marL="0" lvl="0" indent="0" algn="ctr" rtl="1">
                        <a:spcBef>
                          <a:spcPts val="0"/>
                        </a:spcBef>
                        <a:spcAft>
                          <a:spcPts val="0"/>
                        </a:spcAft>
                        <a:buNone/>
                      </a:pPr>
                      <a:r>
                        <a:rPr lang="x-none" sz="1800" u="sng">
                          <a:solidFill>
                            <a:srgbClr val="FFFF00"/>
                          </a:solidFill>
                          <a:hlinkClick r:id="rId3" action="ppaction://hlinksldjump"/>
                        </a:rPr>
                        <a:t>מפתח מוזיקלי</a:t>
                      </a:r>
                      <a:endParaRPr sz="1800" dirty="0">
                        <a:solidFill>
                          <a:srgbClr val="FFFF00"/>
                        </a:solidFill>
                      </a:endParaRPr>
                    </a:p>
                    <a:p>
                      <a:pPr marL="0" lvl="0" indent="0" algn="ctr" rtl="1">
                        <a:spcBef>
                          <a:spcPts val="0"/>
                        </a:spcBef>
                        <a:spcAft>
                          <a:spcPts val="0"/>
                        </a:spcAft>
                        <a:buNone/>
                      </a:pPr>
                      <a:r>
                        <a:rPr lang="x-none" sz="1800" u="sng" smtClean="0">
                          <a:solidFill>
                            <a:schemeClr val="accent5"/>
                          </a:solidFill>
                          <a:hlinkClick r:id="rId4" action="ppaction://hlinksldjump"/>
                        </a:rPr>
                        <a:t>סוגי </a:t>
                      </a:r>
                      <a:r>
                        <a:rPr lang="x-none" sz="1800" u="sng">
                          <a:solidFill>
                            <a:schemeClr val="accent5"/>
                          </a:solidFill>
                          <a:hlinkClick r:id="rId4" action="ppaction://hlinksldjump"/>
                        </a:rPr>
                        <a:t>מפתחות</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5" action="ppaction://hlinksldjump"/>
                        </a:rPr>
                        <a:t>מפתח סול</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6" action="ppaction://hlinksldjump"/>
                        </a:rPr>
                        <a:t>מפתח פה</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7" action="ppaction://hlinksldjump"/>
                        </a:rPr>
                        <a:t>מפתח דו</a:t>
                      </a:r>
                      <a:endParaRPr sz="1800" dirty="0">
                        <a:solidFill>
                          <a:schemeClr val="lt1"/>
                        </a:solidFill>
                      </a:endParaRPr>
                    </a:p>
                    <a:p>
                      <a:pPr marL="0" lvl="0" indent="0" algn="ctr" rtl="1">
                        <a:spcBef>
                          <a:spcPts val="0"/>
                        </a:spcBef>
                        <a:spcAft>
                          <a:spcPts val="0"/>
                        </a:spcAft>
                        <a:buNone/>
                      </a:pPr>
                      <a:r>
                        <a:rPr lang="x-none" sz="1800" u="sng">
                          <a:solidFill>
                            <a:schemeClr val="accent5"/>
                          </a:solidFill>
                          <a:hlinkClick r:id="rId8" action="ppaction://hlinksldjump"/>
                        </a:rPr>
                        <a:t>צורת המפתחות</a:t>
                      </a:r>
                      <a:endParaRPr sz="1800" dirty="0">
                        <a:solidFill>
                          <a:schemeClr val="lt1"/>
                        </a:solidFill>
                      </a:endParaRPr>
                    </a:p>
                    <a:p>
                      <a:pPr marL="0" lvl="0" indent="0" rtl="1">
                        <a:spcBef>
                          <a:spcPts val="0"/>
                        </a:spcBef>
                        <a:spcAft>
                          <a:spcPts val="0"/>
                        </a:spcAft>
                        <a:buNone/>
                      </a:pPr>
                      <a:endParaRPr sz="1800" dirty="0">
                        <a:solidFill>
                          <a:srgbClr val="FFFF00"/>
                        </a:solidFill>
                      </a:endParaRPr>
                    </a:p>
                    <a:p>
                      <a:pPr marL="0" lvl="0" indent="0" rtl="1">
                        <a:spcBef>
                          <a:spcPts val="0"/>
                        </a:spcBef>
                        <a:spcAft>
                          <a:spcPts val="0"/>
                        </a:spcAft>
                        <a:buNone/>
                      </a:pPr>
                      <a:r>
                        <a:rPr lang="x-none" sz="1800">
                          <a:solidFill>
                            <a:srgbClr val="FFFF00"/>
                          </a:solidFill>
                          <a:latin typeface="Times New Roman"/>
                          <a:ea typeface="Times New Roman"/>
                          <a:cs typeface="Times New Roman"/>
                          <a:sym typeface="Times New Roman"/>
                        </a:rPr>
                        <a:t>    </a:t>
                      </a:r>
                      <a:endParaRPr dirty="0">
                        <a:solidFill>
                          <a:srgbClr val="FFFFFF"/>
                        </a:solidFill>
                        <a:latin typeface="Times New Roman"/>
                        <a:ea typeface="Times New Roman"/>
                        <a:cs typeface="Times New Roman"/>
                        <a:sym typeface="Times New Roman"/>
                      </a:endParaRPr>
                    </a:p>
                  </a:txBody>
                  <a:tcPr marL="91425" marR="91425" marT="91425" marB="91425"/>
                </a:tc>
              </a:tr>
            </a:tbl>
          </a:graphicData>
        </a:graphic>
      </p:graphicFrame>
      <p:sp>
        <p:nvSpPr>
          <p:cNvPr id="152" name="Google Shape;152;p20"/>
          <p:cNvSpPr txBox="1"/>
          <p:nvPr/>
        </p:nvSpPr>
        <p:spPr>
          <a:xfrm>
            <a:off x="8514600" y="3028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53" name="Google Shape;153;p20"/>
          <p:cNvPicPr preferRelativeResize="0"/>
          <p:nvPr/>
        </p:nvPicPr>
        <p:blipFill>
          <a:blip r:embed="rId9">
            <a:alphaModFix/>
          </a:blip>
          <a:stretch>
            <a:fillRect/>
          </a:stretch>
        </p:blipFill>
        <p:spPr>
          <a:xfrm>
            <a:off x="7117400" y="0"/>
            <a:ext cx="2026600" cy="895300"/>
          </a:xfrm>
          <a:prstGeom prst="rect">
            <a:avLst/>
          </a:prstGeom>
          <a:noFill/>
          <a:ln>
            <a:noFill/>
          </a:ln>
        </p:spPr>
      </p:pic>
      <p:pic>
        <p:nvPicPr>
          <p:cNvPr id="154" name="Google Shape;154;p20"/>
          <p:cNvPicPr preferRelativeResize="0"/>
          <p:nvPr/>
        </p:nvPicPr>
        <p:blipFill>
          <a:blip r:embed="rId9">
            <a:alphaModFix/>
          </a:blip>
          <a:stretch>
            <a:fillRect/>
          </a:stretch>
        </p:blipFill>
        <p:spPr>
          <a:xfrm>
            <a:off x="6826075" y="0"/>
            <a:ext cx="2317925" cy="895300"/>
          </a:xfrm>
          <a:prstGeom prst="rect">
            <a:avLst/>
          </a:prstGeom>
          <a:noFill/>
          <a:ln>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Times New Roman"/>
                <a:cs typeface="Arial" pitchFamily="34" charset="0"/>
                <a:sym typeface="Times New Roman"/>
              </a:rPr>
              <a:t>סימני התיווי- המשך</a:t>
            </a:r>
            <a:endParaRPr sz="2400" b="1" dirty="0">
              <a:solidFill>
                <a:srgbClr val="FFFF00"/>
              </a:solidFill>
              <a:latin typeface="Arial" pitchFamily="34" charset="0"/>
              <a:ea typeface="Times New Roman"/>
              <a:cs typeface="Arial" pitchFamily="34" charset="0"/>
              <a:sym typeface="Times New Roman"/>
            </a:endParaRPr>
          </a:p>
        </p:txBody>
      </p:sp>
      <p:sp>
        <p:nvSpPr>
          <p:cNvPr id="370" name="Google Shape;370;p44"/>
          <p:cNvSpPr txBox="1"/>
          <p:nvPr/>
        </p:nvSpPr>
        <p:spPr>
          <a:xfrm>
            <a:off x="1092525" y="956550"/>
            <a:ext cx="7694400" cy="3826200"/>
          </a:xfrm>
          <a:prstGeom prst="rect">
            <a:avLst/>
          </a:prstGeom>
          <a:noFill/>
          <a:ln>
            <a:noFill/>
          </a:ln>
        </p:spPr>
        <p:txBody>
          <a:bodyPr spcFirstLastPara="1" wrap="square" lIns="91425" tIns="91425" rIns="91425" bIns="91425" anchor="ctr" anchorCtr="0">
            <a:noAutofit/>
          </a:bodyPr>
          <a:lstStyle/>
          <a:p>
            <a:pPr marL="0" marR="114300" lvl="0" indent="0" algn="just" rtl="1">
              <a:spcBef>
                <a:spcPts val="0"/>
              </a:spcBef>
              <a:spcAft>
                <a:spcPts val="0"/>
              </a:spcAft>
              <a:buNone/>
            </a:pPr>
            <a:r>
              <a:rPr lang="x-none" u="sng">
                <a:solidFill>
                  <a:schemeClr val="hlink"/>
                </a:solidFill>
                <a:latin typeface="Arial" pitchFamily="34" charset="0"/>
                <a:ea typeface="Times New Roman"/>
                <a:cs typeface="Arial" pitchFamily="34" charset="0"/>
                <a:sym typeface="Times New Roman"/>
                <a:hlinkClick r:id="rId3" action="ppaction://hlinksldjump"/>
              </a:rPr>
              <a:t>צלילים</a:t>
            </a:r>
            <a:r>
              <a:rPr lang="x-none">
                <a:solidFill>
                  <a:schemeClr val="lt1"/>
                </a:solidFill>
                <a:latin typeface="Arial" pitchFamily="34" charset="0"/>
                <a:ea typeface="Times New Roman"/>
                <a:cs typeface="Arial" pitchFamily="34" charset="0"/>
                <a:sym typeface="Times New Roman"/>
              </a:rPr>
              <a:t>- 12 צלילים במרווח של חצי טון. שמות לצלילים, מספור לצלילים, משך הצלילים, מרווח, אקורד, דרגות: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4" action="ppaction://hlinksldjump"/>
              </a:rPr>
              <a:t>7 צלילי </a:t>
            </a:r>
            <a:r>
              <a:rPr lang="x-none" u="sng" smtClean="0">
                <a:solidFill>
                  <a:schemeClr val="hlink"/>
                </a:solidFill>
                <a:latin typeface="Arial" pitchFamily="34" charset="0"/>
                <a:ea typeface="Times New Roman"/>
                <a:cs typeface="Arial" pitchFamily="34" charset="0"/>
                <a:sym typeface="Times New Roman"/>
                <a:hlinkClick r:id="rId4" action="ppaction://hlinksldjump"/>
              </a:rPr>
              <a:t>היסוד</a:t>
            </a:r>
            <a:r>
              <a:rPr lang="he-IL" u="sng" dirty="0" smtClean="0">
                <a:solidFill>
                  <a:schemeClr val="hlink"/>
                </a:solidFill>
                <a:latin typeface="Arial" pitchFamily="34" charset="0"/>
                <a:ea typeface="Times New Roman"/>
                <a:cs typeface="Arial" pitchFamily="34" charset="0"/>
                <a:sym typeface="Times New Roman"/>
              </a:rPr>
              <a:t>  </a:t>
            </a:r>
            <a:r>
              <a:rPr lang="x-none" smtClean="0">
                <a:solidFill>
                  <a:schemeClr val="lt1"/>
                </a:solidFill>
                <a:latin typeface="Arial" pitchFamily="34" charset="0"/>
                <a:ea typeface="Times New Roman"/>
                <a:cs typeface="Arial" pitchFamily="34" charset="0"/>
                <a:sym typeface="Times New Roman"/>
              </a:rPr>
              <a:t>7 </a:t>
            </a:r>
            <a:r>
              <a:rPr lang="he-IL" dirty="0" smtClean="0">
                <a:solidFill>
                  <a:schemeClr val="lt1"/>
                </a:solidFill>
                <a:latin typeface="Arial" pitchFamily="34" charset="0"/>
                <a:ea typeface="Times New Roman"/>
                <a:cs typeface="Arial" pitchFamily="34" charset="0"/>
                <a:sym typeface="Times New Roman"/>
              </a:rPr>
              <a:t>    </a:t>
            </a:r>
            <a:r>
              <a:rPr lang="x-none" smtClean="0">
                <a:solidFill>
                  <a:schemeClr val="lt1"/>
                </a:solidFill>
                <a:latin typeface="Arial" pitchFamily="34" charset="0"/>
                <a:ea typeface="Times New Roman"/>
                <a:cs typeface="Arial" pitchFamily="34" charset="0"/>
                <a:sym typeface="Times New Roman"/>
              </a:rPr>
              <a:t>קלידים לבנים                </a:t>
            </a:r>
            <a:r>
              <a:rPr lang="x-none">
                <a:solidFill>
                  <a:schemeClr val="lt1"/>
                </a:solidFill>
                <a:latin typeface="Arial" pitchFamily="34" charset="0"/>
                <a:ea typeface="Times New Roman"/>
                <a:cs typeface="Arial" pitchFamily="34" charset="0"/>
                <a:sym typeface="Times New Roman"/>
              </a:rPr>
              <a:t>C D E F G A </a:t>
            </a:r>
            <a:r>
              <a:rPr lang="x-none" smtClean="0">
                <a:solidFill>
                  <a:schemeClr val="lt1"/>
                </a:solidFill>
                <a:latin typeface="Arial" pitchFamily="34" charset="0"/>
                <a:ea typeface="Times New Roman"/>
                <a:cs typeface="Arial" pitchFamily="34" charset="0"/>
                <a:sym typeface="Times New Roman"/>
              </a:rPr>
              <a:t>B</a:t>
            </a:r>
            <a:endParaRPr dirty="0">
              <a:solidFill>
                <a:schemeClr val="lt1"/>
              </a:solidFill>
              <a:latin typeface="Arial" pitchFamily="34" charset="0"/>
              <a:ea typeface="Times New Roman"/>
              <a:cs typeface="Arial" pitchFamily="34" charset="0"/>
              <a:sym typeface="Times New Roman"/>
            </a:endParaRPr>
          </a:p>
          <a:p>
            <a:pPr marR="114300" algn="just" rtl="1"/>
            <a:r>
              <a:rPr lang="x-none" u="sng">
                <a:solidFill>
                  <a:schemeClr val="hlink"/>
                </a:solidFill>
                <a:latin typeface="Arial" pitchFamily="34" charset="0"/>
                <a:ea typeface="Times New Roman"/>
                <a:cs typeface="Arial" pitchFamily="34" charset="0"/>
                <a:sym typeface="Times New Roman"/>
                <a:hlinkClick r:id="rId5" action="ppaction://hlinksldjump"/>
              </a:rPr>
              <a:t>5 סימני </a:t>
            </a:r>
            <a:r>
              <a:rPr lang="x-none" u="sng" smtClean="0">
                <a:solidFill>
                  <a:schemeClr val="hlink"/>
                </a:solidFill>
                <a:latin typeface="Arial" pitchFamily="34" charset="0"/>
                <a:ea typeface="Times New Roman"/>
                <a:cs typeface="Arial" pitchFamily="34" charset="0"/>
                <a:sym typeface="Times New Roman"/>
                <a:hlinkClick r:id="rId5" action="ppaction://hlinksldjump"/>
              </a:rPr>
              <a:t>היתק</a:t>
            </a:r>
            <a:r>
              <a:rPr lang="he-IL" u="sng" dirty="0" smtClean="0">
                <a:solidFill>
                  <a:schemeClr val="hlink"/>
                </a:solidFill>
                <a:latin typeface="Arial" pitchFamily="34" charset="0"/>
                <a:ea typeface="Times New Roman"/>
                <a:cs typeface="Arial" pitchFamily="34" charset="0"/>
                <a:sym typeface="Times New Roman"/>
              </a:rPr>
              <a:t>   </a:t>
            </a:r>
            <a:r>
              <a:rPr lang="x-none" smtClean="0">
                <a:solidFill>
                  <a:srgbClr val="FFFF00"/>
                </a:solidFill>
                <a:latin typeface="Arial" pitchFamily="34" charset="0"/>
                <a:ea typeface="Times New Roman"/>
                <a:cs typeface="Arial" pitchFamily="34" charset="0"/>
                <a:sym typeface="Times New Roman"/>
              </a:rPr>
              <a:t> </a:t>
            </a:r>
            <a:r>
              <a:rPr lang="he-IL" dirty="0" smtClean="0">
                <a:solidFill>
                  <a:schemeClr val="lt1"/>
                </a:solidFill>
                <a:latin typeface="Arial" pitchFamily="34" charset="0"/>
                <a:ea typeface="Times New Roman"/>
                <a:cs typeface="Arial" pitchFamily="34" charset="0"/>
                <a:sym typeface="Times New Roman"/>
              </a:rPr>
              <a:t>5   </a:t>
            </a:r>
            <a:r>
              <a:rPr lang="x-none" smtClean="0">
                <a:solidFill>
                  <a:schemeClr val="lt1"/>
                </a:solidFill>
                <a:latin typeface="Arial" pitchFamily="34" charset="0"/>
                <a:ea typeface="Times New Roman"/>
                <a:cs typeface="Arial" pitchFamily="34" charset="0"/>
                <a:sym typeface="Times New Roman"/>
              </a:rPr>
              <a:t>קלידים שחורים</a:t>
            </a:r>
            <a:r>
              <a:rPr lang="en-US" dirty="0" smtClean="0">
                <a:solidFill>
                  <a:schemeClr val="lt1"/>
                </a:solidFill>
                <a:latin typeface="Arial" pitchFamily="34" charset="0"/>
                <a:ea typeface="Times New Roman"/>
                <a:cs typeface="Arial" pitchFamily="34" charset="0"/>
                <a:sym typeface="Times New Roman"/>
              </a:rPr>
              <a:t>     C# D# F# G# A#                    </a:t>
            </a:r>
            <a:r>
              <a:rPr lang="he-IL" dirty="0" smtClean="0">
                <a:solidFill>
                  <a:schemeClr val="lt1"/>
                </a:solidFill>
                <a:latin typeface="Arial" pitchFamily="34" charset="0"/>
                <a:ea typeface="Times New Roman"/>
                <a:cs typeface="Arial" pitchFamily="34" charset="0"/>
                <a:sym typeface="Times New Roman"/>
              </a:rPr>
              <a:t>     או     </a:t>
            </a:r>
            <a:r>
              <a:rPr lang="en-US" dirty="0" smtClean="0">
                <a:solidFill>
                  <a:schemeClr val="lt1"/>
                </a:solidFill>
                <a:latin typeface="Arial" pitchFamily="34" charset="0"/>
                <a:ea typeface="Times New Roman"/>
                <a:cs typeface="Arial" pitchFamily="34" charset="0"/>
                <a:sym typeface="Times New Roman"/>
              </a:rPr>
              <a:t>     Db </a:t>
            </a:r>
            <a:r>
              <a:rPr lang="en-US" dirty="0" err="1" smtClean="0">
                <a:solidFill>
                  <a:schemeClr val="lt1"/>
                </a:solidFill>
                <a:latin typeface="Arial" pitchFamily="34" charset="0"/>
                <a:ea typeface="Times New Roman"/>
                <a:cs typeface="Arial" pitchFamily="34" charset="0"/>
                <a:sym typeface="Times New Roman"/>
              </a:rPr>
              <a:t>Eb</a:t>
            </a:r>
            <a:r>
              <a:rPr lang="en-US" dirty="0" smtClean="0">
                <a:solidFill>
                  <a:schemeClr val="lt1"/>
                </a:solidFill>
                <a:latin typeface="Arial" pitchFamily="34" charset="0"/>
                <a:ea typeface="Times New Roman"/>
                <a:cs typeface="Arial" pitchFamily="34" charset="0"/>
                <a:sym typeface="Times New Roman"/>
              </a:rPr>
              <a:t> </a:t>
            </a:r>
            <a:r>
              <a:rPr lang="en-US" dirty="0" err="1" smtClean="0">
                <a:solidFill>
                  <a:schemeClr val="lt1"/>
                </a:solidFill>
                <a:latin typeface="Arial" pitchFamily="34" charset="0"/>
                <a:ea typeface="Times New Roman"/>
                <a:cs typeface="Arial" pitchFamily="34" charset="0"/>
                <a:sym typeface="Times New Roman"/>
              </a:rPr>
              <a:t>Gb</a:t>
            </a:r>
            <a:r>
              <a:rPr lang="en-US" dirty="0" smtClean="0">
                <a:solidFill>
                  <a:schemeClr val="lt1"/>
                </a:solidFill>
                <a:latin typeface="Arial" pitchFamily="34" charset="0"/>
                <a:ea typeface="Times New Roman"/>
                <a:cs typeface="Arial" pitchFamily="34" charset="0"/>
                <a:sym typeface="Times New Roman"/>
              </a:rPr>
              <a:t> </a:t>
            </a:r>
            <a:r>
              <a:rPr lang="en-US" dirty="0" err="1" smtClean="0">
                <a:solidFill>
                  <a:schemeClr val="lt1"/>
                </a:solidFill>
                <a:latin typeface="Arial" pitchFamily="34" charset="0"/>
                <a:ea typeface="Times New Roman"/>
                <a:cs typeface="Arial" pitchFamily="34" charset="0"/>
                <a:sym typeface="Times New Roman"/>
              </a:rPr>
              <a:t>Ab</a:t>
            </a:r>
            <a:r>
              <a:rPr lang="en-US" dirty="0" smtClean="0">
                <a:solidFill>
                  <a:schemeClr val="lt1"/>
                </a:solidFill>
                <a:latin typeface="Arial" pitchFamily="34" charset="0"/>
                <a:ea typeface="Times New Roman"/>
                <a:cs typeface="Arial" pitchFamily="34" charset="0"/>
                <a:sym typeface="Times New Roman"/>
              </a:rPr>
              <a:t> Bb</a:t>
            </a:r>
          </a:p>
          <a:p>
            <a:pPr marL="0" marR="114300" lvl="0" indent="0" algn="just" rtl="1">
              <a:spcBef>
                <a:spcPts val="0"/>
              </a:spcBef>
              <a:spcAft>
                <a:spcPts val="0"/>
              </a:spcAft>
              <a:buNone/>
            </a:pPr>
            <a:endParaRPr lang="en-US" dirty="0" smtClean="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he-IL" dirty="0" smtClean="0">
                <a:solidFill>
                  <a:srgbClr val="EA9999"/>
                </a:solidFill>
                <a:latin typeface="Arial" pitchFamily="34" charset="0"/>
                <a:ea typeface="Times New Roman"/>
                <a:cs typeface="Arial" pitchFamily="34" charset="0"/>
                <a:sym typeface="Times New Roman"/>
              </a:rPr>
              <a:t>ס</a:t>
            </a:r>
            <a:r>
              <a:rPr lang="x-none" smtClean="0">
                <a:solidFill>
                  <a:srgbClr val="EA9999"/>
                </a:solidFill>
                <a:latin typeface="Arial" pitchFamily="34" charset="0"/>
                <a:ea typeface="Times New Roman"/>
                <a:cs typeface="Arial" pitchFamily="34" charset="0"/>
                <a:sym typeface="Times New Roman"/>
              </a:rPr>
              <a:t>ימני </a:t>
            </a:r>
            <a:r>
              <a:rPr lang="x-none">
                <a:solidFill>
                  <a:srgbClr val="EA9999"/>
                </a:solidFill>
                <a:latin typeface="Arial" pitchFamily="34" charset="0"/>
                <a:ea typeface="Times New Roman"/>
                <a:cs typeface="Arial" pitchFamily="34" charset="0"/>
                <a:sym typeface="Times New Roman"/>
              </a:rPr>
              <a:t>עזר-</a:t>
            </a:r>
            <a:r>
              <a:rPr lang="x-none">
                <a:solidFill>
                  <a:schemeClr val="lt1"/>
                </a:solidFill>
                <a:latin typeface="Arial" pitchFamily="34" charset="0"/>
                <a:ea typeface="Times New Roman"/>
                <a:cs typeface="Arial" pitchFamily="34" charset="0"/>
                <a:sym typeface="Times New Roman"/>
              </a:rPr>
              <a:t> משך, האטה, דינאמיקה, קצב, טמפו, סימני חזרה, סימני הדמימות.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0"/>
              </a:spcAft>
              <a:buNone/>
            </a:pPr>
            <a:r>
              <a:rPr lang="x-none" u="sng">
                <a:solidFill>
                  <a:schemeClr val="hlink"/>
                </a:solidFill>
                <a:latin typeface="Arial" pitchFamily="34" charset="0"/>
                <a:ea typeface="Times New Roman"/>
                <a:cs typeface="Arial" pitchFamily="34" charset="0"/>
                <a:sym typeface="Times New Roman"/>
                <a:hlinkClick r:id="rId6" action="ppaction://hlinksldjump"/>
              </a:rPr>
              <a:t>זיהוי היצירה</a:t>
            </a:r>
            <a:r>
              <a:rPr lang="x-none">
                <a:solidFill>
                  <a:srgbClr val="EA9999"/>
                </a:solidFill>
                <a:latin typeface="Arial" pitchFamily="34" charset="0"/>
                <a:ea typeface="Times New Roman"/>
                <a:cs typeface="Arial" pitchFamily="34" charset="0"/>
                <a:sym typeface="Times New Roman"/>
              </a:rPr>
              <a:t>-</a:t>
            </a:r>
            <a:r>
              <a:rPr lang="x-none">
                <a:solidFill>
                  <a:srgbClr val="E06666"/>
                </a:solidFill>
                <a:latin typeface="Arial" pitchFamily="34" charset="0"/>
                <a:ea typeface="Times New Roman"/>
                <a:cs typeface="Arial" pitchFamily="34" charset="0"/>
                <a:sym typeface="Times New Roman"/>
              </a:rPr>
              <a:t> </a:t>
            </a:r>
            <a:r>
              <a:rPr lang="x-none">
                <a:solidFill>
                  <a:schemeClr val="lt1"/>
                </a:solidFill>
                <a:latin typeface="Arial" pitchFamily="34" charset="0"/>
                <a:ea typeface="Times New Roman"/>
                <a:cs typeface="Arial" pitchFamily="34" charset="0"/>
                <a:sym typeface="Times New Roman"/>
              </a:rPr>
              <a:t>שם היצירה, מלחין היצירה, שם כותב המילים, המעבד המוזיקלי, השנה שבה נכתבה היצירה,  </a:t>
            </a:r>
            <a:endParaRPr dirty="0">
              <a:solidFill>
                <a:schemeClr val="lt1"/>
              </a:solidFill>
              <a:latin typeface="Arial" pitchFamily="34" charset="0"/>
              <a:ea typeface="Times New Roman"/>
              <a:cs typeface="Arial" pitchFamily="34" charset="0"/>
              <a:sym typeface="Times New Roman"/>
            </a:endParaRPr>
          </a:p>
          <a:p>
            <a:pPr marL="0" marR="114300" lvl="0" indent="0" algn="just" rtl="1">
              <a:spcBef>
                <a:spcPts val="1200"/>
              </a:spcBef>
              <a:spcAft>
                <a:spcPts val="1200"/>
              </a:spcAft>
              <a:buNone/>
            </a:pPr>
            <a:r>
              <a:rPr lang="x-none">
                <a:solidFill>
                  <a:schemeClr val="lt1"/>
                </a:solidFill>
                <a:latin typeface="Arial" pitchFamily="34" charset="0"/>
                <a:ea typeface="Times New Roman"/>
                <a:cs typeface="Arial" pitchFamily="34" charset="0"/>
                <a:sym typeface="Times New Roman"/>
              </a:rPr>
              <a:t>                   הטמפו והאוירה שמלחין קבע ליצירה, פרקים בתוך היצירה, קוד זיהוי היצירה . </a:t>
            </a:r>
            <a:endParaRPr dirty="0">
              <a:solidFill>
                <a:schemeClr val="lt1"/>
              </a:solidFill>
              <a:latin typeface="Arial" pitchFamily="34" charset="0"/>
              <a:ea typeface="Times New Roman"/>
              <a:cs typeface="Arial" pitchFamily="34" charset="0"/>
              <a:sym typeface="Times New Roman"/>
            </a:endParaRPr>
          </a:p>
        </p:txBody>
      </p:sp>
      <p:pic>
        <p:nvPicPr>
          <p:cNvPr id="371" name="Google Shape;371;p44"/>
          <p:cNvPicPr preferRelativeResize="0"/>
          <p:nvPr/>
        </p:nvPicPr>
        <p:blipFill>
          <a:blip r:embed="rId7">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ctrTitle"/>
          </p:nvPr>
        </p:nvSpPr>
        <p:spPr>
          <a:xfrm>
            <a:off x="2066300" y="111550"/>
            <a:ext cx="64881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mn-lt"/>
                <a:ea typeface="Times New Roman"/>
                <a:cs typeface="Times New Roman"/>
                <a:sym typeface="Times New Roman"/>
              </a:rPr>
              <a:t>תיווי יצירה מוזיקלית</a:t>
            </a:r>
            <a:endParaRPr sz="2400" b="1" dirty="0">
              <a:solidFill>
                <a:srgbClr val="FFFF00"/>
              </a:solidFill>
              <a:latin typeface="+mn-lt"/>
              <a:ea typeface="Times New Roman"/>
              <a:cs typeface="Times New Roman"/>
              <a:sym typeface="Times New Roman"/>
            </a:endParaRPr>
          </a:p>
        </p:txBody>
      </p:sp>
      <p:sp>
        <p:nvSpPr>
          <p:cNvPr id="378" name="Google Shape;378;p45"/>
          <p:cNvSpPr txBox="1"/>
          <p:nvPr/>
        </p:nvSpPr>
        <p:spPr>
          <a:xfrm>
            <a:off x="1103425" y="974771"/>
            <a:ext cx="7030200" cy="17208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sz="1800" b="1">
              <a:solidFill>
                <a:srgbClr val="FFFFFF"/>
              </a:solidFill>
            </a:endParaRPr>
          </a:p>
          <a:p>
            <a:pPr marL="0" marR="114300" lvl="0" indent="0" algn="just" rtl="1">
              <a:lnSpc>
                <a:spcPct val="115000"/>
              </a:lnSpc>
              <a:spcBef>
                <a:spcPts val="0"/>
              </a:spcBef>
              <a:spcAft>
                <a:spcPts val="1200"/>
              </a:spcAft>
              <a:buNone/>
            </a:pPr>
            <a:r>
              <a:rPr lang="x-none" sz="1200">
                <a:solidFill>
                  <a:srgbClr val="0000FF"/>
                </a:solidFill>
                <a:latin typeface="Times New Roman"/>
                <a:ea typeface="Times New Roman"/>
                <a:cs typeface="Times New Roman"/>
                <a:sym typeface="Times New Roman"/>
              </a:rPr>
              <a:t>ירופאית</a:t>
            </a:r>
            <a:r>
              <a:rPr lang="x-none" sz="1200">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p:txBody>
      </p:sp>
      <p:sp>
        <p:nvSpPr>
          <p:cNvPr id="379" name="Google Shape;379;p45"/>
          <p:cNvSpPr txBox="1"/>
          <p:nvPr/>
        </p:nvSpPr>
        <p:spPr>
          <a:xfrm>
            <a:off x="890016" y="967527"/>
            <a:ext cx="8082533" cy="2526900"/>
          </a:xfrm>
          <a:prstGeom prst="rect">
            <a:avLst/>
          </a:prstGeom>
          <a:noFill/>
          <a:ln>
            <a:noFill/>
          </a:ln>
        </p:spPr>
        <p:txBody>
          <a:bodyPr spcFirstLastPara="1" wrap="square" lIns="91425" tIns="91425" rIns="91425" bIns="91425" anchor="ctr" anchorCtr="0">
            <a:noAutofit/>
          </a:bodyPr>
          <a:lstStyle/>
          <a:p>
            <a:pPr marL="0" marR="114300" lvl="0" indent="0" algn="just" rtl="1">
              <a:lnSpc>
                <a:spcPct val="115000"/>
              </a:lnSpc>
              <a:spcBef>
                <a:spcPts val="0"/>
              </a:spcBef>
              <a:spcAft>
                <a:spcPts val="0"/>
              </a:spcAft>
              <a:buNone/>
            </a:pPr>
            <a:endParaRPr dirty="0">
              <a:solidFill>
                <a:srgbClr val="FFFF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שם היצירה</a:t>
            </a:r>
            <a:r>
              <a:rPr lang="x-none">
                <a:solidFill>
                  <a:srgbClr val="FFFFFF"/>
                </a:solidFill>
                <a:latin typeface="Times New Roman"/>
                <a:ea typeface="Times New Roman"/>
                <a:cs typeface="Times New Roman"/>
                <a:sym typeface="Times New Roman"/>
              </a:rPr>
              <a:t> – השם אשר נתן המלחין ליצירה בעת כתיבתה </a:t>
            </a:r>
            <a:r>
              <a:rPr lang="x-none" smtClean="0">
                <a:solidFill>
                  <a:srgbClr val="FFFFFF"/>
                </a:solidFill>
                <a:latin typeface="Times New Roman"/>
                <a:ea typeface="Times New Roman"/>
                <a:cs typeface="Times New Roman"/>
                <a:sym typeface="Times New Roman"/>
              </a:rPr>
              <a:t>בדוגמא</a:t>
            </a: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  </a:t>
            </a:r>
            <a:r>
              <a:rPr lang="x-none">
                <a:solidFill>
                  <a:srgbClr val="FFFF00"/>
                </a:solidFill>
                <a:latin typeface="Times New Roman"/>
                <a:ea typeface="Times New Roman"/>
                <a:cs typeface="Times New Roman"/>
                <a:sym typeface="Times New Roman"/>
              </a:rPr>
              <a:t>Ave verum </a:t>
            </a:r>
            <a:r>
              <a:rPr lang="x-none" smtClean="0">
                <a:solidFill>
                  <a:srgbClr val="FFFF00"/>
                </a:solidFill>
                <a:latin typeface="Times New Roman"/>
                <a:ea typeface="Times New Roman"/>
                <a:cs typeface="Times New Roman"/>
                <a:sym typeface="Times New Roman"/>
              </a:rPr>
              <a:t>corpus</a:t>
            </a:r>
            <a:r>
              <a:rPr lang="x-none" smtClean="0">
                <a:solidFill>
                  <a:srgbClr val="FFFFFF"/>
                </a:solidFill>
                <a:latin typeface="Times New Roman"/>
                <a:ea typeface="Times New Roman"/>
                <a:cs typeface="Times New Roman"/>
                <a:sym typeface="Times New Roman"/>
              </a:rPr>
              <a:t>נכתבת </a:t>
            </a:r>
            <a:r>
              <a:rPr lang="x-none">
                <a:solidFill>
                  <a:srgbClr val="FFFFFF"/>
                </a:solidFill>
                <a:latin typeface="Times New Roman"/>
                <a:ea typeface="Times New Roman"/>
                <a:cs typeface="Times New Roman"/>
                <a:sym typeface="Times New Roman"/>
              </a:rPr>
              <a:t>בדף הראשון במרכזו על </a:t>
            </a:r>
            <a:r>
              <a:rPr lang="x-none" smtClean="0">
                <a:solidFill>
                  <a:srgbClr val="FFFFFF"/>
                </a:solidFill>
                <a:latin typeface="Times New Roman"/>
                <a:ea typeface="Times New Roman"/>
                <a:cs typeface="Times New Roman"/>
                <a:sym typeface="Times New Roman"/>
              </a:rPr>
              <a:t>העמוד</a:t>
            </a:r>
            <a:r>
              <a:rPr lang="en-US" dirty="0" smtClean="0">
                <a:solidFill>
                  <a:srgbClr val="FFFFFF"/>
                </a:solidFill>
                <a:latin typeface="Times New Roman"/>
                <a:ea typeface="Times New Roman"/>
                <a:cs typeface="Times New Roman"/>
                <a:sym typeface="Times New Roman"/>
              </a:rPr>
              <a:t> </a:t>
            </a:r>
          </a:p>
          <a:p>
            <a:pPr marL="0" marR="114300" lvl="0" indent="0" algn="just" rtl="1">
              <a:lnSpc>
                <a:spcPct val="115000"/>
              </a:lnSpc>
              <a:spcBef>
                <a:spcPts val="0"/>
              </a:spcBef>
              <a:spcAft>
                <a:spcPts val="0"/>
              </a:spcAft>
              <a:buNone/>
            </a:pPr>
            <a:r>
              <a:rPr lang="x-none" smtClean="0">
                <a:solidFill>
                  <a:srgbClr val="FFFF00"/>
                </a:solidFill>
                <a:latin typeface="Times New Roman"/>
                <a:ea typeface="Times New Roman"/>
                <a:cs typeface="Times New Roman"/>
                <a:sym typeface="Times New Roman"/>
              </a:rPr>
              <a:t>מלחין </a:t>
            </a:r>
            <a:r>
              <a:rPr lang="x-none">
                <a:solidFill>
                  <a:srgbClr val="FFFF00"/>
                </a:solidFill>
                <a:latin typeface="Times New Roman"/>
                <a:ea typeface="Times New Roman"/>
                <a:cs typeface="Times New Roman"/>
                <a:sym typeface="Times New Roman"/>
              </a:rPr>
              <a:t>היצירה</a:t>
            </a:r>
            <a:r>
              <a:rPr lang="x-none">
                <a:solidFill>
                  <a:srgbClr val="FFFFFF"/>
                </a:solidFill>
                <a:latin typeface="Times New Roman"/>
                <a:ea typeface="Times New Roman"/>
                <a:cs typeface="Times New Roman"/>
                <a:sym typeface="Times New Roman"/>
              </a:rPr>
              <a:t>- שמו של מלחין היצירה ( ייכתב בדף הראשון של היצירה מצד ימין למעלה), בדוגמא : W.A.Mozart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טמפו של היצירה-  </a:t>
            </a:r>
            <a:r>
              <a:rPr lang="x-none">
                <a:solidFill>
                  <a:srgbClr val="FFFFFF"/>
                </a:solidFill>
                <a:latin typeface="Times New Roman"/>
                <a:ea typeface="Times New Roman"/>
                <a:cs typeface="Times New Roman"/>
                <a:sym typeface="Times New Roman"/>
              </a:rPr>
              <a:t>הטמפו שבו יש לבצע את היצירה בדוגמא Adagio 69  (ייכתב בצד השמאלי של העמוד </a:t>
            </a:r>
            <a:r>
              <a:rPr lang="x-none" smtClean="0">
                <a:solidFill>
                  <a:srgbClr val="FFFFFF"/>
                </a:solidFill>
                <a:latin typeface="Times New Roman"/>
                <a:ea typeface="Times New Roman"/>
                <a:cs typeface="Times New Roman"/>
                <a:sym typeface="Times New Roman"/>
              </a:rPr>
              <a:t>למעלה</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מועד כתיבת היצירה</a:t>
            </a:r>
            <a:r>
              <a:rPr lang="x-none">
                <a:solidFill>
                  <a:srgbClr val="FFFFFF"/>
                </a:solidFill>
                <a:latin typeface="Times New Roman"/>
                <a:ea typeface="Times New Roman"/>
                <a:cs typeface="Times New Roman"/>
                <a:sym typeface="Times New Roman"/>
              </a:rPr>
              <a:t>- התאריך השנה או התקופה שבה נכתבה היצירה </a:t>
            </a:r>
            <a:r>
              <a:rPr lang="x-none" smtClean="0">
                <a:solidFill>
                  <a:srgbClr val="FFFFFF"/>
                </a:solidFill>
                <a:latin typeface="Times New Roman"/>
                <a:ea typeface="Times New Roman"/>
                <a:cs typeface="Times New Roman"/>
                <a:sym typeface="Times New Roman"/>
              </a:rPr>
              <a:t>בדוגמא </a:t>
            </a:r>
            <a:r>
              <a:rPr lang="x-none">
                <a:solidFill>
                  <a:srgbClr val="FFFFFF"/>
                </a:solidFill>
                <a:latin typeface="Times New Roman"/>
                <a:ea typeface="Times New Roman"/>
                <a:cs typeface="Times New Roman"/>
                <a:sym typeface="Times New Roman"/>
              </a:rPr>
              <a:t>-תקופת חיו של המלחין מוצרט:(</a:t>
            </a:r>
            <a:r>
              <a:rPr lang="x-none" sz="1100">
                <a:solidFill>
                  <a:srgbClr val="FFFFFF"/>
                </a:solidFill>
                <a:latin typeface="Times New Roman"/>
                <a:ea typeface="Times New Roman"/>
                <a:cs typeface="Times New Roman"/>
                <a:sym typeface="Times New Roman"/>
              </a:rPr>
              <a:t>1756-1791).</a:t>
            </a:r>
            <a:endParaRPr sz="11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קוד לזיהוי היצירה</a:t>
            </a:r>
            <a:r>
              <a:rPr lang="x-none">
                <a:solidFill>
                  <a:srgbClr val="FFFFFF"/>
                </a:solidFill>
                <a:latin typeface="Times New Roman"/>
                <a:ea typeface="Times New Roman"/>
                <a:cs typeface="Times New Roman"/>
                <a:sym typeface="Times New Roman"/>
              </a:rPr>
              <a:t>: לכל מלחין יש קוד המזהה את יצירותיו. Kv618 מספרה הכרונולוגי של היצירה מיצירותיו של מוצרט. </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00"/>
                </a:solidFill>
                <a:latin typeface="Times New Roman"/>
                <a:ea typeface="Times New Roman"/>
                <a:cs typeface="Times New Roman"/>
                <a:sym typeface="Times New Roman"/>
              </a:rPr>
              <a:t>מלל היצירה</a:t>
            </a:r>
            <a:r>
              <a:rPr lang="x-none">
                <a:solidFill>
                  <a:srgbClr val="FFFFFF"/>
                </a:solidFill>
                <a:latin typeface="Times New Roman"/>
                <a:ea typeface="Times New Roman"/>
                <a:cs typeface="Times New Roman"/>
                <a:sym typeface="Times New Roman"/>
              </a:rPr>
              <a:t>- מתחת לשמו של המלחין יש לרשום את שמו של מתרגם המילים או מי שכתב את </a:t>
            </a:r>
            <a:r>
              <a:rPr lang="x-none" smtClean="0">
                <a:solidFill>
                  <a:srgbClr val="FFFFFF"/>
                </a:solidFill>
                <a:latin typeface="Times New Roman"/>
                <a:ea typeface="Times New Roman"/>
                <a:cs typeface="Times New Roman"/>
                <a:sym typeface="Times New Roman"/>
              </a:rPr>
              <a:t>המלל</a:t>
            </a:r>
            <a:r>
              <a:rPr lang="he-IL" dirty="0" smtClean="0">
                <a:solidFill>
                  <a:srgbClr val="FFFFFF"/>
                </a:solidFill>
                <a:latin typeface="Times New Roman"/>
                <a:ea typeface="Times New Roman"/>
                <a:cs typeface="Times New Roman"/>
                <a:sym typeface="Times New Roman"/>
              </a:rPr>
              <a:t> א</a:t>
            </a:r>
            <a:r>
              <a:rPr lang="x-none" smtClean="0">
                <a:solidFill>
                  <a:srgbClr val="FFFFFF"/>
                </a:solidFill>
                <a:latin typeface="Times New Roman"/>
                <a:ea typeface="Times New Roman"/>
                <a:cs typeface="Times New Roman"/>
                <a:sym typeface="Times New Roman"/>
              </a:rPr>
              <a:t>ו </a:t>
            </a:r>
            <a:r>
              <a:rPr lang="x-none">
                <a:solidFill>
                  <a:srgbClr val="FFFFFF"/>
                </a:solidFill>
                <a:latin typeface="Times New Roman"/>
                <a:ea typeface="Times New Roman"/>
                <a:cs typeface="Times New Roman"/>
                <a:sym typeface="Times New Roman"/>
              </a:rPr>
              <a:t>מהיכן המלל נלקח. </a:t>
            </a:r>
            <a:endParaRPr lang="he-IL" dirty="0" smtClean="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he-IL" dirty="0" smtClean="0">
                <a:solidFill>
                  <a:srgbClr val="FFFFFF"/>
                </a:solidFill>
                <a:latin typeface="Times New Roman"/>
                <a:ea typeface="Times New Roman"/>
                <a:cs typeface="Times New Roman"/>
                <a:sym typeface="Times New Roman"/>
              </a:rPr>
              <a:t>                  </a:t>
            </a:r>
            <a:r>
              <a:rPr lang="x-none" smtClean="0">
                <a:solidFill>
                  <a:srgbClr val="FFFFFF"/>
                </a:solidFill>
                <a:latin typeface="Times New Roman"/>
                <a:ea typeface="Times New Roman"/>
                <a:cs typeface="Times New Roman"/>
                <a:sym typeface="Times New Roman"/>
              </a:rPr>
              <a:t>במקרה </a:t>
            </a:r>
            <a:r>
              <a:rPr lang="x-none">
                <a:solidFill>
                  <a:srgbClr val="FFFFFF"/>
                </a:solidFill>
                <a:latin typeface="Times New Roman"/>
                <a:ea typeface="Times New Roman"/>
                <a:cs typeface="Times New Roman"/>
                <a:sym typeface="Times New Roman"/>
              </a:rPr>
              <a:t>כאן - מדובר במוטט אשר מושר בכנסיה </a:t>
            </a:r>
            <a:r>
              <a:rPr lang="x-none" smtClean="0">
                <a:solidFill>
                  <a:srgbClr val="FFFFFF"/>
                </a:solidFill>
                <a:latin typeface="Times New Roman"/>
                <a:ea typeface="Times New Roman"/>
                <a:cs typeface="Times New Roman"/>
                <a:sym typeface="Times New Roman"/>
              </a:rPr>
              <a:t>הנוצרית. </a:t>
            </a:r>
            <a:r>
              <a:rPr lang="x-none">
                <a:solidFill>
                  <a:srgbClr val="FFFFFF"/>
                </a:solidFill>
                <a:latin typeface="Times New Roman"/>
                <a:ea typeface="Times New Roman"/>
                <a:cs typeface="Times New Roman"/>
                <a:sym typeface="Times New Roman"/>
              </a:rPr>
              <a:t>.</a:t>
            </a:r>
            <a:endParaRPr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a:solidFill>
                  <a:srgbClr val="FFFFFF"/>
                </a:solidFill>
                <a:highlight>
                  <a:srgbClr val="C0C0C0"/>
                </a:highlight>
                <a:latin typeface="Times New Roman"/>
                <a:ea typeface="Times New Roman"/>
                <a:cs typeface="Times New Roman"/>
                <a:sym typeface="Times New Roman"/>
              </a:rPr>
              <a:t>:</a:t>
            </a:r>
            <a:endParaRPr dirty="0">
              <a:solidFill>
                <a:srgbClr val="FFFFFF"/>
              </a:solidFill>
              <a:highlight>
                <a:srgbClr val="C0C0C0"/>
              </a:highlight>
              <a:latin typeface="Times New Roman"/>
              <a:ea typeface="Times New Roman"/>
              <a:cs typeface="Times New Roman"/>
              <a:sym typeface="Times New Roman"/>
            </a:endParaRPr>
          </a:p>
        </p:txBody>
      </p:sp>
      <p:pic>
        <p:nvPicPr>
          <p:cNvPr id="380" name="Google Shape;380;p45"/>
          <p:cNvPicPr preferRelativeResize="0"/>
          <p:nvPr/>
        </p:nvPicPr>
        <p:blipFill>
          <a:blip r:embed="rId3">
            <a:alphaModFix/>
          </a:blip>
          <a:stretch>
            <a:fillRect/>
          </a:stretch>
        </p:blipFill>
        <p:spPr>
          <a:xfrm>
            <a:off x="1116730" y="2902738"/>
            <a:ext cx="3428600" cy="1872000"/>
          </a:xfrm>
          <a:prstGeom prst="rect">
            <a:avLst/>
          </a:prstGeom>
          <a:noFill/>
          <a:ln>
            <a:noFill/>
          </a:ln>
        </p:spPr>
      </p:pic>
      <p:pic>
        <p:nvPicPr>
          <p:cNvPr id="381" name="Google Shape;381;p45"/>
          <p:cNvPicPr preferRelativeResize="0"/>
          <p:nvPr/>
        </p:nvPicPr>
        <p:blipFill>
          <a:blip r:embed="rId4">
            <a:alphaModFix/>
          </a:blip>
          <a:stretch>
            <a:fillRect/>
          </a:stretch>
        </p:blipFill>
        <p:spPr>
          <a:xfrm>
            <a:off x="8191500" y="0"/>
            <a:ext cx="952500" cy="895300"/>
          </a:xfrm>
          <a:prstGeom prst="rect">
            <a:avLst/>
          </a:prstGeom>
          <a:noFill/>
          <a:ln>
            <a:noFill/>
          </a:ln>
        </p:spPr>
      </p:pic>
      <p:pic>
        <p:nvPicPr>
          <p:cNvPr id="382" name="Google Shape;382;p45"/>
          <p:cNvPicPr preferRelativeResize="0"/>
          <p:nvPr/>
        </p:nvPicPr>
        <p:blipFill>
          <a:blip r:embed="rId4">
            <a:alphaModFix/>
          </a:blip>
          <a:stretch>
            <a:fillRect/>
          </a:stretch>
        </p:blipFill>
        <p:spPr>
          <a:xfrm>
            <a:off x="7133625" y="0"/>
            <a:ext cx="2010375" cy="895300"/>
          </a:xfrm>
          <a:prstGeom prst="rect">
            <a:avLst/>
          </a:prstGeom>
          <a:noFill/>
          <a:ln>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ctrTitle"/>
          </p:nvPr>
        </p:nvSpPr>
        <p:spPr>
          <a:xfrm>
            <a:off x="2158050" y="340150"/>
            <a:ext cx="6396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mn-lt"/>
                <a:ea typeface="David"/>
                <a:cs typeface="David"/>
                <a:sym typeface="David"/>
              </a:rPr>
              <a:t>מספור וסימני התיבות</a:t>
            </a:r>
            <a:endParaRPr sz="2400" b="1" dirty="0">
              <a:solidFill>
                <a:srgbClr val="FFFF00"/>
              </a:solidFill>
              <a:latin typeface="+mn-lt"/>
              <a:ea typeface="David"/>
              <a:cs typeface="David"/>
              <a:sym typeface="David"/>
            </a:endParaRPr>
          </a:p>
        </p:txBody>
      </p:sp>
      <p:sp>
        <p:nvSpPr>
          <p:cNvPr id="388" name="Google Shape;388;p46"/>
          <p:cNvSpPr txBox="1">
            <a:spLocks noGrp="1"/>
          </p:cNvSpPr>
          <p:nvPr>
            <p:ph type="subTitle" idx="1"/>
          </p:nvPr>
        </p:nvSpPr>
        <p:spPr>
          <a:xfrm>
            <a:off x="379425" y="1091550"/>
            <a:ext cx="80997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כל תיבה (למעט תיבת הקדמה) ביצירה או בפרק מתוך יצירה ממוספרת במספר תיבה לצורך נוחות של זיהוי. על-פי מספור זה קל למנצח, לזמרי המקהלה ולנגני התזמורת להצביע על המיקום המתאים בזמן חזרות. המספור יכול להתחיל ולהסתיים מתחילת היצירה ועד סופה, או להתחיל ולהסתיים בפרק או בקטע של יצירה הכל לפי מה שהמלחין כתב. המספור מתחיל בכל פרק מחדש.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כמו כן, קיים זיהוי נוסף (אותיות לטיניות  A..B..C)  אשר מתחמות אף הן קטע מתוך פרק של יצירה. (תתי פרקים). </a:t>
            </a:r>
            <a:endParaRPr sz="14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389" name="Google Shape;389;p46"/>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390" name="Google Shape;390;p46"/>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391" name="Google Shape;391;p46"/>
          <p:cNvPicPr preferRelativeResize="0"/>
          <p:nvPr/>
        </p:nvPicPr>
        <p:blipFill>
          <a:blip r:embed="rId4">
            <a:alphaModFix/>
          </a:blip>
          <a:stretch>
            <a:fillRect/>
          </a:stretch>
        </p:blipFill>
        <p:spPr>
          <a:xfrm>
            <a:off x="940675" y="2190750"/>
            <a:ext cx="7262650" cy="2952750"/>
          </a:xfrm>
          <a:prstGeom prst="rect">
            <a:avLst/>
          </a:prstGeom>
          <a:noFill/>
          <a:ln>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ctrTitle"/>
          </p:nvPr>
        </p:nvSpPr>
        <p:spPr>
          <a:xfrm>
            <a:off x="792480" y="340150"/>
            <a:ext cx="6022848"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smtClean="0">
                <a:solidFill>
                  <a:srgbClr val="FFFF00"/>
                </a:solidFill>
                <a:latin typeface="David"/>
                <a:ea typeface="David"/>
                <a:cs typeface="David"/>
                <a:sym typeface="David"/>
              </a:rPr>
              <a:t>שמות </a:t>
            </a:r>
            <a:r>
              <a:rPr lang="he-IL" sz="2400" b="1" dirty="0" smtClean="0">
                <a:solidFill>
                  <a:srgbClr val="FFFF00"/>
                </a:solidFill>
                <a:latin typeface="David"/>
                <a:ea typeface="David"/>
                <a:cs typeface="David"/>
                <a:sym typeface="David"/>
              </a:rPr>
              <a:t>ומספור </a:t>
            </a:r>
            <a:r>
              <a:rPr lang="x-none" sz="2400" b="1" smtClean="0">
                <a:solidFill>
                  <a:srgbClr val="FFFF00"/>
                </a:solidFill>
                <a:latin typeface="David"/>
                <a:ea typeface="David"/>
                <a:cs typeface="David"/>
                <a:sym typeface="David"/>
              </a:rPr>
              <a:t>התוים</a:t>
            </a:r>
            <a:endParaRPr sz="2400" b="1" dirty="0">
              <a:solidFill>
                <a:srgbClr val="FFFF00"/>
              </a:solidFill>
              <a:latin typeface="David"/>
              <a:ea typeface="David"/>
              <a:cs typeface="David"/>
              <a:sym typeface="David"/>
            </a:endParaRPr>
          </a:p>
        </p:txBody>
      </p:sp>
      <p:sp>
        <p:nvSpPr>
          <p:cNvPr id="397" name="Google Shape;397;p47"/>
          <p:cNvSpPr txBox="1">
            <a:spLocks noGrp="1"/>
          </p:cNvSpPr>
          <p:nvPr>
            <p:ph type="subTitle" idx="1"/>
          </p:nvPr>
        </p:nvSpPr>
        <p:spPr>
          <a:xfrm>
            <a:off x="379425" y="1265286"/>
            <a:ext cx="80997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לכל תו ניתן שם, צורה, </a:t>
            </a:r>
            <a:r>
              <a:rPr lang="x-none" sz="1400" smtClean="0">
                <a:solidFill>
                  <a:srgbClr val="FFFFFF"/>
                </a:solidFill>
                <a:latin typeface="Times New Roman"/>
                <a:ea typeface="Times New Roman"/>
                <a:cs typeface="Times New Roman"/>
                <a:sym typeface="Times New Roman"/>
              </a:rPr>
              <a:t>ומספר</a:t>
            </a:r>
            <a:r>
              <a:rPr lang="x-none" sz="1400">
                <a:solidFill>
                  <a:srgbClr val="FFFFFF"/>
                </a:solidFill>
                <a:latin typeface="Times New Roman"/>
                <a:ea typeface="Times New Roman"/>
                <a:cs typeface="Times New Roman"/>
                <a:sym typeface="Times New Roman"/>
              </a:rPr>
              <a:t>, המזהה את גובה הצליל על פי מיקומו במָחְמוֹשֶת בהתאם לסוג המפתח.</a:t>
            </a: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Arial"/>
                <a:sym typeface="Arial"/>
              </a:rPr>
              <a:t>שמות ומספור התווים במפתח </a:t>
            </a:r>
            <a:r>
              <a:rPr lang="x-none" sz="1400" b="1" smtClean="0">
                <a:solidFill>
                  <a:srgbClr val="FFFF00"/>
                </a:solidFill>
                <a:latin typeface="Arial"/>
                <a:ea typeface="Arial"/>
                <a:cs typeface="Arial"/>
                <a:sym typeface="Arial"/>
              </a:rPr>
              <a:t>סול</a:t>
            </a:r>
            <a:endParaRPr lang="en-US" sz="1400" b="1" dirty="0" smtClean="0">
              <a:solidFill>
                <a:srgbClr val="FFFF00"/>
              </a:solidFill>
              <a:latin typeface="Arial"/>
              <a:ea typeface="Arial"/>
              <a:cs typeface="Arial"/>
              <a:sym typeface="Arial"/>
            </a:endParaRPr>
          </a:p>
          <a:p>
            <a:pPr marL="0" marR="114300" lvl="0" indent="0" algn="just" rtl="1">
              <a:lnSpc>
                <a:spcPct val="115000"/>
              </a:lnSpc>
              <a:spcBef>
                <a:spcPts val="0"/>
              </a:spcBef>
              <a:spcAft>
                <a:spcPts val="0"/>
              </a:spcAft>
              <a:buNone/>
            </a:pPr>
            <a:endParaRPr sz="1400" b="1" dirty="0">
              <a:solidFill>
                <a:srgbClr val="FFFF00"/>
              </a:solidFill>
              <a:latin typeface="Arial"/>
              <a:ea typeface="Arial"/>
              <a:cs typeface="Arial"/>
              <a:sym typeface="Arial"/>
            </a:endParaRPr>
          </a:p>
          <a:p>
            <a:pPr marL="0" marR="114300" lvl="0" indent="0" algn="just" rtl="1">
              <a:lnSpc>
                <a:spcPct val="115000"/>
              </a:lnSpc>
              <a:spcBef>
                <a:spcPts val="0"/>
              </a:spcBef>
              <a:spcAft>
                <a:spcPts val="0"/>
              </a:spcAft>
              <a:buNone/>
            </a:pPr>
            <a:r>
              <a:rPr lang="x-none" sz="1100">
                <a:solidFill>
                  <a:srgbClr val="0000FF"/>
                </a:solidFill>
                <a:latin typeface="Arial"/>
                <a:ea typeface="Arial"/>
                <a:cs typeface="Arial"/>
                <a:sym typeface="Arial"/>
              </a:rPr>
              <a:t>     	</a:t>
            </a:r>
            <a:endParaRPr sz="1100" dirty="0">
              <a:solidFill>
                <a:srgbClr val="0000FF"/>
              </a:solidFill>
              <a:latin typeface="Arial"/>
              <a:ea typeface="Arial"/>
              <a:cs typeface="Arial"/>
              <a:sym typeface="Arial"/>
            </a:endParaRPr>
          </a:p>
          <a:p>
            <a:pPr marL="0" marR="114300" lvl="0" indent="0" algn="just" rtl="1">
              <a:lnSpc>
                <a:spcPct val="115000"/>
              </a:lnSpc>
              <a:spcBef>
                <a:spcPts val="0"/>
              </a:spcBef>
              <a:spcAft>
                <a:spcPts val="0"/>
              </a:spcAft>
              <a:buNone/>
            </a:pPr>
            <a:endParaRPr sz="1000" b="1" dirty="0">
              <a:solidFill>
                <a:srgbClr val="FF0000"/>
              </a:solidFill>
              <a:latin typeface="Arial"/>
              <a:ea typeface="Arial"/>
              <a:cs typeface="Arial"/>
              <a:sym typeface="Arial"/>
            </a:endParaRPr>
          </a:p>
          <a:p>
            <a:pPr marL="0" marR="114300" lvl="0" indent="0" algn="just" rtl="1">
              <a:lnSpc>
                <a:spcPct val="115000"/>
              </a:lnSpc>
              <a:spcBef>
                <a:spcPts val="0"/>
              </a:spcBef>
              <a:spcAft>
                <a:spcPts val="0"/>
              </a:spcAft>
              <a:buNone/>
            </a:pPr>
            <a:endParaRPr sz="1000" b="1" dirty="0">
              <a:solidFill>
                <a:srgbClr val="FF0000"/>
              </a:solidFill>
              <a:latin typeface="Arial"/>
              <a:ea typeface="Arial"/>
              <a:cs typeface="Arial"/>
              <a:sym typeface="Arial"/>
            </a:endParaRPr>
          </a:p>
          <a:p>
            <a:pPr marL="0" marR="114300" lvl="0" indent="0" algn="just" rtl="1">
              <a:lnSpc>
                <a:spcPct val="115000"/>
              </a:lnSpc>
              <a:spcBef>
                <a:spcPts val="0"/>
              </a:spcBef>
              <a:spcAft>
                <a:spcPts val="0"/>
              </a:spcAft>
              <a:buNone/>
            </a:pPr>
            <a:endParaRPr sz="1000" b="1" dirty="0">
              <a:solidFill>
                <a:srgbClr val="FF0000"/>
              </a:solidFill>
              <a:latin typeface="Arial"/>
              <a:ea typeface="Arial"/>
              <a:cs typeface="Arial"/>
              <a:sym typeface="Arial"/>
            </a:endParaRPr>
          </a:p>
          <a:p>
            <a:pPr marL="0" marR="114300" lvl="0" indent="0" algn="just" rtl="1">
              <a:lnSpc>
                <a:spcPct val="115000"/>
              </a:lnSpc>
              <a:spcBef>
                <a:spcPts val="0"/>
              </a:spcBef>
              <a:spcAft>
                <a:spcPts val="0"/>
              </a:spcAft>
              <a:buNone/>
            </a:pPr>
            <a:r>
              <a:rPr lang="he-IL" sz="1000" b="1" dirty="0" smtClean="0">
                <a:solidFill>
                  <a:srgbClr val="FFFF00"/>
                </a:solidFill>
                <a:latin typeface="Arial"/>
                <a:ea typeface="Arial"/>
                <a:cs typeface="Arial"/>
                <a:sym typeface="Arial"/>
              </a:rPr>
              <a:t>  </a:t>
            </a:r>
            <a:r>
              <a:rPr lang="he-IL" sz="1400" dirty="0" smtClean="0">
                <a:solidFill>
                  <a:srgbClr val="FFFFFF"/>
                </a:solidFill>
                <a:latin typeface="Times New Roman"/>
                <a:ea typeface="Times New Roman"/>
                <a:cs typeface="Times New Roman"/>
                <a:sym typeface="Times New Roman"/>
              </a:rPr>
              <a:t>       </a:t>
            </a:r>
            <a:r>
              <a:rPr lang="en-US" sz="1400" dirty="0" smtClean="0">
                <a:solidFill>
                  <a:srgbClr val="FFFFFF"/>
                </a:solidFill>
                <a:latin typeface="Times New Roman"/>
                <a:ea typeface="Times New Roman"/>
                <a:cs typeface="Times New Roman"/>
                <a:sym typeface="Times New Roman"/>
              </a:rPr>
              <a:t>           </a:t>
            </a:r>
            <a:r>
              <a:rPr lang="he-IL" sz="1400" dirty="0" smtClean="0">
                <a:solidFill>
                  <a:srgbClr val="FFFFFF"/>
                </a:solidFill>
                <a:latin typeface="Times New Roman"/>
                <a:ea typeface="Times New Roman"/>
                <a:cs typeface="Times New Roman"/>
                <a:sym typeface="Times New Roman"/>
              </a:rPr>
              <a:t>    </a:t>
            </a:r>
            <a:r>
              <a:rPr lang="he-IL" sz="1400" b="1" dirty="0" smtClean="0">
                <a:solidFill>
                  <a:srgbClr val="FF0000"/>
                </a:solidFill>
                <a:latin typeface="Times New Roman"/>
                <a:ea typeface="Times New Roman"/>
                <a:cs typeface="Times New Roman"/>
                <a:sym typeface="Times New Roman"/>
              </a:rPr>
              <a:t>14  13  12    11  10</a:t>
            </a:r>
            <a:r>
              <a:rPr lang="en-US" sz="1400" b="1" dirty="0" smtClean="0">
                <a:solidFill>
                  <a:srgbClr val="FF0000"/>
                </a:solidFill>
                <a:latin typeface="Times New Roman"/>
                <a:ea typeface="Times New Roman"/>
                <a:cs typeface="Times New Roman"/>
                <a:sym typeface="Times New Roman"/>
              </a:rPr>
              <a:t> </a:t>
            </a:r>
            <a:r>
              <a:rPr lang="he-IL" sz="1400" b="1" dirty="0" smtClean="0">
                <a:solidFill>
                  <a:srgbClr val="FF0000"/>
                </a:solidFill>
                <a:latin typeface="Times New Roman"/>
                <a:ea typeface="Times New Roman"/>
                <a:cs typeface="Times New Roman"/>
                <a:sym typeface="Times New Roman"/>
              </a:rPr>
              <a:t>  9     8      7    6    5   4      3    2    1     0 </a:t>
            </a:r>
            <a:endParaRPr sz="1400" b="1" dirty="0">
              <a:solidFill>
                <a:srgbClr val="FF0000"/>
              </a:solidFill>
              <a:latin typeface="Times New Roman"/>
              <a:ea typeface="Times New Roman"/>
              <a:cs typeface="Times New Roman"/>
              <a:sym typeface="Times New Roman"/>
            </a:endParaRPr>
          </a:p>
          <a:p>
            <a:pPr marL="0" marR="114300" lvl="0" indent="0" algn="just" rtl="1">
              <a:lnSpc>
                <a:spcPct val="115000"/>
              </a:lnSpc>
            </a:pPr>
            <a:r>
              <a:rPr lang="x-none" sz="1400">
                <a:solidFill>
                  <a:srgbClr val="FFFFFF"/>
                </a:solidFill>
                <a:latin typeface="Times New Roman"/>
                <a:ea typeface="Times New Roman"/>
                <a:cs typeface="Times New Roman"/>
                <a:sym typeface="Times New Roman"/>
              </a:rPr>
              <a:t> </a:t>
            </a:r>
            <a:r>
              <a:rPr lang="x-none" sz="1400" b="1" smtClean="0">
                <a:solidFill>
                  <a:srgbClr val="FFFF00"/>
                </a:solidFill>
                <a:latin typeface="Arial"/>
                <a:ea typeface="Arial"/>
                <a:cs typeface="Arial"/>
                <a:sym typeface="Arial"/>
              </a:rPr>
              <a:t>שמות</a:t>
            </a:r>
            <a:r>
              <a:rPr lang="he-IL" sz="1400" b="1" dirty="0" smtClean="0">
                <a:solidFill>
                  <a:srgbClr val="FFFF00"/>
                </a:solidFill>
                <a:latin typeface="Arial"/>
                <a:ea typeface="Arial"/>
                <a:cs typeface="Arial"/>
                <a:sym typeface="Arial"/>
              </a:rPr>
              <a:t> </a:t>
            </a:r>
            <a:r>
              <a:rPr lang="x-none" sz="1400" b="1" smtClean="0">
                <a:solidFill>
                  <a:srgbClr val="FFFF00"/>
                </a:solidFill>
                <a:latin typeface="Arial"/>
                <a:ea typeface="Arial"/>
                <a:cs typeface="Arial"/>
                <a:sym typeface="Arial"/>
              </a:rPr>
              <a:t>ומספור התווים במפתח פה</a:t>
            </a:r>
            <a:endParaRPr lang="he-IL" sz="1400" b="1" dirty="0" smtClean="0">
              <a:solidFill>
                <a:srgbClr val="FFFF00"/>
              </a:solidFill>
              <a:latin typeface="Arial"/>
              <a:ea typeface="Arial"/>
              <a:cs typeface="Arial"/>
              <a:sym typeface="Arial"/>
            </a:endParaRPr>
          </a:p>
          <a:p>
            <a:pPr marL="0" marR="114300" lvl="0" indent="0" algn="just" rtl="1">
              <a:lnSpc>
                <a:spcPct val="115000"/>
              </a:lnSpc>
            </a:pPr>
            <a:endParaRPr lang="he-IL" sz="1400" b="1" dirty="0" smtClean="0">
              <a:solidFill>
                <a:srgbClr val="FFFF00"/>
              </a:solidFill>
              <a:latin typeface="Arial"/>
              <a:ea typeface="Arial"/>
              <a:cs typeface="Arial"/>
              <a:sym typeface="Arial"/>
            </a:endParaRPr>
          </a:p>
          <a:p>
            <a:pPr marL="0" marR="114300" lvl="0" indent="0" algn="just" rtl="1">
              <a:lnSpc>
                <a:spcPct val="115000"/>
              </a:lnSpc>
            </a:pPr>
            <a:endParaRPr lang="he-IL" sz="1400" b="1" dirty="0" smtClean="0">
              <a:solidFill>
                <a:srgbClr val="FFFF00"/>
              </a:solidFill>
              <a:latin typeface="Arial"/>
              <a:ea typeface="Arial"/>
              <a:cs typeface="Arial"/>
              <a:sym typeface="Arial"/>
            </a:endParaRPr>
          </a:p>
          <a:p>
            <a:pPr marL="0" marR="114300" lvl="0" indent="0" algn="just" rtl="1">
              <a:lnSpc>
                <a:spcPct val="115000"/>
              </a:lnSpc>
            </a:pPr>
            <a:endParaRPr lang="he-IL" sz="1400" b="1" dirty="0" smtClean="0">
              <a:solidFill>
                <a:srgbClr val="FFFF00"/>
              </a:solidFill>
              <a:latin typeface="Arial"/>
              <a:ea typeface="Arial"/>
              <a:cs typeface="Arial"/>
              <a:sym typeface="Arial"/>
            </a:endParaRPr>
          </a:p>
          <a:p>
            <a:pPr marL="0" marR="114300" lvl="0" indent="0" algn="just" rtl="1">
              <a:lnSpc>
                <a:spcPct val="115000"/>
              </a:lnSpc>
            </a:pPr>
            <a:r>
              <a:rPr lang="he-IL" sz="1400" b="1" dirty="0" smtClean="0">
                <a:solidFill>
                  <a:srgbClr val="FFFF00"/>
                </a:solidFill>
                <a:latin typeface="Arial"/>
                <a:ea typeface="Arial"/>
                <a:cs typeface="Arial"/>
                <a:sym typeface="Arial"/>
              </a:rPr>
              <a:t>         </a:t>
            </a:r>
            <a:r>
              <a:rPr lang="en-US" sz="1400" b="1" dirty="0" smtClean="0">
                <a:solidFill>
                  <a:srgbClr val="FFFF00"/>
                </a:solidFill>
                <a:latin typeface="Arial"/>
                <a:ea typeface="Arial"/>
                <a:cs typeface="Arial"/>
                <a:sym typeface="Arial"/>
              </a:rPr>
              <a:t> </a:t>
            </a:r>
          </a:p>
          <a:p>
            <a:pPr marL="0" marR="114300" lvl="0" indent="0" algn="just" rtl="1">
              <a:lnSpc>
                <a:spcPct val="115000"/>
              </a:lnSpc>
            </a:pPr>
            <a:r>
              <a:rPr lang="en-US" sz="1400" b="1" dirty="0" smtClean="0">
                <a:solidFill>
                  <a:srgbClr val="FFFF00"/>
                </a:solidFill>
                <a:latin typeface="Arial"/>
                <a:ea typeface="Arial"/>
                <a:cs typeface="Arial"/>
                <a:sym typeface="Arial"/>
              </a:rPr>
              <a:t>                    </a:t>
            </a:r>
            <a:r>
              <a:rPr lang="he-IL" sz="1400" b="1" dirty="0" smtClean="0">
                <a:solidFill>
                  <a:srgbClr val="FFFF00"/>
                </a:solidFill>
                <a:latin typeface="Arial"/>
                <a:ea typeface="Arial"/>
                <a:cs typeface="Arial"/>
                <a:sym typeface="Arial"/>
              </a:rPr>
              <a:t> </a:t>
            </a:r>
            <a:r>
              <a:rPr lang="he-IL" sz="1400" b="1" dirty="0" smtClean="0">
                <a:solidFill>
                  <a:srgbClr val="FF0000"/>
                </a:solidFill>
                <a:latin typeface="Times New Roman"/>
                <a:ea typeface="Times New Roman"/>
                <a:cs typeface="Times New Roman"/>
                <a:sym typeface="Times New Roman"/>
              </a:rPr>
              <a:t>14  13  12   11  10</a:t>
            </a:r>
            <a:r>
              <a:rPr lang="en-US" sz="1400" b="1" dirty="0" smtClean="0">
                <a:solidFill>
                  <a:srgbClr val="FF0000"/>
                </a:solidFill>
                <a:latin typeface="Times New Roman"/>
                <a:ea typeface="Times New Roman"/>
                <a:cs typeface="Times New Roman"/>
                <a:sym typeface="Times New Roman"/>
              </a:rPr>
              <a:t> </a:t>
            </a:r>
            <a:r>
              <a:rPr lang="he-IL" sz="1400" b="1" dirty="0" smtClean="0">
                <a:solidFill>
                  <a:srgbClr val="FF0000"/>
                </a:solidFill>
                <a:latin typeface="Times New Roman"/>
                <a:ea typeface="Times New Roman"/>
                <a:cs typeface="Times New Roman"/>
                <a:sym typeface="Times New Roman"/>
              </a:rPr>
              <a:t>  9     8      7    6    5   4       3    2    1    0</a:t>
            </a:r>
            <a:endParaRPr sz="1400" b="1" dirty="0">
              <a:solidFill>
                <a:srgbClr val="FF0000"/>
              </a:solidFill>
              <a:latin typeface="Arial"/>
              <a:ea typeface="Arial"/>
              <a:cs typeface="Arial"/>
              <a:sym typeface="Arial"/>
            </a:endParaRPr>
          </a:p>
        </p:txBody>
      </p:sp>
      <p:sp>
        <p:nvSpPr>
          <p:cNvPr id="398" name="Google Shape;398;p47"/>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399" name="Google Shape;399;p47"/>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00" name="Google Shape;400;p47"/>
          <p:cNvPicPr preferRelativeResize="0"/>
          <p:nvPr/>
        </p:nvPicPr>
        <p:blipFill>
          <a:blip r:embed="rId4">
            <a:alphaModFix/>
          </a:blip>
          <a:stretch>
            <a:fillRect/>
          </a:stretch>
        </p:blipFill>
        <p:spPr>
          <a:xfrm>
            <a:off x="2528636" y="3407742"/>
            <a:ext cx="5076825" cy="809625"/>
          </a:xfrm>
          <a:prstGeom prst="rect">
            <a:avLst/>
          </a:prstGeom>
          <a:noFill/>
          <a:ln>
            <a:noFill/>
          </a:ln>
        </p:spPr>
      </p:pic>
      <p:pic>
        <p:nvPicPr>
          <p:cNvPr id="401" name="Google Shape;401;p47"/>
          <p:cNvPicPr preferRelativeResize="0"/>
          <p:nvPr/>
        </p:nvPicPr>
        <p:blipFill>
          <a:blip r:embed="rId5">
            <a:alphaModFix/>
          </a:blip>
          <a:stretch>
            <a:fillRect/>
          </a:stretch>
        </p:blipFill>
        <p:spPr>
          <a:xfrm>
            <a:off x="2515362" y="1997393"/>
            <a:ext cx="5143500" cy="752475"/>
          </a:xfrm>
          <a:prstGeom prst="rect">
            <a:avLst/>
          </a:prstGeom>
          <a:noFill/>
          <a:ln>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משך הצליל</a:t>
            </a:r>
            <a:endParaRPr sz="2400" b="1" dirty="0">
              <a:solidFill>
                <a:srgbClr val="FFFF00"/>
              </a:solidFill>
              <a:latin typeface="David"/>
              <a:ea typeface="David"/>
              <a:cs typeface="David"/>
              <a:sym typeface="David"/>
            </a:endParaRPr>
          </a:p>
        </p:txBody>
      </p:sp>
      <p:sp>
        <p:nvSpPr>
          <p:cNvPr id="407" name="Google Shape;407;p48"/>
          <p:cNvSpPr txBox="1">
            <a:spLocks noGrp="1"/>
          </p:cNvSpPr>
          <p:nvPr>
            <p:ph type="subTitle" idx="1"/>
          </p:nvPr>
        </p:nvSpPr>
        <p:spPr>
          <a:xfrm>
            <a:off x="379425" y="1472550"/>
            <a:ext cx="80997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Arial"/>
                <a:ea typeface="Arial"/>
                <a:cs typeface="Arial"/>
                <a:sym typeface="Arial"/>
              </a:rPr>
              <a:t>משך הצליל</a:t>
            </a:r>
            <a:r>
              <a:rPr lang="x-none" sz="1800">
                <a:solidFill>
                  <a:srgbClr val="FFFFFF"/>
                </a:solidFill>
                <a:latin typeface="Times New Roman"/>
                <a:ea typeface="Times New Roman"/>
                <a:cs typeface="Times New Roman"/>
                <a:sym typeface="Times New Roman"/>
              </a:rPr>
              <a:t>-</a:t>
            </a:r>
            <a:r>
              <a:rPr lang="x-none" sz="140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אנו מבחינים למעשה בין שני סוגי מימדים: מימד המרחב ומימד הזמן, למשל חפץ יכול להימצא קרוב או רחוק </a:t>
            </a:r>
            <a:r>
              <a:rPr lang="he-IL" sz="1800" dirty="0" smtClean="0">
                <a:solidFill>
                  <a:srgbClr val="FF0000"/>
                </a:solidFill>
                <a:latin typeface="Times New Roman"/>
                <a:ea typeface="Times New Roman"/>
                <a:cs typeface="Times New Roman"/>
                <a:sym typeface="Times New Roman"/>
              </a:rPr>
              <a:t>(מימד </a:t>
            </a:r>
            <a:r>
              <a:rPr lang="x-none" sz="1800" smtClean="0">
                <a:solidFill>
                  <a:srgbClr val="FF0000"/>
                </a:solidFill>
                <a:latin typeface="Times New Roman"/>
                <a:ea typeface="Times New Roman"/>
                <a:cs typeface="Times New Roman"/>
                <a:sym typeface="Times New Roman"/>
              </a:rPr>
              <a:t>המרחב</a:t>
            </a:r>
            <a:r>
              <a:rPr lang="he-IL" sz="1800" dirty="0" smtClean="0">
                <a:solidFill>
                  <a:srgbClr val="FF0000"/>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ואירוע </a:t>
            </a:r>
            <a:r>
              <a:rPr lang="x-none" sz="1800">
                <a:solidFill>
                  <a:srgbClr val="FFFFFF"/>
                </a:solidFill>
                <a:latin typeface="Times New Roman"/>
                <a:ea typeface="Times New Roman"/>
                <a:cs typeface="Times New Roman"/>
                <a:sym typeface="Times New Roman"/>
              </a:rPr>
              <a:t>יכול להתרחש לפני או אחרי </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מימד הזמן</a:t>
            </a:r>
            <a:r>
              <a:rPr lang="he-IL" sz="1800" dirty="0" smtClean="0">
                <a:solidFill>
                  <a:srgbClr val="FF0000"/>
                </a:solidFill>
                <a:latin typeface="Times New Roman"/>
                <a:ea typeface="Times New Roman"/>
                <a:cs typeface="Times New Roman"/>
                <a:sym typeface="Times New Roman"/>
              </a:rPr>
              <a:t>)</a:t>
            </a:r>
            <a:r>
              <a:rPr lang="x-none" sz="1800" smtClean="0">
                <a:solidFill>
                  <a:srgbClr val="FF0000"/>
                </a:solidFill>
                <a:latin typeface="Times New Roman"/>
                <a:ea typeface="Times New Roman"/>
                <a:cs typeface="Times New Roman"/>
                <a:sym typeface="Times New Roman"/>
              </a:rPr>
              <a:t>.</a:t>
            </a:r>
            <a:endParaRPr sz="1800" dirty="0">
              <a:solidFill>
                <a:srgbClr val="FF0000"/>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אחד המאפיינים של האומניות השונות הוא המימד שבו מאורגן חומר הגלם. למשל, באמנות הציור, חומר הגלם צבעים וצורות מאורגן במימד המרחב,</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לעומת זאת באמנות המוזיקה חומר הגלם: מאורגן הן במימד המרחב: </a:t>
            </a:r>
            <a:r>
              <a:rPr lang="he-IL" sz="1800" dirty="0" smtClean="0">
                <a:solidFill>
                  <a:srgbClr val="FFFFFF"/>
                </a:solidFill>
                <a:latin typeface="Times New Roman"/>
                <a:ea typeface="Times New Roman"/>
                <a:cs typeface="Times New Roman"/>
                <a:sym typeface="Times New Roman"/>
              </a:rPr>
              <a:t> </a:t>
            </a:r>
            <a:r>
              <a:rPr lang="x-none" sz="1800" smtClean="0">
                <a:solidFill>
                  <a:srgbClr val="FF0000"/>
                </a:solidFill>
                <a:latin typeface="Times New Roman"/>
                <a:ea typeface="Times New Roman"/>
                <a:cs typeface="Times New Roman"/>
                <a:sym typeface="Times New Roman"/>
              </a:rPr>
              <a:t>תדר </a:t>
            </a:r>
            <a:r>
              <a:rPr lang="x-none" sz="1800">
                <a:solidFill>
                  <a:srgbClr val="FF0000"/>
                </a:solidFill>
                <a:latin typeface="Times New Roman"/>
                <a:ea typeface="Times New Roman"/>
                <a:cs typeface="Times New Roman"/>
                <a:sym typeface="Times New Roman"/>
              </a:rPr>
              <a:t>הצליל  </a:t>
            </a:r>
            <a:r>
              <a:rPr lang="x-none" sz="1800">
                <a:solidFill>
                  <a:srgbClr val="FFFFFF"/>
                </a:solidFill>
                <a:latin typeface="Times New Roman"/>
                <a:ea typeface="Times New Roman"/>
                <a:cs typeface="Times New Roman"/>
                <a:sym typeface="Times New Roman"/>
              </a:rPr>
              <a:t>והן במימד הזמן: </a:t>
            </a:r>
            <a:r>
              <a:rPr lang="x-none" sz="1800">
                <a:solidFill>
                  <a:srgbClr val="FF0000"/>
                </a:solidFill>
                <a:latin typeface="Times New Roman"/>
                <a:ea typeface="Times New Roman"/>
                <a:cs typeface="Times New Roman"/>
                <a:sym typeface="Times New Roman"/>
              </a:rPr>
              <a:t>משך הצליל</a:t>
            </a:r>
            <a:r>
              <a:rPr lang="x-none" sz="1800">
                <a:solidFill>
                  <a:srgbClr val="FFFFFF"/>
                </a:solidFill>
                <a:latin typeface="Times New Roman"/>
                <a:ea typeface="Times New Roman"/>
                <a:cs typeface="Times New Roman"/>
                <a:sym typeface="Times New Roman"/>
              </a:rPr>
              <a:t>..  </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smtClean="0">
                <a:solidFill>
                  <a:srgbClr val="FFFFFF"/>
                </a:solidFill>
                <a:latin typeface="Times New Roman"/>
                <a:ea typeface="Times New Roman"/>
                <a:cs typeface="Times New Roman"/>
                <a:sym typeface="Times New Roman"/>
              </a:rPr>
              <a:t>גורם </a:t>
            </a:r>
            <a:r>
              <a:rPr lang="x-none" sz="1800">
                <a:solidFill>
                  <a:srgbClr val="FFFFFF"/>
                </a:solidFill>
                <a:latin typeface="Times New Roman"/>
                <a:ea typeface="Times New Roman"/>
                <a:cs typeface="Times New Roman"/>
                <a:sym typeface="Times New Roman"/>
              </a:rPr>
              <a:t>הזמן במוזיקה הנו כמובן גורם ראשוני, </a:t>
            </a:r>
            <a:r>
              <a:rPr lang="he-IL" sz="1800" dirty="0" smtClean="0">
                <a:solidFill>
                  <a:srgbClr val="FFFFFF"/>
                </a:solidFill>
                <a:latin typeface="Times New Roman"/>
                <a:ea typeface="Times New Roman"/>
                <a:cs typeface="Times New Roman"/>
                <a:sym typeface="Times New Roman"/>
              </a:rPr>
              <a:t>היות וה</a:t>
            </a:r>
            <a:r>
              <a:rPr lang="x-none" sz="1800" smtClean="0">
                <a:solidFill>
                  <a:srgbClr val="FFFFFF"/>
                </a:solidFill>
                <a:latin typeface="Times New Roman"/>
                <a:ea typeface="Times New Roman"/>
                <a:cs typeface="Times New Roman"/>
                <a:sym typeface="Times New Roman"/>
              </a:rPr>
              <a:t>מושג צליל </a:t>
            </a:r>
            <a:r>
              <a:rPr lang="x-none" sz="1800">
                <a:solidFill>
                  <a:srgbClr val="FFFFFF"/>
                </a:solidFill>
                <a:latin typeface="Times New Roman"/>
                <a:ea typeface="Times New Roman"/>
                <a:cs typeface="Times New Roman"/>
                <a:sym typeface="Times New Roman"/>
              </a:rPr>
              <a:t>אינו קיים ללא מושג </a:t>
            </a:r>
            <a:r>
              <a:rPr lang="x-none" sz="1800">
                <a:solidFill>
                  <a:srgbClr val="FF0000"/>
                </a:solidFill>
                <a:latin typeface="Times New Roman"/>
                <a:ea typeface="Times New Roman"/>
                <a:cs typeface="Times New Roman"/>
                <a:sym typeface="Times New Roman"/>
              </a:rPr>
              <a:t>הזמן</a:t>
            </a:r>
            <a:r>
              <a:rPr lang="x-none" sz="1800">
                <a:solidFill>
                  <a:srgbClr val="FFFFFF"/>
                </a:solidFill>
                <a:latin typeface="Times New Roman"/>
                <a:ea typeface="Times New Roman"/>
                <a:cs typeface="Times New Roman"/>
                <a:sym typeface="Times New Roman"/>
              </a:rPr>
              <a:t>. יתר על כן גורם הזמן </a:t>
            </a:r>
            <a:r>
              <a:rPr lang="x-none" sz="1800" smtClean="0">
                <a:solidFill>
                  <a:srgbClr val="FF0000"/>
                </a:solidFill>
                <a:latin typeface="Times New Roman"/>
                <a:ea typeface="Times New Roman"/>
                <a:cs typeface="Times New Roman"/>
                <a:sym typeface="Times New Roman"/>
              </a:rPr>
              <a:t>המשך</a:t>
            </a:r>
            <a:r>
              <a:rPr lang="he-IL" sz="1800" dirty="0" smtClean="0">
                <a:solidFill>
                  <a:srgbClr val="FFFFFF"/>
                </a:solidFill>
                <a:latin typeface="Times New Roman"/>
                <a:ea typeface="Times New Roman"/>
                <a:cs typeface="Times New Roman"/>
                <a:sym typeface="Times New Roman"/>
              </a:rPr>
              <a:t> </a:t>
            </a:r>
            <a:r>
              <a:rPr lang="x-none" sz="1800" smtClean="0">
                <a:solidFill>
                  <a:srgbClr val="FFFFFF"/>
                </a:solidFill>
                <a:latin typeface="Times New Roman"/>
                <a:ea typeface="Times New Roman"/>
                <a:cs typeface="Times New Roman"/>
                <a:sym typeface="Times New Roman"/>
              </a:rPr>
              <a:t>הוא </a:t>
            </a:r>
            <a:r>
              <a:rPr lang="x-none" sz="1800">
                <a:solidFill>
                  <a:srgbClr val="FFFFFF"/>
                </a:solidFill>
                <a:latin typeface="Times New Roman"/>
                <a:ea typeface="Times New Roman"/>
                <a:cs typeface="Times New Roman"/>
                <a:sym typeface="Times New Roman"/>
              </a:rPr>
              <a:t>אחד הגורמים החשובים בעיצוב היצירה המוזיקלית, כך שבכל יצירה מוזיקלית קיים ארגון כלשהו של צלילים וצירופם במימד הזמן.</a:t>
            </a: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Times New Roman"/>
                <a:ea typeface="Times New Roman"/>
                <a:cs typeface="Times New Roman"/>
                <a:sym typeface="Times New Roman"/>
              </a:rPr>
              <a:t> </a:t>
            </a:r>
            <a:endParaRPr sz="1400" dirty="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408" name="Google Shape;408;p48"/>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09" name="Google Shape;409;p48"/>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9"/>
          <p:cNvSpPr txBox="1">
            <a:spLocks noGrp="1"/>
          </p:cNvSpPr>
          <p:nvPr>
            <p:ph type="ctrTitle"/>
          </p:nvPr>
        </p:nvSpPr>
        <p:spPr>
          <a:xfrm>
            <a:off x="1666875" y="340150"/>
            <a:ext cx="68874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סימון משך הצליל- הפעמה</a:t>
            </a:r>
            <a:endParaRPr sz="2400" b="1" dirty="0">
              <a:solidFill>
                <a:srgbClr val="FFFF00"/>
              </a:solidFill>
              <a:latin typeface="David"/>
              <a:ea typeface="David"/>
              <a:cs typeface="David"/>
              <a:sym typeface="David"/>
            </a:endParaRPr>
          </a:p>
        </p:txBody>
      </p:sp>
      <p:sp>
        <p:nvSpPr>
          <p:cNvPr id="415" name="Google Shape;415;p49"/>
          <p:cNvSpPr txBox="1">
            <a:spLocks noGrp="1"/>
          </p:cNvSpPr>
          <p:nvPr>
            <p:ph type="subTitle" idx="1"/>
          </p:nvPr>
        </p:nvSpPr>
        <p:spPr>
          <a:xfrm>
            <a:off x="379425" y="1070650"/>
            <a:ext cx="8099700" cy="40728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800" b="1">
                <a:solidFill>
                  <a:srgbClr val="FFFF00"/>
                </a:solidFill>
                <a:latin typeface="Arial"/>
                <a:ea typeface="Arial"/>
                <a:cs typeface="Arial"/>
                <a:sym typeface="Arial"/>
              </a:rPr>
              <a:t>סימון משך הצליל</a:t>
            </a:r>
            <a:r>
              <a:rPr lang="x-none" sz="1800" b="1">
                <a:solidFill>
                  <a:srgbClr val="FFFF00"/>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a:t>
            </a:r>
            <a:r>
              <a:rPr lang="x-none" sz="140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הצורה אשר נרשמת בתוך שני קוי התיבה</a:t>
            </a:r>
            <a:r>
              <a:rPr lang="x-none" sz="1400">
                <a:solidFill>
                  <a:srgbClr val="FFFFFF"/>
                </a:solidFill>
                <a:latin typeface="Times New Roman"/>
                <a:ea typeface="Times New Roman"/>
                <a:cs typeface="Times New Roman"/>
                <a:sym typeface="Times New Roman"/>
              </a:rPr>
              <a:t> </a:t>
            </a:r>
            <a:r>
              <a:rPr lang="x-none" sz="1800">
                <a:solidFill>
                  <a:srgbClr val="FFFFFF"/>
                </a:solidFill>
                <a:latin typeface="Times New Roman"/>
                <a:ea typeface="Times New Roman"/>
                <a:cs typeface="Times New Roman"/>
                <a:sym typeface="Times New Roman"/>
              </a:rPr>
              <a:t>מכונה </a:t>
            </a:r>
            <a:r>
              <a:rPr lang="x-none" sz="2400" b="1">
                <a:solidFill>
                  <a:srgbClr val="FF0000"/>
                </a:solidFill>
                <a:latin typeface="Times New Roman"/>
                <a:ea typeface="Times New Roman"/>
                <a:cs typeface="Times New Roman"/>
                <a:sym typeface="Times New Roman"/>
              </a:rPr>
              <a:t>פעמה</a:t>
            </a:r>
            <a:r>
              <a:rPr lang="x-none"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r>
              <a:rPr lang="x-none" sz="1800">
                <a:solidFill>
                  <a:srgbClr val="FFFFFF"/>
                </a:solidFill>
                <a:latin typeface="Times New Roman"/>
                <a:ea typeface="Times New Roman"/>
                <a:cs typeface="Times New Roman"/>
                <a:sym typeface="Times New Roman"/>
              </a:rPr>
              <a:t>אנו מבחינים במספר סוגים של פעמות: </a:t>
            </a:r>
            <a:endParaRPr sz="18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400">
              <a:solidFill>
                <a:srgbClr val="FFFFFF"/>
              </a:solidFill>
              <a:latin typeface="David"/>
              <a:ea typeface="David"/>
              <a:cs typeface="David"/>
              <a:sym typeface="David"/>
            </a:endParaRPr>
          </a:p>
        </p:txBody>
      </p:sp>
      <p:sp>
        <p:nvSpPr>
          <p:cNvPr id="416" name="Google Shape;416;p49"/>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17" name="Google Shape;417;p49"/>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18" name="Google Shape;418;p49"/>
          <p:cNvPicPr preferRelativeResize="0"/>
          <p:nvPr/>
        </p:nvPicPr>
        <p:blipFill>
          <a:blip r:embed="rId4">
            <a:alphaModFix/>
          </a:blip>
          <a:stretch>
            <a:fillRect/>
          </a:stretch>
        </p:blipFill>
        <p:spPr>
          <a:xfrm>
            <a:off x="2371725" y="1881188"/>
            <a:ext cx="5010150" cy="3209925"/>
          </a:xfrm>
          <a:prstGeom prst="rect">
            <a:avLst/>
          </a:prstGeom>
          <a:noFill/>
          <a:ln>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0"/>
          <p:cNvSpPr txBox="1">
            <a:spLocks noGrp="1"/>
          </p:cNvSpPr>
          <p:nvPr>
            <p:ph type="ctrTitle"/>
          </p:nvPr>
        </p:nvSpPr>
        <p:spPr>
          <a:xfrm>
            <a:off x="972775" y="340150"/>
            <a:ext cx="58107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סימני התוים והדמימות </a:t>
            </a:r>
            <a:endParaRPr sz="2400" b="1" dirty="0">
              <a:solidFill>
                <a:srgbClr val="FFFF00"/>
              </a:solidFill>
              <a:latin typeface="David"/>
              <a:ea typeface="David"/>
              <a:cs typeface="David"/>
              <a:sym typeface="David"/>
            </a:endParaRPr>
          </a:p>
        </p:txBody>
      </p:sp>
      <p:sp>
        <p:nvSpPr>
          <p:cNvPr id="424" name="Google Shape;424;p50"/>
          <p:cNvSpPr txBox="1">
            <a:spLocks noGrp="1"/>
          </p:cNvSpPr>
          <p:nvPr>
            <p:ph type="subTitle" idx="1"/>
          </p:nvPr>
        </p:nvSpPr>
        <p:spPr>
          <a:xfrm>
            <a:off x="1796625" y="1472550"/>
            <a:ext cx="66825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b="1">
                <a:solidFill>
                  <a:srgbClr val="FFFF00"/>
                </a:solidFill>
                <a:latin typeface="David"/>
                <a:ea typeface="David"/>
                <a:cs typeface="David"/>
                <a:sym typeface="David"/>
              </a:rPr>
              <a:t>סימני התוים והדמימות -</a:t>
            </a:r>
            <a:r>
              <a:rPr lang="x-none">
                <a:solidFill>
                  <a:srgbClr val="FFFFFF"/>
                </a:solidFill>
                <a:latin typeface="David"/>
                <a:ea typeface="David"/>
                <a:cs typeface="David"/>
                <a:sym typeface="David"/>
              </a:rPr>
              <a:t> סימנים גרפיים בינלאומיים אשר באים לבטא:</a:t>
            </a: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את המשך שהנגן/הזמר אמור לנגן או לשיר - המכונה צליל .</a:t>
            </a: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ואת המשך שהזמר/נגן אמור שלא לנגן או לשיר - המכונה דמימה. </a:t>
            </a:r>
            <a:endParaRPr lang="he-IL" dirty="0" smtClean="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lang="he-IL" dirty="0" smtClean="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he-IL" dirty="0" smtClean="0">
                <a:solidFill>
                  <a:srgbClr val="FFFFFF"/>
                </a:solidFill>
                <a:latin typeface="David"/>
                <a:ea typeface="David"/>
                <a:cs typeface="David"/>
                <a:sym typeface="David"/>
              </a:rPr>
              <a:t>הסימנים הנם </a:t>
            </a:r>
            <a:r>
              <a:rPr lang="he-IL" dirty="0" smtClean="0">
                <a:solidFill>
                  <a:srgbClr val="FF0000"/>
                </a:solidFill>
                <a:latin typeface="David"/>
                <a:ea typeface="David"/>
                <a:cs typeface="David"/>
                <a:sym typeface="David"/>
              </a:rPr>
              <a:t>מקבילים</a:t>
            </a:r>
            <a:r>
              <a:rPr lang="he-IL" dirty="0" smtClean="0">
                <a:solidFill>
                  <a:srgbClr val="FFFFFF"/>
                </a:solidFill>
                <a:latin typeface="David"/>
                <a:ea typeface="David"/>
                <a:cs typeface="David"/>
                <a:sym typeface="David"/>
              </a:rPr>
              <a:t> האחד מול השני.</a:t>
            </a: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endParaRPr dirty="0">
              <a:solidFill>
                <a:srgbClr val="FFFFFF"/>
              </a:solidFill>
              <a:latin typeface="David"/>
              <a:ea typeface="David"/>
              <a:cs typeface="David"/>
              <a:sym typeface="David"/>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pic>
        <p:nvPicPr>
          <p:cNvPr id="425" name="Google Shape;425;p50"/>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26" name="Google Shape;426;p50"/>
          <p:cNvPicPr preferRelativeResize="0"/>
          <p:nvPr/>
        </p:nvPicPr>
        <p:blipFill>
          <a:blip r:embed="rId4">
            <a:alphaModFix/>
          </a:blip>
          <a:stretch>
            <a:fillRect/>
          </a:stretch>
        </p:blipFill>
        <p:spPr>
          <a:xfrm>
            <a:off x="972777" y="606775"/>
            <a:ext cx="742800" cy="3707775"/>
          </a:xfrm>
          <a:prstGeom prst="rect">
            <a:avLst/>
          </a:prstGeom>
          <a:noFill/>
          <a:ln>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txBox="1">
            <a:spLocks noGrp="1"/>
          </p:cNvSpPr>
          <p:nvPr>
            <p:ph type="ctrTitle"/>
          </p:nvPr>
        </p:nvSpPr>
        <p:spPr>
          <a:xfrm>
            <a:off x="3537000" y="340150"/>
            <a:ext cx="5017500" cy="7305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סימני האטה</a:t>
            </a:r>
            <a:endParaRPr sz="2400" b="1" dirty="0">
              <a:solidFill>
                <a:srgbClr val="FFFF00"/>
              </a:solidFill>
              <a:latin typeface="David"/>
              <a:ea typeface="David"/>
              <a:cs typeface="David"/>
              <a:sym typeface="David"/>
            </a:endParaRPr>
          </a:p>
        </p:txBody>
      </p:sp>
      <p:sp>
        <p:nvSpPr>
          <p:cNvPr id="432" name="Google Shape;432;p51"/>
          <p:cNvSpPr txBox="1">
            <a:spLocks noGrp="1"/>
          </p:cNvSpPr>
          <p:nvPr>
            <p:ph type="subTitle" idx="1"/>
          </p:nvPr>
        </p:nvSpPr>
        <p:spPr>
          <a:xfrm>
            <a:off x="1187525" y="1472550"/>
            <a:ext cx="7291500" cy="34674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sz="1400">
                <a:solidFill>
                  <a:srgbClr val="FFFFFF"/>
                </a:solidFill>
                <a:latin typeface="+mn-lt"/>
                <a:ea typeface="David"/>
                <a:cs typeface="David"/>
                <a:sym typeface="David"/>
              </a:rPr>
              <a:t> </a:t>
            </a:r>
            <a:r>
              <a:rPr lang="x-none" sz="1400">
                <a:solidFill>
                  <a:srgbClr val="FFFFFF"/>
                </a:solidFill>
                <a:latin typeface="+mn-lt"/>
                <a:ea typeface="Arial"/>
                <a:cs typeface="+mn-cs"/>
                <a:sym typeface="Arial"/>
              </a:rPr>
              <a:t>סימני ההאטה הנפוצים הנם: סימן ה- </a:t>
            </a:r>
            <a:r>
              <a:rPr lang="x-none" sz="1400" b="1">
                <a:solidFill>
                  <a:srgbClr val="FFFFFF"/>
                </a:solidFill>
                <a:latin typeface="+mn-lt"/>
                <a:ea typeface="Arial"/>
                <a:cs typeface="+mn-cs"/>
                <a:sym typeface="Arial"/>
              </a:rPr>
              <a:t>Fer</a:t>
            </a:r>
            <a:r>
              <a:rPr lang="x-none" sz="1400">
                <a:solidFill>
                  <a:srgbClr val="FFFFFF"/>
                </a:solidFill>
                <a:latin typeface="+mn-lt"/>
                <a:ea typeface="Arial"/>
                <a:cs typeface="+mn-cs"/>
                <a:sym typeface="Arial"/>
              </a:rPr>
              <a:t>mata , סימן ה-</a:t>
            </a:r>
            <a:r>
              <a:rPr lang="x-none" sz="1400" b="1">
                <a:solidFill>
                  <a:srgbClr val="FFFFFF"/>
                </a:solidFill>
                <a:latin typeface="+mn-lt"/>
                <a:ea typeface="Arial"/>
                <a:cs typeface="+mn-cs"/>
                <a:sym typeface="Arial"/>
              </a:rPr>
              <a:t>Rit</a:t>
            </a:r>
            <a:r>
              <a:rPr lang="x-none" sz="1400">
                <a:solidFill>
                  <a:srgbClr val="FFFFFF"/>
                </a:solidFill>
                <a:latin typeface="+mn-lt"/>
                <a:ea typeface="Arial"/>
                <a:cs typeface="+mn-cs"/>
                <a:sym typeface="Arial"/>
              </a:rPr>
              <a:t>enuto , או </a:t>
            </a:r>
            <a:r>
              <a:rPr lang="x-none" sz="1400" b="1">
                <a:solidFill>
                  <a:srgbClr val="FFFFFF"/>
                </a:solidFill>
                <a:latin typeface="+mn-lt"/>
                <a:ea typeface="Arial"/>
                <a:cs typeface="+mn-cs"/>
                <a:sym typeface="Arial"/>
              </a:rPr>
              <a:t>Rall</a:t>
            </a:r>
            <a:r>
              <a:rPr lang="x-none" sz="1400">
                <a:solidFill>
                  <a:srgbClr val="FFFFFF"/>
                </a:solidFill>
                <a:latin typeface="+mn-lt"/>
                <a:ea typeface="Arial"/>
                <a:cs typeface="+mn-cs"/>
                <a:sym typeface="Arial"/>
              </a:rPr>
              <a:t>tando  </a:t>
            </a:r>
            <a:r>
              <a:rPr lang="he-IL" sz="1400" dirty="0" smtClean="0">
                <a:solidFill>
                  <a:srgbClr val="FFFFFF"/>
                </a:solidFill>
                <a:latin typeface="+mn-lt"/>
                <a:ea typeface="Arial"/>
                <a:cs typeface="+mn-cs"/>
                <a:sym typeface="Arial"/>
              </a:rPr>
              <a:t> </a:t>
            </a:r>
            <a:r>
              <a:rPr lang="x-none" sz="1400" smtClean="0">
                <a:solidFill>
                  <a:srgbClr val="FFFFFF"/>
                </a:solidFill>
                <a:latin typeface="+mn-lt"/>
                <a:ea typeface="Arial"/>
                <a:cs typeface="+mn-cs"/>
                <a:sym typeface="Arial"/>
              </a:rPr>
              <a:t>ההבדל </a:t>
            </a:r>
            <a:r>
              <a:rPr lang="x-none" sz="1400">
                <a:solidFill>
                  <a:srgbClr val="FFFFFF"/>
                </a:solidFill>
                <a:latin typeface="+mn-lt"/>
                <a:ea typeface="Arial"/>
                <a:cs typeface="+mn-cs"/>
                <a:sym typeface="Arial"/>
              </a:rPr>
              <a:t>בינהם :</a:t>
            </a:r>
            <a:endParaRPr sz="1400" dirty="0">
              <a:solidFill>
                <a:srgbClr val="FFFFFF"/>
              </a:solidFill>
              <a:latin typeface="+mn-lt"/>
              <a:ea typeface="Arial"/>
              <a:cs typeface="+mn-cs"/>
              <a:sym typeface="Arial"/>
            </a:endParaRPr>
          </a:p>
          <a:p>
            <a:pPr marL="0" marR="114300" lvl="0" indent="0" algn="just" rtl="1">
              <a:lnSpc>
                <a:spcPct val="115000"/>
              </a:lnSpc>
              <a:spcBef>
                <a:spcPts val="0"/>
              </a:spcBef>
              <a:spcAft>
                <a:spcPts val="0"/>
              </a:spcAft>
              <a:buNone/>
            </a:pPr>
            <a:endParaRPr sz="1400" b="1" dirty="0">
              <a:solidFill>
                <a:srgbClr val="FFFF00"/>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mn-cs"/>
                <a:sym typeface="Arial"/>
              </a:rPr>
              <a:t>סימן הפרמטה</a:t>
            </a:r>
            <a:r>
              <a:rPr lang="x-none" sz="1400">
                <a:solidFill>
                  <a:srgbClr val="FFFFFF"/>
                </a:solidFill>
                <a:latin typeface="Arial"/>
                <a:ea typeface="Arial"/>
                <a:cs typeface="+mn-cs"/>
                <a:sym typeface="Arial"/>
              </a:rPr>
              <a:t> -</a:t>
            </a:r>
            <a:r>
              <a:rPr lang="x-none" sz="1400">
                <a:solidFill>
                  <a:srgbClr val="FF0000"/>
                </a:solidFill>
                <a:latin typeface="Arial"/>
                <a:ea typeface="Arial"/>
                <a:cs typeface="+mn-cs"/>
                <a:sym typeface="Arial"/>
              </a:rPr>
              <a:t>  </a:t>
            </a:r>
            <a:r>
              <a:rPr lang="x-none" sz="1400" b="1">
                <a:solidFill>
                  <a:srgbClr val="FFFFFF"/>
                </a:solidFill>
                <a:latin typeface="Arial"/>
                <a:ea typeface="Arial"/>
                <a:cs typeface="+mn-cs"/>
                <a:sym typeface="Arial"/>
              </a:rPr>
              <a:t>fermata</a:t>
            </a:r>
            <a:r>
              <a:rPr lang="x-none" sz="1400">
                <a:solidFill>
                  <a:srgbClr val="FFFFFF"/>
                </a:solidFill>
                <a:latin typeface="Arial"/>
                <a:ea typeface="Arial"/>
                <a:cs typeface="+mn-cs"/>
                <a:sym typeface="Arial"/>
              </a:rPr>
              <a:t>- תחנה באיטלקית- היא אינקציה במוזיקה אשר מורה להאריך את אורך הצליל לפי ראות </a:t>
            </a:r>
            <a:r>
              <a:rPr lang="x-none" sz="1400" smtClean="0">
                <a:solidFill>
                  <a:srgbClr val="FFFFFF"/>
                </a:solidFill>
                <a:latin typeface="Arial"/>
                <a:ea typeface="Arial"/>
                <a:cs typeface="+mn-cs"/>
                <a:sym typeface="Arial"/>
              </a:rPr>
              <a:t>המנצח</a:t>
            </a:r>
            <a:r>
              <a:rPr lang="he-IL" sz="1400" dirty="0" smtClean="0">
                <a:solidFill>
                  <a:srgbClr val="FFFFFF"/>
                </a:solidFill>
                <a:latin typeface="Arial"/>
                <a:ea typeface="Arial"/>
                <a:cs typeface="+mn-cs"/>
                <a:sym typeface="Arial"/>
              </a:rPr>
              <a:t> (</a:t>
            </a:r>
            <a:r>
              <a:rPr lang="x-none" sz="1400" smtClean="0">
                <a:solidFill>
                  <a:srgbClr val="FFFFFF"/>
                </a:solidFill>
                <a:latin typeface="Arial"/>
                <a:ea typeface="Arial"/>
                <a:cs typeface="+mn-cs"/>
                <a:sym typeface="Arial"/>
              </a:rPr>
              <a:t>בדרך </a:t>
            </a:r>
            <a:r>
              <a:rPr lang="x-none" sz="1400">
                <a:solidFill>
                  <a:srgbClr val="FFFFFF"/>
                </a:solidFill>
                <a:latin typeface="Arial"/>
                <a:ea typeface="Arial"/>
                <a:cs typeface="+mn-cs"/>
                <a:sym typeface="Arial"/>
              </a:rPr>
              <a:t>כלל כפול מהצליל הנתון תחת </a:t>
            </a:r>
            <a:r>
              <a:rPr lang="x-none" sz="1400" smtClean="0">
                <a:solidFill>
                  <a:srgbClr val="FFFFFF"/>
                </a:solidFill>
                <a:latin typeface="Arial"/>
                <a:ea typeface="Arial"/>
                <a:cs typeface="+mn-cs"/>
                <a:sym typeface="Arial"/>
              </a:rPr>
              <a:t>הפרמטה</a:t>
            </a:r>
            <a:r>
              <a:rPr lang="he-IL" sz="1400" dirty="0" smtClean="0">
                <a:solidFill>
                  <a:srgbClr val="FFFFFF"/>
                </a:solidFill>
                <a:latin typeface="Arial"/>
                <a:ea typeface="Arial"/>
                <a:cs typeface="+mn-cs"/>
                <a:sym typeface="Arial"/>
              </a:rPr>
              <a:t>)</a:t>
            </a:r>
            <a:r>
              <a:rPr lang="x-none" sz="1400" smtClean="0">
                <a:solidFill>
                  <a:srgbClr val="FFFFFF"/>
                </a:solidFill>
                <a:latin typeface="Arial"/>
                <a:ea typeface="Arial"/>
                <a:cs typeface="+mn-cs"/>
                <a:sym typeface="Arial"/>
              </a:rPr>
              <a:t>.</a:t>
            </a: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mn-cs"/>
                <a:sym typeface="Arial"/>
              </a:rPr>
              <a:t>סימן </a:t>
            </a:r>
            <a:r>
              <a:rPr lang="x-none" sz="1400" b="1" smtClean="0">
                <a:solidFill>
                  <a:srgbClr val="FFFF00"/>
                </a:solidFill>
                <a:latin typeface="Arial"/>
                <a:ea typeface="Arial"/>
                <a:cs typeface="+mn-cs"/>
                <a:sym typeface="Arial"/>
              </a:rPr>
              <a:t>הרי</a:t>
            </a:r>
            <a:r>
              <a:rPr lang="he-IL" sz="1400" b="1" dirty="0" smtClean="0">
                <a:solidFill>
                  <a:srgbClr val="FFFF00"/>
                </a:solidFill>
                <a:latin typeface="Arial"/>
                <a:ea typeface="Arial"/>
                <a:cs typeface="+mn-cs"/>
                <a:sym typeface="Arial"/>
              </a:rPr>
              <a:t>ט</a:t>
            </a:r>
            <a:r>
              <a:rPr lang="x-none" sz="1400" b="1" smtClean="0">
                <a:solidFill>
                  <a:srgbClr val="FFFF00"/>
                </a:solidFill>
                <a:latin typeface="Arial"/>
                <a:ea typeface="Arial"/>
                <a:cs typeface="+mn-cs"/>
                <a:sym typeface="Arial"/>
              </a:rPr>
              <a:t>נוטו </a:t>
            </a:r>
            <a:r>
              <a:rPr lang="x-none" sz="1400" b="1">
                <a:solidFill>
                  <a:srgbClr val="FFFF00"/>
                </a:solidFill>
                <a:latin typeface="Arial"/>
                <a:ea typeface="Arial"/>
                <a:cs typeface="+mn-cs"/>
                <a:sym typeface="Arial"/>
              </a:rPr>
              <a:t>-</a:t>
            </a:r>
            <a:r>
              <a:rPr lang="x-none" sz="1400" b="1">
                <a:solidFill>
                  <a:srgbClr val="FF0000"/>
                </a:solidFill>
                <a:latin typeface="Arial"/>
                <a:ea typeface="Arial"/>
                <a:cs typeface="+mn-cs"/>
                <a:sym typeface="Arial"/>
              </a:rPr>
              <a:t>    </a:t>
            </a:r>
            <a:r>
              <a:rPr lang="x-none" sz="1400" b="1">
                <a:solidFill>
                  <a:srgbClr val="FFFFFF"/>
                </a:solidFill>
                <a:latin typeface="Arial"/>
                <a:ea typeface="Arial"/>
                <a:cs typeface="+mn-cs"/>
                <a:sym typeface="Arial"/>
              </a:rPr>
              <a:t>Ritenuto  - </a:t>
            </a:r>
            <a:r>
              <a:rPr lang="x-none" sz="1400">
                <a:solidFill>
                  <a:srgbClr val="FFFFFF"/>
                </a:solidFill>
                <a:latin typeface="Arial"/>
                <a:ea typeface="Arial"/>
                <a:cs typeface="+mn-cs"/>
                <a:sym typeface="Arial"/>
              </a:rPr>
              <a:t>האטה באיטלקית</a:t>
            </a:r>
            <a:r>
              <a:rPr lang="x-none" sz="1400" b="1">
                <a:solidFill>
                  <a:srgbClr val="FFFFFF"/>
                </a:solidFill>
                <a:latin typeface="Arial"/>
                <a:ea typeface="Arial"/>
                <a:cs typeface="+mn-cs"/>
                <a:sym typeface="Arial"/>
              </a:rPr>
              <a:t> -</a:t>
            </a:r>
            <a:r>
              <a:rPr lang="x-none" sz="1400">
                <a:solidFill>
                  <a:srgbClr val="FFFFFF"/>
                </a:solidFill>
                <a:latin typeface="Arial"/>
                <a:ea typeface="Arial"/>
                <a:cs typeface="+mn-cs"/>
                <a:sym typeface="Arial"/>
              </a:rPr>
              <a:t>היא אינדקציה במוזיקה אשר מורה להאט זמנית את הקצב כדי לעצור את </a:t>
            </a:r>
            <a:r>
              <a:rPr lang="x-none" sz="1400" smtClean="0">
                <a:solidFill>
                  <a:srgbClr val="FFFFFF"/>
                </a:solidFill>
                <a:latin typeface="Arial"/>
                <a:ea typeface="Arial"/>
                <a:cs typeface="+mn-cs"/>
                <a:sym typeface="Arial"/>
              </a:rPr>
              <a:t>ההשפעה </a:t>
            </a:r>
            <a:r>
              <a:rPr lang="x-none" sz="1400">
                <a:solidFill>
                  <a:srgbClr val="FFFFFF"/>
                </a:solidFill>
                <a:latin typeface="Arial"/>
                <a:ea typeface="Arial"/>
                <a:cs typeface="+mn-cs"/>
                <a:sym typeface="Arial"/>
              </a:rPr>
              <a:t>הדרמטית של המהלך המוזיקלי. </a:t>
            </a: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b="1">
                <a:solidFill>
                  <a:srgbClr val="FFFF00"/>
                </a:solidFill>
                <a:latin typeface="Arial"/>
                <a:ea typeface="Arial"/>
                <a:cs typeface="+mn-cs"/>
                <a:sym typeface="Arial"/>
              </a:rPr>
              <a:t>סימן הרלטנדו -</a:t>
            </a:r>
            <a:r>
              <a:rPr lang="x-none" sz="1400" b="1">
                <a:solidFill>
                  <a:srgbClr val="FF0000"/>
                </a:solidFill>
                <a:latin typeface="Arial"/>
                <a:ea typeface="Arial"/>
                <a:cs typeface="+mn-cs"/>
                <a:sym typeface="Arial"/>
              </a:rPr>
              <a:t>    </a:t>
            </a:r>
            <a:r>
              <a:rPr lang="x-none" sz="1400" b="1">
                <a:solidFill>
                  <a:srgbClr val="FFFFFF"/>
                </a:solidFill>
                <a:latin typeface="Arial"/>
                <a:ea typeface="Arial"/>
                <a:cs typeface="+mn-cs"/>
                <a:sym typeface="Arial"/>
              </a:rPr>
              <a:t>Ralltando  - </a:t>
            </a:r>
            <a:r>
              <a:rPr lang="x-none" sz="1400">
                <a:solidFill>
                  <a:srgbClr val="FFFFFF"/>
                </a:solidFill>
                <a:latin typeface="Arial"/>
                <a:ea typeface="Arial"/>
                <a:cs typeface="+mn-cs"/>
                <a:sym typeface="Arial"/>
              </a:rPr>
              <a:t>ירידה באיטלקית</a:t>
            </a:r>
            <a:r>
              <a:rPr lang="x-none" sz="1400" b="1">
                <a:solidFill>
                  <a:srgbClr val="FFFFFF"/>
                </a:solidFill>
                <a:latin typeface="Arial"/>
                <a:ea typeface="Arial"/>
                <a:cs typeface="+mn-cs"/>
                <a:sym typeface="Arial"/>
              </a:rPr>
              <a:t> -</a:t>
            </a:r>
            <a:r>
              <a:rPr lang="x-none" sz="1400">
                <a:solidFill>
                  <a:srgbClr val="FFFFFF"/>
                </a:solidFill>
                <a:latin typeface="Arial"/>
                <a:ea typeface="Arial"/>
                <a:cs typeface="+mn-cs"/>
                <a:sym typeface="Arial"/>
              </a:rPr>
              <a:t>היא אינדקציה במוזיקה אשר מורה על ירידה הדרגתית במהירות, </a:t>
            </a: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smtClean="0">
                <a:solidFill>
                  <a:srgbClr val="FFFFFF"/>
                </a:solidFill>
                <a:latin typeface="Arial"/>
                <a:ea typeface="Arial"/>
                <a:cs typeface="+mn-cs"/>
                <a:sym typeface="Arial"/>
              </a:rPr>
              <a:t>אך </a:t>
            </a:r>
            <a:r>
              <a:rPr lang="x-none" sz="1400">
                <a:solidFill>
                  <a:srgbClr val="FFFFFF"/>
                </a:solidFill>
                <a:latin typeface="Arial"/>
                <a:ea typeface="Arial"/>
                <a:cs typeface="+mn-cs"/>
                <a:sym typeface="Arial"/>
              </a:rPr>
              <a:t>עם יותר אפקט עצירה מתגלגל. </a:t>
            </a:r>
            <a:endParaRPr sz="1400" dirty="0">
              <a:solidFill>
                <a:srgbClr val="FFFFFF"/>
              </a:solidFill>
              <a:latin typeface="Arial"/>
              <a:ea typeface="Arial"/>
              <a:cs typeface="+mn-cs"/>
              <a:sym typeface="Arial"/>
            </a:endParaRPr>
          </a:p>
          <a:p>
            <a:pPr marL="0" marR="114300" lvl="0" indent="0" algn="just" rtl="1">
              <a:lnSpc>
                <a:spcPct val="115000"/>
              </a:lnSpc>
              <a:spcBef>
                <a:spcPts val="0"/>
              </a:spcBef>
              <a:spcAft>
                <a:spcPts val="0"/>
              </a:spcAft>
              <a:buNone/>
            </a:pPr>
            <a:r>
              <a:rPr lang="x-none" sz="1400">
                <a:solidFill>
                  <a:srgbClr val="FFFFFF"/>
                </a:solidFill>
                <a:latin typeface="Arial"/>
                <a:ea typeface="Arial"/>
                <a:cs typeface="+mn-cs"/>
                <a:sym typeface="Arial"/>
              </a:rPr>
              <a:t>                          </a:t>
            </a:r>
            <a:endParaRPr sz="1400" dirty="0">
              <a:solidFill>
                <a:srgbClr val="FF0000"/>
              </a:solidFill>
              <a:highlight>
                <a:srgbClr val="FFFFFF"/>
              </a:highlight>
              <a:latin typeface="Arial"/>
              <a:ea typeface="Arial"/>
              <a:cs typeface="+mn-cs"/>
              <a:sym typeface="Arial"/>
            </a:endParaRPr>
          </a:p>
          <a:p>
            <a:pPr marL="0" marR="114300" lvl="0" indent="0" algn="just" rtl="1">
              <a:lnSpc>
                <a:spcPct val="115000"/>
              </a:lnSpc>
              <a:spcBef>
                <a:spcPts val="0"/>
              </a:spcBef>
              <a:spcAft>
                <a:spcPts val="0"/>
              </a:spcAft>
              <a:buNone/>
            </a:pPr>
            <a:r>
              <a:rPr lang="x-none" sz="1100">
                <a:solidFill>
                  <a:srgbClr val="FF0000"/>
                </a:solidFill>
                <a:latin typeface="Arial"/>
                <a:ea typeface="Arial"/>
                <a:cs typeface="Arial"/>
                <a:sym typeface="Arial"/>
              </a:rPr>
              <a:t> </a:t>
            </a:r>
            <a:endParaRPr sz="1100" dirty="0">
              <a:solidFill>
                <a:srgbClr val="FF0000"/>
              </a:solidFill>
              <a:latin typeface="Arial"/>
              <a:ea typeface="Arial"/>
              <a:cs typeface="Arial"/>
              <a:sym typeface="Arial"/>
            </a:endParaRPr>
          </a:p>
          <a:p>
            <a:pPr marL="0" marR="114300" lvl="0" indent="0" algn="just" rtl="1">
              <a:lnSpc>
                <a:spcPct val="115000"/>
              </a:lnSpc>
              <a:spcBef>
                <a:spcPts val="0"/>
              </a:spcBef>
              <a:spcAft>
                <a:spcPts val="0"/>
              </a:spcAft>
              <a:buNone/>
            </a:pPr>
            <a:endParaRPr dirty="0">
              <a:solidFill>
                <a:srgbClr val="FFFFFF"/>
              </a:solidFill>
              <a:latin typeface="David"/>
              <a:ea typeface="David"/>
              <a:cs typeface="David"/>
              <a:sym typeface="David"/>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433" name="Google Shape;433;p51"/>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34" name="Google Shape;434;p51"/>
          <p:cNvPicPr preferRelativeResize="0"/>
          <p:nvPr/>
        </p:nvPicPr>
        <p:blipFill>
          <a:blip r:embed="rId3">
            <a:alphaModFix/>
          </a:blip>
          <a:stretch>
            <a:fillRect/>
          </a:stretch>
        </p:blipFill>
        <p:spPr>
          <a:xfrm>
            <a:off x="7101200" y="0"/>
            <a:ext cx="2042800" cy="895300"/>
          </a:xfrm>
          <a:prstGeom prst="rect">
            <a:avLst/>
          </a:prstGeom>
          <a:noFill/>
          <a:ln>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2"/>
          <p:cNvSpPr txBox="1">
            <a:spLocks noGrp="1"/>
          </p:cNvSpPr>
          <p:nvPr>
            <p:ph type="ctrTitle"/>
          </p:nvPr>
        </p:nvSpPr>
        <p:spPr>
          <a:xfrm>
            <a:off x="2691325" y="340150"/>
            <a:ext cx="58632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000" b="1">
                <a:solidFill>
                  <a:srgbClr val="FFFF00"/>
                </a:solidFill>
                <a:latin typeface="David"/>
                <a:ea typeface="David"/>
                <a:cs typeface="David"/>
                <a:sym typeface="David"/>
              </a:rPr>
              <a:t>                            </a:t>
            </a:r>
            <a:r>
              <a:rPr lang="x-none" sz="2400" b="1">
                <a:solidFill>
                  <a:srgbClr val="FFFF00"/>
                </a:solidFill>
                <a:latin typeface="David"/>
                <a:ea typeface="David"/>
                <a:cs typeface="David"/>
                <a:sym typeface="David"/>
              </a:rPr>
              <a:t>סימני הדינמיקה</a:t>
            </a:r>
            <a:endParaRPr sz="2400" b="1" dirty="0">
              <a:solidFill>
                <a:srgbClr val="FFFF00"/>
              </a:solidFill>
              <a:latin typeface="David"/>
              <a:ea typeface="David"/>
              <a:cs typeface="David"/>
              <a:sym typeface="David"/>
            </a:endParaRPr>
          </a:p>
        </p:txBody>
      </p:sp>
      <p:sp>
        <p:nvSpPr>
          <p:cNvPr id="440" name="Google Shape;440;p52"/>
          <p:cNvSpPr txBox="1">
            <a:spLocks noGrp="1"/>
          </p:cNvSpPr>
          <p:nvPr>
            <p:ph type="subTitle" idx="1"/>
          </p:nvPr>
        </p:nvSpPr>
        <p:spPr>
          <a:xfrm>
            <a:off x="778225" y="1248375"/>
            <a:ext cx="7701000" cy="3691500"/>
          </a:xfrm>
          <a:prstGeom prst="rect">
            <a:avLst/>
          </a:prstGeom>
        </p:spPr>
        <p:txBody>
          <a:bodyPr spcFirstLastPara="1" wrap="square" lIns="91425" tIns="91425" rIns="91425" bIns="91425" anchor="t" anchorCtr="0">
            <a:noAutofit/>
          </a:bodyPr>
          <a:lstStyle/>
          <a:p>
            <a:pPr marL="0" marR="114300" lvl="0" indent="0" algn="just" rtl="1">
              <a:lnSpc>
                <a:spcPct val="115000"/>
              </a:lnSpc>
              <a:spcBef>
                <a:spcPts val="0"/>
              </a:spcBef>
              <a:spcAft>
                <a:spcPts val="0"/>
              </a:spcAft>
              <a:buNone/>
            </a:pPr>
            <a:r>
              <a:rPr lang="x-none">
                <a:solidFill>
                  <a:srgbClr val="FFFFFF"/>
                </a:solidFill>
                <a:latin typeface="David"/>
                <a:ea typeface="David"/>
                <a:cs typeface="David"/>
                <a:sym typeface="David"/>
              </a:rPr>
              <a:t> </a:t>
            </a:r>
            <a:r>
              <a:rPr lang="x-none" sz="1400" b="1">
                <a:solidFill>
                  <a:srgbClr val="FFFF00"/>
                </a:solidFill>
                <a:latin typeface="+mj-lt"/>
                <a:ea typeface="Arial"/>
                <a:cs typeface="+mn-cs"/>
                <a:sym typeface="Arial"/>
              </a:rPr>
              <a:t>סימני הדינמיקה</a:t>
            </a:r>
            <a:r>
              <a:rPr lang="x-none" sz="1400" b="1">
                <a:solidFill>
                  <a:srgbClr val="FFFF00"/>
                </a:solidFill>
                <a:latin typeface="+mj-lt"/>
                <a:ea typeface="Times New Roman"/>
                <a:cs typeface="+mn-cs"/>
                <a:sym typeface="Times New Roman"/>
              </a:rPr>
              <a:t> </a:t>
            </a:r>
            <a:r>
              <a:rPr lang="x-none" sz="1400">
                <a:solidFill>
                  <a:srgbClr val="FFFFFF"/>
                </a:solidFill>
                <a:latin typeface="+mj-lt"/>
                <a:ea typeface="Times New Roman"/>
                <a:cs typeface="+mn-cs"/>
                <a:sym typeface="Times New Roman"/>
              </a:rPr>
              <a:t>- כל אחד מסימני הדינמיקה הינו ביחס מתמטי מוכפל מול היחס שקדם לו על פי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הטבלה </a:t>
            </a:r>
            <a:r>
              <a:rPr lang="x-none" sz="1400">
                <a:solidFill>
                  <a:srgbClr val="FFFFFF"/>
                </a:solidFill>
                <a:latin typeface="+mj-lt"/>
                <a:ea typeface="Times New Roman"/>
                <a:cs typeface="+mn-cs"/>
                <a:sym typeface="Times New Roman"/>
              </a:rPr>
              <a:t>שלעיל.. </a:t>
            </a:r>
            <a:r>
              <a:rPr lang="x-none" sz="1400" smtClean="0">
                <a:solidFill>
                  <a:srgbClr val="FFFFFF"/>
                </a:solidFill>
                <a:latin typeface="+mj-lt"/>
                <a:ea typeface="Times New Roman"/>
                <a:cs typeface="+mn-cs"/>
                <a:sym typeface="Times New Roman"/>
              </a:rPr>
              <a:t>לדוגמא </a:t>
            </a:r>
            <a:r>
              <a:rPr lang="x-none" sz="1400">
                <a:solidFill>
                  <a:srgbClr val="FFFFFF"/>
                </a:solidFill>
                <a:latin typeface="+mj-lt"/>
                <a:ea typeface="Times New Roman"/>
                <a:cs typeface="+mn-cs"/>
                <a:sym typeface="Times New Roman"/>
              </a:rPr>
              <a:t>היחס בין ה- Forte- </a:t>
            </a:r>
            <a:r>
              <a:rPr lang="x-none" sz="1400" b="1">
                <a:solidFill>
                  <a:srgbClr val="FFFFFF"/>
                </a:solidFill>
                <a:latin typeface="+mj-lt"/>
                <a:ea typeface="Times New Roman"/>
                <a:cs typeface="+mn-cs"/>
                <a:sym typeface="Times New Roman"/>
              </a:rPr>
              <a:t>f</a:t>
            </a:r>
            <a:r>
              <a:rPr lang="x-none" sz="1400">
                <a:solidFill>
                  <a:srgbClr val="FFFFFF"/>
                </a:solidFill>
                <a:latin typeface="+mj-lt"/>
                <a:ea typeface="Times New Roman"/>
                <a:cs typeface="+mn-cs"/>
                <a:sym typeface="Times New Roman"/>
              </a:rPr>
              <a:t> ל- Mezzoforte- </a:t>
            </a:r>
            <a:r>
              <a:rPr lang="x-none" sz="1400" b="1">
                <a:solidFill>
                  <a:srgbClr val="FFFFFF"/>
                </a:solidFill>
                <a:latin typeface="+mj-lt"/>
                <a:ea typeface="Times New Roman"/>
                <a:cs typeface="+mn-cs"/>
                <a:sym typeface="Times New Roman"/>
              </a:rPr>
              <a:t>mf</a:t>
            </a:r>
            <a:r>
              <a:rPr lang="x-none" sz="1400">
                <a:solidFill>
                  <a:srgbClr val="FFFFFF"/>
                </a:solidFill>
                <a:latin typeface="+mj-lt"/>
                <a:ea typeface="Times New Roman"/>
                <a:cs typeface="+mn-cs"/>
                <a:sym typeface="Times New Roman"/>
              </a:rPr>
              <a:t> הוא יחס עוצמה של 1:2 או  2:1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תלוי </a:t>
            </a:r>
            <a:r>
              <a:rPr lang="x-none" sz="1400">
                <a:solidFill>
                  <a:srgbClr val="FFFFFF"/>
                </a:solidFill>
                <a:latin typeface="+mj-lt"/>
                <a:ea typeface="Times New Roman"/>
                <a:cs typeface="+mn-cs"/>
                <a:sym typeface="Times New Roman"/>
              </a:rPr>
              <a:t>מה מבוצע /שרים קודם.</a:t>
            </a:r>
            <a:endParaRPr sz="1400" dirty="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a:solidFill>
                  <a:srgbClr val="FFFFFF"/>
                </a:solidFill>
                <a:latin typeface="+mj-lt"/>
                <a:ea typeface="Times New Roman"/>
                <a:cs typeface="+mn-cs"/>
                <a:sym typeface="Times New Roman"/>
              </a:rPr>
              <a:t> </a:t>
            </a:r>
            <a:r>
              <a:rPr lang="x-none" sz="1400" smtClean="0">
                <a:solidFill>
                  <a:srgbClr val="FFFFFF"/>
                </a:solidFill>
                <a:latin typeface="+mj-lt"/>
                <a:ea typeface="Times New Roman"/>
                <a:cs typeface="+mn-cs"/>
                <a:sym typeface="Times New Roman"/>
              </a:rPr>
              <a:t>כלומר</a:t>
            </a:r>
            <a:r>
              <a:rPr lang="he-IL" sz="1400" dirty="0" smtClean="0">
                <a:solidFill>
                  <a:srgbClr val="FFFFFF"/>
                </a:solidFill>
                <a:latin typeface="+mj-lt"/>
                <a:ea typeface="Times New Roman"/>
                <a:cs typeface="+mn-cs"/>
                <a:sym typeface="Times New Roman"/>
              </a:rPr>
              <a:t>,</a:t>
            </a:r>
            <a:r>
              <a:rPr lang="x-none" sz="1400" smtClean="0">
                <a:solidFill>
                  <a:srgbClr val="FFFFFF"/>
                </a:solidFill>
                <a:latin typeface="+mj-lt"/>
                <a:ea typeface="Times New Roman"/>
                <a:cs typeface="+mn-cs"/>
                <a:sym typeface="Times New Roman"/>
              </a:rPr>
              <a:t> </a:t>
            </a:r>
            <a:r>
              <a:rPr lang="x-none" sz="1400">
                <a:solidFill>
                  <a:srgbClr val="FFFFFF"/>
                </a:solidFill>
                <a:latin typeface="+mj-lt"/>
                <a:ea typeface="Times New Roman"/>
                <a:cs typeface="+mn-cs"/>
                <a:sym typeface="Times New Roman"/>
              </a:rPr>
              <a:t>כאשר שרים במעבר בין שני סימנים בטבלה יש להחליש או להגביר את הנגינה או את השירה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he-IL" sz="1400" dirty="0" smtClean="0">
                <a:solidFill>
                  <a:srgbClr val="FFFFFF"/>
                </a:solidFill>
                <a:latin typeface="+mj-lt"/>
                <a:ea typeface="Times New Roman"/>
                <a:cs typeface="+mn-cs"/>
                <a:sym typeface="Times New Roman"/>
              </a:rPr>
              <a:t> </a:t>
            </a:r>
            <a:r>
              <a:rPr lang="x-none" sz="1400" smtClean="0">
                <a:solidFill>
                  <a:srgbClr val="FFFFFF"/>
                </a:solidFill>
                <a:latin typeface="+mj-lt"/>
                <a:ea typeface="Times New Roman"/>
                <a:cs typeface="+mn-cs"/>
                <a:sym typeface="Times New Roman"/>
              </a:rPr>
              <a:t>ב</a:t>
            </a:r>
            <a:r>
              <a:rPr lang="en-US" sz="1400" dirty="0" smtClean="0">
                <a:solidFill>
                  <a:srgbClr val="FFFFFF"/>
                </a:solidFill>
                <a:latin typeface="+mj-lt"/>
                <a:ea typeface="Times New Roman"/>
                <a:cs typeface="+mn-cs"/>
                <a:sym typeface="Times New Roman"/>
              </a:rPr>
              <a:t> . </a:t>
            </a:r>
            <a:r>
              <a:rPr lang="x-none" sz="1400" smtClean="0">
                <a:solidFill>
                  <a:srgbClr val="FFFFFF"/>
                </a:solidFill>
                <a:latin typeface="+mj-lt"/>
                <a:ea typeface="Times New Roman"/>
                <a:cs typeface="+mn-cs"/>
                <a:sym typeface="Times New Roman"/>
              </a:rPr>
              <a:t>50</a:t>
            </a:r>
            <a:r>
              <a:rPr lang="x-none" sz="1400">
                <a:solidFill>
                  <a:srgbClr val="FFFFFF"/>
                </a:solidFill>
                <a:latin typeface="+mj-lt"/>
                <a:ea typeface="Times New Roman"/>
                <a:cs typeface="+mn-cs"/>
                <a:sym typeface="Times New Roman"/>
              </a:rPr>
              <a:t>% </a:t>
            </a:r>
            <a:r>
              <a:rPr lang="x-none" sz="1400" smtClean="0">
                <a:solidFill>
                  <a:srgbClr val="FFFFFF"/>
                </a:solidFill>
                <a:latin typeface="+mj-lt"/>
                <a:ea typeface="Times New Roman"/>
                <a:cs typeface="+mn-cs"/>
                <a:sym typeface="Times New Roman"/>
              </a:rPr>
              <a:t>לשפת </a:t>
            </a:r>
            <a:r>
              <a:rPr lang="x-none" sz="1400">
                <a:solidFill>
                  <a:srgbClr val="FFFFFF"/>
                </a:solidFill>
                <a:latin typeface="+mj-lt"/>
                <a:ea typeface="Times New Roman"/>
                <a:cs typeface="+mn-cs"/>
                <a:sym typeface="Times New Roman"/>
              </a:rPr>
              <a:t>הדינאמיקה חשיבות עליונה הן בנגינה והן בשירה, וזו למעשה טכניקה אשר נלמדת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עם </a:t>
            </a:r>
            <a:r>
              <a:rPr lang="x-none" sz="1400">
                <a:solidFill>
                  <a:srgbClr val="FFFFFF"/>
                </a:solidFill>
                <a:latin typeface="+mj-lt"/>
                <a:ea typeface="Times New Roman"/>
                <a:cs typeface="+mn-cs"/>
                <a:sym typeface="Times New Roman"/>
              </a:rPr>
              <a:t>השנים, </a:t>
            </a:r>
            <a:r>
              <a:rPr lang="x-none" sz="1400" smtClean="0">
                <a:solidFill>
                  <a:srgbClr val="FFFFFF"/>
                </a:solidFill>
                <a:latin typeface="+mj-lt"/>
                <a:ea typeface="Times New Roman"/>
                <a:cs typeface="+mn-cs"/>
                <a:sym typeface="Times New Roman"/>
              </a:rPr>
              <a:t>הנגן </a:t>
            </a:r>
            <a:r>
              <a:rPr lang="x-none" sz="1400">
                <a:solidFill>
                  <a:srgbClr val="FFFFFF"/>
                </a:solidFill>
                <a:latin typeface="+mj-lt"/>
                <a:ea typeface="Times New Roman"/>
                <a:cs typeface="+mn-cs"/>
                <a:sym typeface="Times New Roman"/>
              </a:rPr>
              <a:t>או הזמר במשך עשרות השנים יודע כיצד ליישם טכניקה זו בעת נגינה או בעת שירה.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בל </a:t>
            </a:r>
            <a:r>
              <a:rPr lang="x-none" sz="1400">
                <a:solidFill>
                  <a:srgbClr val="FFFFFF"/>
                </a:solidFill>
                <a:latin typeface="+mj-lt"/>
                <a:ea typeface="Times New Roman"/>
                <a:cs typeface="+mn-cs"/>
                <a:sym typeface="Times New Roman"/>
              </a:rPr>
              <a:t>נשכח כי הדוגמא הינה רק </a:t>
            </a:r>
            <a:r>
              <a:rPr lang="x-none" sz="1400" smtClean="0">
                <a:solidFill>
                  <a:srgbClr val="FFFFFF"/>
                </a:solidFill>
                <a:latin typeface="+mj-lt"/>
                <a:ea typeface="Times New Roman"/>
                <a:cs typeface="+mn-cs"/>
                <a:sym typeface="Times New Roman"/>
              </a:rPr>
              <a:t>לשני </a:t>
            </a:r>
            <a:r>
              <a:rPr lang="x-none" sz="1400">
                <a:solidFill>
                  <a:srgbClr val="FFFFFF"/>
                </a:solidFill>
                <a:latin typeface="+mj-lt"/>
                <a:ea typeface="Times New Roman"/>
                <a:cs typeface="+mn-cs"/>
                <a:sym typeface="Times New Roman"/>
              </a:rPr>
              <a:t>סימני דינאמיקה ויש לנו כמובן 14 סימנים שכולם חייבים באותה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התייחסות </a:t>
            </a:r>
            <a:r>
              <a:rPr lang="x-none" sz="1400">
                <a:solidFill>
                  <a:srgbClr val="FFFFFF"/>
                </a:solidFill>
                <a:latin typeface="+mj-lt"/>
                <a:ea typeface="Times New Roman"/>
                <a:cs typeface="+mn-cs"/>
                <a:sym typeface="Times New Roman"/>
              </a:rPr>
              <a:t>מתמטית. וכמובן שהתייחסות זו חייבת </a:t>
            </a:r>
            <a:r>
              <a:rPr lang="x-none" sz="1400" smtClean="0">
                <a:solidFill>
                  <a:srgbClr val="FFFFFF"/>
                </a:solidFill>
                <a:latin typeface="+mj-lt"/>
                <a:ea typeface="Times New Roman"/>
                <a:cs typeface="+mn-cs"/>
                <a:sym typeface="Times New Roman"/>
              </a:rPr>
              <a:t>לקחת </a:t>
            </a:r>
            <a:r>
              <a:rPr lang="x-none" sz="1400">
                <a:solidFill>
                  <a:srgbClr val="FFFFFF"/>
                </a:solidFill>
                <a:latin typeface="+mj-lt"/>
                <a:ea typeface="Times New Roman"/>
                <a:cs typeface="+mn-cs"/>
                <a:sym typeface="Times New Roman"/>
              </a:rPr>
              <a:t>בחשבון </a:t>
            </a:r>
            <a:r>
              <a:rPr lang="he-IL" sz="1400" dirty="0" smtClean="0">
                <a:solidFill>
                  <a:srgbClr val="FFFFFF"/>
                </a:solidFill>
                <a:latin typeface="+mj-lt"/>
                <a:ea typeface="Times New Roman"/>
                <a:cs typeface="+mn-cs"/>
                <a:sym typeface="Times New Roman"/>
              </a:rPr>
              <a:t>מי "ה</a:t>
            </a:r>
            <a:r>
              <a:rPr lang="x-none" sz="1400" smtClean="0">
                <a:solidFill>
                  <a:srgbClr val="FFFFFF"/>
                </a:solidFill>
                <a:latin typeface="+mj-lt"/>
                <a:ea typeface="Times New Roman"/>
                <a:cs typeface="+mn-cs"/>
                <a:sym typeface="Times New Roman"/>
              </a:rPr>
              <a:t>מלחין </a:t>
            </a:r>
            <a:r>
              <a:rPr lang="he-IL" sz="1400" dirty="0" smtClean="0">
                <a:solidFill>
                  <a:srgbClr val="FFFFFF"/>
                </a:solidFill>
                <a:latin typeface="+mj-lt"/>
                <a:ea typeface="Times New Roman"/>
                <a:cs typeface="+mn-cs"/>
                <a:sym typeface="Times New Roman"/>
              </a:rPr>
              <a:t>של </a:t>
            </a:r>
            <a:r>
              <a:rPr lang="x-none" sz="1400" smtClean="0">
                <a:solidFill>
                  <a:srgbClr val="FFFFFF"/>
                </a:solidFill>
                <a:latin typeface="+mj-lt"/>
                <a:ea typeface="Times New Roman"/>
                <a:cs typeface="+mn-cs"/>
                <a:sym typeface="Times New Roman"/>
              </a:rPr>
              <a:t>היצירה” </a:t>
            </a:r>
            <a:r>
              <a:rPr lang="x-none" sz="1400">
                <a:solidFill>
                  <a:srgbClr val="FFFFFF"/>
                </a:solidFill>
                <a:latin typeface="+mj-lt"/>
                <a:ea typeface="Times New Roman"/>
                <a:cs typeface="+mn-cs"/>
                <a:sym typeface="Times New Roman"/>
              </a:rPr>
              <a:t>שכאמור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יש </a:t>
            </a:r>
            <a:r>
              <a:rPr lang="x-none" sz="1400">
                <a:solidFill>
                  <a:srgbClr val="FFFFFF"/>
                </a:solidFill>
                <a:latin typeface="+mj-lt"/>
                <a:ea typeface="Times New Roman"/>
                <a:cs typeface="+mn-cs"/>
                <a:sym typeface="Times New Roman"/>
              </a:rPr>
              <a:t>שוני עצום בסימני הדינאמיקה בין מלחין אחד למחלין אחר... </a:t>
            </a:r>
            <a:endParaRPr lang="he-IL" sz="1400" dirty="0" smtClean="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ברור איפה </a:t>
            </a:r>
            <a:r>
              <a:rPr lang="x-none" sz="1400">
                <a:solidFill>
                  <a:srgbClr val="FFFFFF"/>
                </a:solidFill>
                <a:latin typeface="+mj-lt"/>
                <a:ea typeface="Times New Roman"/>
                <a:cs typeface="+mn-cs"/>
                <a:sym typeface="Times New Roman"/>
              </a:rPr>
              <a:t>כי סימני הדינאמיקה </a:t>
            </a:r>
            <a:r>
              <a:rPr lang="he-IL" sz="1400" dirty="0" smtClean="0">
                <a:solidFill>
                  <a:srgbClr val="FFFFFF"/>
                </a:solidFill>
                <a:latin typeface="+mj-lt"/>
                <a:ea typeface="Times New Roman"/>
                <a:cs typeface="+mn-cs"/>
                <a:sym typeface="Times New Roman"/>
              </a:rPr>
              <a:t>אצל </a:t>
            </a:r>
            <a:r>
              <a:rPr lang="x-none" sz="1400" smtClean="0">
                <a:solidFill>
                  <a:srgbClr val="FFFFFF"/>
                </a:solidFill>
                <a:latin typeface="+mj-lt"/>
                <a:ea typeface="Times New Roman"/>
                <a:cs typeface="+mn-cs"/>
                <a:sym typeface="Times New Roman"/>
              </a:rPr>
              <a:t>מוצרט </a:t>
            </a:r>
            <a:r>
              <a:rPr lang="x-none" sz="1400">
                <a:solidFill>
                  <a:srgbClr val="FFFFFF"/>
                </a:solidFill>
                <a:latin typeface="+mj-lt"/>
                <a:ea typeface="Times New Roman"/>
                <a:cs typeface="+mn-cs"/>
                <a:sym typeface="Times New Roman"/>
              </a:rPr>
              <a:t>שונים בתכלית מסימני הדינמיקה אצל בטהובן או ורדי.</a:t>
            </a:r>
            <a:endParaRPr sz="1400" dirty="0">
              <a:solidFill>
                <a:srgbClr val="FFFFFF"/>
              </a:solidFill>
              <a:latin typeface="+mj-lt"/>
              <a:ea typeface="Times New Roman"/>
              <a:cs typeface="+mn-cs"/>
              <a:sym typeface="Times New Roman"/>
            </a:endParaRPr>
          </a:p>
          <a:p>
            <a:pPr marL="0" lvl="0" indent="0" algn="just" rtl="1">
              <a:lnSpc>
                <a:spcPct val="115000"/>
              </a:lnSpc>
              <a:spcBef>
                <a:spcPts val="0"/>
              </a:spcBef>
              <a:spcAft>
                <a:spcPts val="0"/>
              </a:spcAft>
              <a:buNone/>
            </a:pPr>
            <a:r>
              <a:rPr lang="he-IL" sz="1400" dirty="0" smtClean="0">
                <a:solidFill>
                  <a:srgbClr val="FFFFFF"/>
                </a:solidFill>
                <a:latin typeface="+mj-lt"/>
                <a:ea typeface="Times New Roman"/>
                <a:cs typeface="+mn-cs"/>
                <a:sym typeface="Times New Roman"/>
              </a:rPr>
              <a:t>ולכן </a:t>
            </a:r>
            <a:r>
              <a:rPr lang="x-none" sz="1400" smtClean="0">
                <a:solidFill>
                  <a:srgbClr val="FFFFFF"/>
                </a:solidFill>
                <a:latin typeface="+mj-lt"/>
                <a:ea typeface="Times New Roman"/>
                <a:cs typeface="+mn-cs"/>
                <a:sym typeface="Times New Roman"/>
              </a:rPr>
              <a:t>יש </a:t>
            </a:r>
            <a:r>
              <a:rPr lang="x-none" sz="1400">
                <a:solidFill>
                  <a:srgbClr val="FFFFFF"/>
                </a:solidFill>
                <a:latin typeface="+mj-lt"/>
                <a:ea typeface="Times New Roman"/>
                <a:cs typeface="+mn-cs"/>
                <a:sym typeface="Times New Roman"/>
              </a:rPr>
              <a:t>לשים לב לעוצמת סימני הדינמיקה אשר משתנים מסוג מלחין אחד לסוג מלחין אחר.. </a:t>
            </a:r>
            <a:endParaRPr lang="he-IL" sz="1400" dirty="0" smtClean="0">
              <a:solidFill>
                <a:srgbClr val="FFFFFF"/>
              </a:solidFill>
              <a:latin typeface="+mj-lt"/>
              <a:ea typeface="Times New Roman"/>
              <a:cs typeface="+mn-cs"/>
              <a:sym typeface="Times New Roman"/>
            </a:endParaRPr>
          </a:p>
          <a:p>
            <a:pPr marL="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עוצמת </a:t>
            </a:r>
            <a:r>
              <a:rPr lang="x-none" sz="1400">
                <a:solidFill>
                  <a:srgbClr val="FFFFFF"/>
                </a:solidFill>
                <a:latin typeface="+mj-lt"/>
                <a:ea typeface="Times New Roman"/>
                <a:cs typeface="+mn-cs"/>
                <a:sym typeface="Times New Roman"/>
              </a:rPr>
              <a:t>סימני </a:t>
            </a:r>
            <a:r>
              <a:rPr lang="x-none" sz="1400" smtClean="0">
                <a:solidFill>
                  <a:srgbClr val="FFFFFF"/>
                </a:solidFill>
                <a:latin typeface="+mj-lt"/>
                <a:ea typeface="Times New Roman"/>
                <a:cs typeface="+mn-cs"/>
                <a:sym typeface="Times New Roman"/>
              </a:rPr>
              <a:t>הדינמיקה </a:t>
            </a:r>
            <a:r>
              <a:rPr lang="x-none" sz="1400">
                <a:solidFill>
                  <a:srgbClr val="FFFFFF"/>
                </a:solidFill>
                <a:latin typeface="+mj-lt"/>
                <a:ea typeface="Times New Roman"/>
                <a:cs typeface="+mn-cs"/>
                <a:sym typeface="Times New Roman"/>
              </a:rPr>
              <a:t>אינה נמדדת בהרץ כמו הצליל.. ולכן לא ניתן לומר כי ה-f   </a:t>
            </a:r>
            <a:r>
              <a:rPr lang="x-none" sz="1400" smtClean="0">
                <a:solidFill>
                  <a:srgbClr val="FFFFFF"/>
                </a:solidFill>
                <a:latin typeface="+mj-lt"/>
                <a:ea typeface="Times New Roman"/>
                <a:cs typeface="+mn-cs"/>
                <a:sym typeface="Times New Roman"/>
              </a:rPr>
              <a:t>פורטה </a:t>
            </a:r>
            <a:r>
              <a:rPr lang="x-none" sz="1400">
                <a:solidFill>
                  <a:srgbClr val="FFFFFF"/>
                </a:solidFill>
                <a:latin typeface="+mj-lt"/>
                <a:ea typeface="Times New Roman"/>
                <a:cs typeface="+mn-cs"/>
                <a:sym typeface="Times New Roman"/>
              </a:rPr>
              <a:t>הנו בעוצמת </a:t>
            </a:r>
            <a:endParaRPr lang="he-IL" sz="1400" dirty="0" smtClean="0">
              <a:solidFill>
                <a:srgbClr val="FFFFFF"/>
              </a:solidFill>
              <a:latin typeface="+mj-lt"/>
              <a:ea typeface="Times New Roman"/>
              <a:cs typeface="+mn-cs"/>
              <a:sym typeface="Times New Roman"/>
            </a:endParaRPr>
          </a:p>
          <a:p>
            <a:pPr marL="0" lvl="0" indent="0" algn="just" rtl="1">
              <a:lnSpc>
                <a:spcPct val="115000"/>
              </a:lnSpc>
              <a:spcBef>
                <a:spcPts val="0"/>
              </a:spcBef>
              <a:spcAft>
                <a:spcPts val="0"/>
              </a:spcAft>
              <a:buNone/>
            </a:pPr>
            <a:r>
              <a:rPr lang="x-none" sz="1400" smtClean="0">
                <a:solidFill>
                  <a:srgbClr val="FFFFFF"/>
                </a:solidFill>
                <a:latin typeface="+mj-lt"/>
                <a:ea typeface="Times New Roman"/>
                <a:cs typeface="+mn-cs"/>
                <a:sym typeface="Times New Roman"/>
              </a:rPr>
              <a:t>תדר </a:t>
            </a:r>
            <a:r>
              <a:rPr lang="x-none" sz="1400">
                <a:solidFill>
                  <a:srgbClr val="FFFFFF"/>
                </a:solidFill>
                <a:latin typeface="+mj-lt"/>
                <a:ea typeface="Times New Roman"/>
                <a:cs typeface="+mn-cs"/>
                <a:sym typeface="Times New Roman"/>
              </a:rPr>
              <a:t>של </a:t>
            </a:r>
            <a:r>
              <a:rPr lang="en-US" sz="1400" dirty="0" smtClean="0">
                <a:solidFill>
                  <a:srgbClr val="FFFFFF"/>
                </a:solidFill>
                <a:latin typeface="+mj-lt"/>
                <a:ea typeface="Times New Roman"/>
                <a:cs typeface="+mn-cs"/>
                <a:sym typeface="Times New Roman"/>
              </a:rPr>
              <a:t>X</a:t>
            </a:r>
            <a:r>
              <a:rPr lang="he-IL" sz="1400" dirty="0" smtClean="0">
                <a:solidFill>
                  <a:srgbClr val="FFFFFF"/>
                </a:solidFill>
                <a:latin typeface="+mj-lt"/>
                <a:ea typeface="Times New Roman"/>
                <a:cs typeface="+mn-cs"/>
                <a:sym typeface="Times New Roman"/>
              </a:rPr>
              <a:t> </a:t>
            </a:r>
            <a:r>
              <a:rPr lang="x-none" sz="1400" smtClean="0">
                <a:solidFill>
                  <a:srgbClr val="FFFFFF"/>
                </a:solidFill>
                <a:latin typeface="+mj-lt"/>
                <a:ea typeface="Times New Roman"/>
                <a:cs typeface="+mn-cs"/>
                <a:sym typeface="Times New Roman"/>
              </a:rPr>
              <a:t>אך </a:t>
            </a:r>
            <a:r>
              <a:rPr lang="x-none" sz="1400">
                <a:solidFill>
                  <a:srgbClr val="FFFFFF"/>
                </a:solidFill>
                <a:latin typeface="+mj-lt"/>
                <a:ea typeface="Times New Roman"/>
                <a:cs typeface="+mn-cs"/>
                <a:sym typeface="Times New Roman"/>
              </a:rPr>
              <a:t>בהחלט </a:t>
            </a:r>
            <a:r>
              <a:rPr lang="x-none" sz="1400" smtClean="0">
                <a:solidFill>
                  <a:srgbClr val="FFFFFF"/>
                </a:solidFill>
                <a:latin typeface="+mj-lt"/>
                <a:ea typeface="Times New Roman"/>
                <a:cs typeface="+mn-cs"/>
                <a:sym typeface="Times New Roman"/>
              </a:rPr>
              <a:t>ניתן  </a:t>
            </a:r>
            <a:r>
              <a:rPr lang="x-none" sz="1400">
                <a:solidFill>
                  <a:srgbClr val="FFFFFF"/>
                </a:solidFill>
                <a:latin typeface="+mj-lt"/>
                <a:ea typeface="Times New Roman"/>
                <a:cs typeface="+mn-cs"/>
                <a:sym typeface="Times New Roman"/>
              </a:rPr>
              <a:t>לומר כי עוצמת ה- f  הינה פי 4 </a:t>
            </a:r>
            <a:r>
              <a:rPr lang="he-IL" sz="1400" dirty="0" smtClean="0">
                <a:solidFill>
                  <a:srgbClr val="FFFFFF"/>
                </a:solidFill>
                <a:latin typeface="+mj-lt"/>
                <a:ea typeface="Times New Roman"/>
                <a:cs typeface="+mn-cs"/>
                <a:sym typeface="Times New Roman"/>
              </a:rPr>
              <a:t> </a:t>
            </a:r>
            <a:r>
              <a:rPr lang="x-none" sz="1400" smtClean="0">
                <a:solidFill>
                  <a:srgbClr val="FFFFFF"/>
                </a:solidFill>
                <a:latin typeface="+mj-lt"/>
                <a:ea typeface="Times New Roman"/>
                <a:cs typeface="+mn-cs"/>
                <a:sym typeface="Times New Roman"/>
              </a:rPr>
              <a:t>מעוצמת ה  </a:t>
            </a:r>
            <a:r>
              <a:rPr lang="he-IL" sz="1400" dirty="0" smtClean="0">
                <a:solidFill>
                  <a:srgbClr val="FFFFFF"/>
                </a:solidFill>
                <a:latin typeface="+mj-lt"/>
                <a:ea typeface="Times New Roman"/>
                <a:cs typeface="+mn-cs"/>
                <a:sym typeface="Times New Roman"/>
              </a:rPr>
              <a:t>-</a:t>
            </a:r>
            <a:r>
              <a:rPr lang="en-US" sz="1400" dirty="0" smtClean="0">
                <a:solidFill>
                  <a:srgbClr val="FFFFFF"/>
                </a:solidFill>
                <a:latin typeface="+mj-lt"/>
                <a:ea typeface="Times New Roman"/>
                <a:cs typeface="+mn-cs"/>
                <a:sym typeface="Times New Roman"/>
              </a:rPr>
              <a:t>P</a:t>
            </a:r>
            <a:r>
              <a:rPr lang="he-IL" sz="1400" dirty="0" smtClean="0">
                <a:solidFill>
                  <a:srgbClr val="FFFFFF"/>
                </a:solidFill>
                <a:latin typeface="+mj-lt"/>
                <a:ea typeface="Times New Roman"/>
                <a:cs typeface="+mn-cs"/>
                <a:sym typeface="Times New Roman"/>
              </a:rPr>
              <a:t>  וכדומה..</a:t>
            </a:r>
            <a:endParaRPr sz="1400" dirty="0">
              <a:solidFill>
                <a:srgbClr val="FFFFFF"/>
              </a:solidFill>
              <a:latin typeface="+mj-lt"/>
              <a:ea typeface="Times New Roman"/>
              <a:cs typeface="+mn-cs"/>
              <a:sym typeface="Times New Roman"/>
            </a:endParaRPr>
          </a:p>
          <a:p>
            <a:pPr marL="0" marR="114300" lvl="0" indent="0" algn="just" rtl="1">
              <a:lnSpc>
                <a:spcPct val="115000"/>
              </a:lnSpc>
              <a:spcBef>
                <a:spcPts val="0"/>
              </a:spcBef>
              <a:spcAft>
                <a:spcPts val="0"/>
              </a:spcAft>
              <a:buNone/>
            </a:pPr>
            <a:endParaRPr sz="1400" dirty="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400" dirty="0">
              <a:solidFill>
                <a:srgbClr val="FFFFFF"/>
              </a:solidFill>
              <a:latin typeface="David"/>
              <a:ea typeface="David"/>
              <a:cs typeface="David"/>
              <a:sym typeface="David"/>
            </a:endParaRPr>
          </a:p>
        </p:txBody>
      </p:sp>
      <p:sp>
        <p:nvSpPr>
          <p:cNvPr id="441" name="Google Shape;441;p52"/>
          <p:cNvSpPr txBox="1">
            <a:spLocks noGrp="1"/>
          </p:cNvSpPr>
          <p:nvPr>
            <p:ph type="ctrTitle" idx="4294967295"/>
          </p:nvPr>
        </p:nvSpPr>
        <p:spPr>
          <a:xfrm>
            <a:off x="3713163" y="53975"/>
            <a:ext cx="5430837" cy="631825"/>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x-none" b="1"/>
              <a:t>          </a:t>
            </a:r>
            <a:endParaRPr/>
          </a:p>
        </p:txBody>
      </p:sp>
      <p:pic>
        <p:nvPicPr>
          <p:cNvPr id="442" name="Google Shape;442;p52"/>
          <p:cNvPicPr preferRelativeResize="0"/>
          <p:nvPr/>
        </p:nvPicPr>
        <p:blipFill>
          <a:blip r:embed="rId3">
            <a:alphaModFix/>
          </a:blip>
          <a:stretch>
            <a:fillRect/>
          </a:stretch>
        </p:blipFill>
        <p:spPr>
          <a:xfrm>
            <a:off x="7101200" y="0"/>
            <a:ext cx="2042800" cy="895300"/>
          </a:xfrm>
          <a:prstGeom prst="rect">
            <a:avLst/>
          </a:prstGeom>
          <a:noFill/>
          <a:ln>
            <a:noFill/>
          </a:ln>
        </p:spPr>
      </p:pic>
      <p:pic>
        <p:nvPicPr>
          <p:cNvPr id="443" name="Google Shape;443;p52"/>
          <p:cNvPicPr preferRelativeResize="0"/>
          <p:nvPr/>
        </p:nvPicPr>
        <p:blipFill>
          <a:blip r:embed="rId4">
            <a:alphaModFix/>
          </a:blip>
          <a:stretch>
            <a:fillRect/>
          </a:stretch>
        </p:blipFill>
        <p:spPr>
          <a:xfrm>
            <a:off x="-164592" y="152400"/>
            <a:ext cx="933850" cy="4549300"/>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3"/>
          <p:cNvSpPr txBox="1">
            <a:spLocks noGrp="1"/>
          </p:cNvSpPr>
          <p:nvPr>
            <p:ph type="ctrTitle"/>
          </p:nvPr>
        </p:nvSpPr>
        <p:spPr>
          <a:xfrm>
            <a:off x="819400" y="340150"/>
            <a:ext cx="6102300" cy="730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x-none" sz="3600" b="1">
                <a:solidFill>
                  <a:srgbClr val="FFFF00"/>
                </a:solidFill>
                <a:latin typeface="David"/>
                <a:ea typeface="David"/>
                <a:cs typeface="David"/>
                <a:sym typeface="David"/>
              </a:rPr>
              <a:t>         </a:t>
            </a:r>
            <a:r>
              <a:rPr lang="x-none" sz="2400" b="1">
                <a:solidFill>
                  <a:srgbClr val="FFFF00"/>
                </a:solidFill>
                <a:latin typeface="Arial" pitchFamily="34" charset="0"/>
                <a:ea typeface="David"/>
                <a:cs typeface="Arial" pitchFamily="34" charset="0"/>
                <a:sym typeface="David"/>
              </a:rPr>
              <a:t>סימני הטמפו</a:t>
            </a:r>
            <a:endParaRPr sz="2400" b="1" dirty="0">
              <a:solidFill>
                <a:srgbClr val="FFFF00"/>
              </a:solidFill>
              <a:latin typeface="Arial" pitchFamily="34" charset="0"/>
              <a:ea typeface="Times New Roman"/>
              <a:cs typeface="Arial" pitchFamily="34" charset="0"/>
              <a:sym typeface="Times New Roman"/>
            </a:endParaRPr>
          </a:p>
        </p:txBody>
      </p:sp>
      <p:pic>
        <p:nvPicPr>
          <p:cNvPr id="449" name="Google Shape;449;p53"/>
          <p:cNvPicPr preferRelativeResize="0"/>
          <p:nvPr/>
        </p:nvPicPr>
        <p:blipFill>
          <a:blip r:embed="rId3">
            <a:alphaModFix/>
          </a:blip>
          <a:stretch>
            <a:fillRect/>
          </a:stretch>
        </p:blipFill>
        <p:spPr>
          <a:xfrm>
            <a:off x="6826075" y="0"/>
            <a:ext cx="2317925" cy="1070650"/>
          </a:xfrm>
          <a:prstGeom prst="rect">
            <a:avLst/>
          </a:prstGeom>
          <a:noFill/>
          <a:ln>
            <a:noFill/>
          </a:ln>
        </p:spPr>
      </p:pic>
      <p:graphicFrame>
        <p:nvGraphicFramePr>
          <p:cNvPr id="450" name="Google Shape;450;p53"/>
          <p:cNvGraphicFramePr/>
          <p:nvPr/>
        </p:nvGraphicFramePr>
        <p:xfrm>
          <a:off x="1175650" y="991644"/>
          <a:ext cx="6589275" cy="4795638"/>
        </p:xfrm>
        <a:graphic>
          <a:graphicData uri="http://schemas.openxmlformats.org/drawingml/2006/table">
            <a:tbl>
              <a:tblPr>
                <a:noFill/>
                <a:tableStyleId>{D223DBF9-E6C6-4AA8-B193-31598DDAF621}</a:tableStyleId>
              </a:tblPr>
              <a:tblGrid>
                <a:gridCol w="1455800"/>
                <a:gridCol w="1893575"/>
                <a:gridCol w="1360000"/>
                <a:gridCol w="1879900"/>
              </a:tblGrid>
              <a:tr h="253150">
                <a:tc>
                  <a:txBody>
                    <a:bodyPr/>
                    <a:lstStyle/>
                    <a:p>
                      <a:pPr marL="0" lvl="0" indent="0" algn="ctr" rtl="1">
                        <a:spcBef>
                          <a:spcPts val="0"/>
                        </a:spcBef>
                        <a:spcAft>
                          <a:spcPts val="0"/>
                        </a:spcAft>
                        <a:buNone/>
                      </a:pPr>
                      <a:r>
                        <a:rPr lang="x-none" sz="1200" b="1">
                          <a:solidFill>
                            <a:srgbClr val="FFFF00"/>
                          </a:solidFill>
                        </a:rPr>
                        <a:t>תיאור</a:t>
                      </a:r>
                      <a:endParaRPr sz="1200" b="1" dirty="0">
                        <a:solidFill>
                          <a:srgbClr val="FFFFFF"/>
                        </a:solidFill>
                      </a:endParaRPr>
                    </a:p>
                  </a:txBody>
                  <a:tcPr marL="91425" marR="91425" marT="91425" marB="91425">
                    <a:lnR w="9525" cap="flat" cmpd="sng">
                      <a:solidFill>
                        <a:srgbClr val="000000"/>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200" b="1">
                          <a:solidFill>
                            <a:srgbClr val="FFFF00"/>
                          </a:solidFill>
                        </a:rPr>
                        <a:t>מונח</a:t>
                      </a:r>
                      <a:endParaRPr sz="1200" b="1">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b="1">
                          <a:solidFill>
                            <a:srgbClr val="FFFF00"/>
                          </a:solidFill>
                        </a:rPr>
                        <a:t>תיאור</a:t>
                      </a:r>
                      <a:endParaRPr sz="1200" b="1">
                        <a:solidFill>
                          <a:srgbClr val="FFFF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863600" lvl="0" indent="0" algn="ctr" rtl="1">
                        <a:lnSpc>
                          <a:spcPct val="115000"/>
                        </a:lnSpc>
                        <a:spcBef>
                          <a:spcPts val="0"/>
                        </a:spcBef>
                        <a:spcAft>
                          <a:spcPts val="0"/>
                        </a:spcAft>
                        <a:buNone/>
                      </a:pPr>
                      <a:r>
                        <a:rPr lang="x-none" sz="1200" b="1">
                          <a:solidFill>
                            <a:srgbClr val="FFFF00"/>
                          </a:solidFill>
                        </a:rPr>
                        <a:t>מונח</a:t>
                      </a:r>
                      <a:endParaRPr sz="1200" b="1" dirty="0">
                        <a:solidFill>
                          <a:srgbClr val="FFFF00"/>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פחות מהר</a:t>
                      </a:r>
                      <a:endParaRPr sz="1200" dirty="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Meno moso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איטי </a:t>
                      </a:r>
                      <a:r>
                        <a:rPr lang="x-none" sz="1200" smtClean="0">
                          <a:solidFill>
                            <a:srgbClr val="FFFFFF"/>
                          </a:solidFill>
                          <a:latin typeface="Times New Roman"/>
                          <a:ea typeface="Times New Roman"/>
                          <a:cs typeface="Times New Roman"/>
                          <a:sym typeface="Times New Roman"/>
                        </a:rPr>
                        <a:t>נינוח</a:t>
                      </a:r>
                      <a:endParaRPr sz="1200" dirty="0">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Adagio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מתון</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Moderato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בתנועה </a:t>
                      </a:r>
                      <a:r>
                        <a:rPr lang="x-none" sz="1200" smtClean="0">
                          <a:solidFill>
                            <a:srgbClr val="FFFFFF"/>
                          </a:solidFill>
                          <a:latin typeface="Times New Roman"/>
                          <a:ea typeface="Times New Roman"/>
                          <a:cs typeface="Times New Roman"/>
                          <a:sym typeface="Times New Roman"/>
                        </a:rPr>
                        <a:t>הליכי</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Andante</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בדייקנות</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Misura</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מהיר </a:t>
                      </a:r>
                      <a:r>
                        <a:rPr lang="x-none" sz="1200" smtClean="0">
                          <a:solidFill>
                            <a:srgbClr val="FFFFFF"/>
                          </a:solidFill>
                          <a:latin typeface="Times New Roman"/>
                          <a:ea typeface="Times New Roman"/>
                          <a:cs typeface="Times New Roman"/>
                          <a:sym typeface="Times New Roman"/>
                        </a:rPr>
                        <a:t>בעליצות</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Allegro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מאוד</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Molto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הכפלת מהירות הפעמה</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Alle breve</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יותר</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Piu</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האצה הדרגתית</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Accelerando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מעט</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Poco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יותר ויותר בחיות</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Animando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במהירות גבוהה יותר</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Piu  moso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חזרה לטמפו מקורי</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A tempo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האטה הדרגית</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Ritenuto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בתנועה </a:t>
                      </a:r>
                      <a:r>
                        <a:rPr lang="x-none" sz="1200" smtClean="0">
                          <a:solidFill>
                            <a:srgbClr val="FFFFFF"/>
                          </a:solidFill>
                          <a:latin typeface="Times New Roman"/>
                          <a:ea typeface="Times New Roman"/>
                          <a:cs typeface="Times New Roman"/>
                          <a:sym typeface="Times New Roman"/>
                        </a:rPr>
                        <a:t>קיצבי</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Con moto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על פי תחושה</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Rubato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rgbClr val="FFFFFF"/>
                          </a:solidFill>
                          <a:latin typeface="Times New Roman"/>
                          <a:ea typeface="Times New Roman"/>
                          <a:cs typeface="Times New Roman"/>
                          <a:sym typeface="Times New Roman"/>
                        </a:rPr>
                        <a:t>מדויק</a:t>
                      </a:r>
                      <a:endParaRPr sz="120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rgbClr val="FFFFFF"/>
                          </a:solidFill>
                        </a:rPr>
                        <a:t>Giusto</a:t>
                      </a:r>
                      <a:endParaRPr sz="1050" dirty="0">
                        <a:solidFill>
                          <a:srgbClr val="FFFFFF"/>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השהייה</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Sostenuto</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כבד </a:t>
                      </a:r>
                      <a:r>
                        <a:rPr lang="x-none" sz="1200" smtClean="0">
                          <a:solidFill>
                            <a:schemeClr val="bg1"/>
                          </a:solidFill>
                          <a:latin typeface="Times New Roman"/>
                          <a:ea typeface="Times New Roman"/>
                          <a:cs typeface="Times New Roman"/>
                          <a:sym typeface="Times New Roman"/>
                        </a:rPr>
                        <a:t>בעל משקל</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Grave</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האצה פתאומית</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Stringendo</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איטי </a:t>
                      </a:r>
                      <a:r>
                        <a:rPr lang="x-none" sz="1200" smtClean="0">
                          <a:solidFill>
                            <a:schemeClr val="bg1"/>
                          </a:solidFill>
                          <a:latin typeface="Times New Roman"/>
                          <a:ea typeface="Times New Roman"/>
                          <a:cs typeface="Times New Roman"/>
                          <a:sym typeface="Times New Roman"/>
                        </a:rPr>
                        <a:t>קיצבי</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Lento</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53150">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מתון</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Moderato</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None/>
                      </a:pPr>
                      <a:r>
                        <a:rPr lang="x-none" sz="1200">
                          <a:solidFill>
                            <a:schemeClr val="bg1"/>
                          </a:solidFill>
                          <a:latin typeface="Times New Roman"/>
                          <a:ea typeface="Times New Roman"/>
                          <a:cs typeface="Times New Roman"/>
                          <a:sym typeface="Times New Roman"/>
                        </a:rPr>
                        <a:t>רחב</a:t>
                      </a:r>
                      <a:endParaRPr sz="120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63600" lvl="0" indent="0" algn="ctr" rtl="1">
                        <a:lnSpc>
                          <a:spcPct val="115000"/>
                        </a:lnSpc>
                        <a:spcBef>
                          <a:spcPts val="0"/>
                        </a:spcBef>
                        <a:spcAft>
                          <a:spcPts val="0"/>
                        </a:spcAft>
                        <a:buNone/>
                      </a:pPr>
                      <a:r>
                        <a:rPr lang="x-none" sz="1050">
                          <a:solidFill>
                            <a:schemeClr val="bg1"/>
                          </a:solidFill>
                        </a:rPr>
                        <a:t>Largo</a:t>
                      </a:r>
                      <a:endParaRPr sz="1050" dirty="0">
                        <a:solidFill>
                          <a:schemeClr val="bg1"/>
                        </a:solidFill>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3590</TotalTime>
  <Words>25526</Words>
  <Application>Microsoft Office PowerPoint</Application>
  <PresentationFormat>On-screen Show (16:9)</PresentationFormat>
  <Paragraphs>4512</Paragraphs>
  <Slides>287</Slides>
  <Notes>287</Notes>
  <HiddenSlides>0</HiddenSlides>
  <MMClips>41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287</vt:i4>
      </vt:variant>
    </vt:vector>
  </HeadingPairs>
  <TitlesOfParts>
    <vt:vector size="294" baseType="lpstr">
      <vt:lpstr>Arial</vt:lpstr>
      <vt:lpstr>Times New Roman</vt:lpstr>
      <vt:lpstr>Roboto</vt:lpstr>
      <vt:lpstr>Calibri</vt:lpstr>
      <vt:lpstr>David</vt:lpstr>
      <vt:lpstr>Arial Unicode MS</vt:lpstr>
      <vt:lpstr>Geometric</vt:lpstr>
      <vt:lpstr>      תיאוריה מוזיקלית</vt:lpstr>
      <vt:lpstr>      תיאוריה מוזיקלית</vt:lpstr>
      <vt:lpstr> מחמושת- הגדרה</vt:lpstr>
      <vt:lpstr>                      צורת ה-מחמושת</vt:lpstr>
      <vt:lpstr>                                 קוי עזר </vt:lpstr>
      <vt:lpstr>                   גובה הקו- ב-מחמושת</vt:lpstr>
      <vt:lpstr>                     מי המציא את ה-מחמושת?</vt:lpstr>
      <vt:lpstr>תיאוריה מוזיקלית</vt:lpstr>
      <vt:lpstr>תיאוריה מוזיקלית</vt:lpstr>
      <vt:lpstr>מפתח מוזיקלי - הגדרה</vt:lpstr>
      <vt:lpstr>                              סוגי מפתחות </vt:lpstr>
      <vt:lpstr>                    מפתח סול </vt:lpstr>
      <vt:lpstr>  מפתח פה </vt:lpstr>
      <vt:lpstr>                                מפתח דו </vt:lpstr>
      <vt:lpstr>זיהוי שם הצליל במחמושת</vt:lpstr>
      <vt:lpstr>                        צורת המפתחות </vt:lpstr>
      <vt:lpstr>תיאוריה מוזיקלית</vt:lpstr>
      <vt:lpstr>תיאוריה מוזיקלית</vt:lpstr>
      <vt:lpstr>                         משקל מוזיקלי</vt:lpstr>
      <vt:lpstr>                         משקל מוזיקלי</vt:lpstr>
      <vt:lpstr>                         משקל זוגי</vt:lpstr>
      <vt:lpstr>                         משקל משולש</vt:lpstr>
      <vt:lpstr>                       משקל מעורב</vt:lpstr>
      <vt:lpstr>                משקל זוגי - שינוי המכנה</vt:lpstr>
      <vt:lpstr>                משקל משולש - שינוי המכנה</vt:lpstr>
      <vt:lpstr>                משקל מעורב - שינוי במכנה</vt:lpstr>
      <vt:lpstr>                         משקל מתחלף</vt:lpstr>
      <vt:lpstr>                  משקלות בעלי אותו ערך מתמטי</vt:lpstr>
      <vt:lpstr>תיאוריה מוזיקלית</vt:lpstr>
      <vt:lpstr>תיאוריה מוזיקלית</vt:lpstr>
      <vt:lpstr>                         סולם מוזיקלי</vt:lpstr>
      <vt:lpstr>                                תבנית הסולם</vt:lpstr>
      <vt:lpstr>                                7 7 תבניות הסולם</vt:lpstr>
      <vt:lpstr>                       אופן בניית הסולם</vt:lpstr>
      <vt:lpstr>                    אופן בניית הסולם-המשך</vt:lpstr>
      <vt:lpstr>                    אופן בניית הסולם-המשך</vt:lpstr>
      <vt:lpstr>                       טטרא קורד</vt:lpstr>
      <vt:lpstr>                         סוגי הסולמות</vt:lpstr>
      <vt:lpstr>                         סולם מוזיקלי</vt:lpstr>
      <vt:lpstr>תיאוריה מוזיקלית</vt:lpstr>
      <vt:lpstr>תיאוריה מוזיקלית</vt:lpstr>
      <vt:lpstr>                         סולם מוזיקלי</vt:lpstr>
      <vt:lpstr>                 סולמות במוזיקה האירופאית מערבית</vt:lpstr>
      <vt:lpstr>                                סימני הסולם</vt:lpstr>
      <vt:lpstr>                            21 סימני הסולמות- במז'ור</vt:lpstr>
      <vt:lpstr>                           21 סימני הסולמות- במינור</vt:lpstr>
      <vt:lpstr>תיאוריה מוזיקלית</vt:lpstr>
      <vt:lpstr>      תיאוריה מוזיקלית</vt:lpstr>
      <vt:lpstr>                                 מעגל הקוינטות</vt:lpstr>
      <vt:lpstr>                   מעגל הקוינטות - בסימני הדיאז</vt:lpstr>
      <vt:lpstr>                   מעגל הקוינטות - בסימני הבמול</vt:lpstr>
      <vt:lpstr>                                מעגל הקוינטות</vt:lpstr>
      <vt:lpstr>תיאוריה מוזיקלית</vt:lpstr>
      <vt:lpstr>תיאוריה מוזיקלית</vt:lpstr>
      <vt:lpstr>תיאוריה מוזיקלית</vt:lpstr>
      <vt:lpstr>                         צלילי המוזיקה</vt:lpstr>
      <vt:lpstr>                    תכונות הצליל:תכונת הגובה</vt:lpstr>
      <vt:lpstr>                 תכונות הצליל- תכונת העוצמה</vt:lpstr>
      <vt:lpstr>                   תכונות הצליל:תכונת המשך</vt:lpstr>
      <vt:lpstr>                      תכונות הצליל-תכונת הגוון</vt:lpstr>
      <vt:lpstr>                         שמות הצלילים</vt:lpstr>
      <vt:lpstr>                     7 גבהי הצלילים</vt:lpstr>
      <vt:lpstr>7 צלילי היסוד</vt:lpstr>
      <vt:lpstr>5 סימני היתק</vt:lpstr>
      <vt:lpstr>                      שמות סימני ההיתק</vt:lpstr>
      <vt:lpstr> 12  הצלילים</vt:lpstr>
      <vt:lpstr>תיאוריה מוזיקלית</vt:lpstr>
      <vt:lpstr>                           אופן עריכת התוים </vt:lpstr>
      <vt:lpstr>תיאוריה מוזיקלית</vt:lpstr>
      <vt:lpstr>                           תיבה במוזיקה </vt:lpstr>
      <vt:lpstr>                                               מספור תיבות</vt:lpstr>
      <vt:lpstr>                                               מספור הצלילים</vt:lpstr>
      <vt:lpstr>                                     קורית </vt:lpstr>
      <vt:lpstr>              קו תיבה - עם סימן קו כפול</vt:lpstr>
      <vt:lpstr>     קו תיבה- עם סימן חזרה שמאלי</vt:lpstr>
      <vt:lpstr>            קו תיבה- עם סימן חזרה ימני</vt:lpstr>
      <vt:lpstr>           קו תיבה - עם סימן סיום</vt:lpstr>
      <vt:lpstr>                            ססטמה</vt:lpstr>
      <vt:lpstr>                          ססטמה-סולו בליווי פסנתר</vt:lpstr>
      <vt:lpstr>                          ססטמה-רב קולית</vt:lpstr>
      <vt:lpstr>      תיאוריה מוזיקלית</vt:lpstr>
      <vt:lpstr> תיווי מוזיקלי</vt:lpstr>
      <vt:lpstr> תיווי מוזיקלי</vt:lpstr>
      <vt:lpstr>                            תו מוזיקלי</vt:lpstr>
      <vt:lpstr>                               רגלית </vt:lpstr>
      <vt:lpstr>                                  ווית </vt:lpstr>
      <vt:lpstr>                           קשתות</vt:lpstr>
      <vt:lpstr>                        צורת רישום התווים-המשך</vt:lpstr>
      <vt:lpstr>                         סימני התיווי</vt:lpstr>
      <vt:lpstr>                         סימני התיווי- המשך</vt:lpstr>
      <vt:lpstr>                    תיווי יצירה מוזיקלית</vt:lpstr>
      <vt:lpstr>                            מספור וסימני התיבות</vt:lpstr>
      <vt:lpstr>         שמות ומספור התוים</vt:lpstr>
      <vt:lpstr>                                משך הצליל</vt:lpstr>
      <vt:lpstr>                         סימון משך הצליל- הפעמה</vt:lpstr>
      <vt:lpstr>   סימני התוים והדמימות </vt:lpstr>
      <vt:lpstr>                            סימני האטה</vt:lpstr>
      <vt:lpstr>                            סימני הדינמיקה</vt:lpstr>
      <vt:lpstr>         סימני הטמפו</vt:lpstr>
      <vt:lpstr>         סימני האוירה</vt:lpstr>
      <vt:lpstr>                            סימני החזרה</vt:lpstr>
      <vt:lpstr>                                טמפו</vt:lpstr>
      <vt:lpstr>                            אופן חישוב הטמפו</vt:lpstr>
      <vt:lpstr>תיאוריה מוזיקלית</vt:lpstr>
      <vt:lpstr>                           מרווח מוזיקלי</vt:lpstr>
      <vt:lpstr>                      מרווח מוזיקלי-המשך</vt:lpstr>
      <vt:lpstr>                          סוגי מרווחים</vt:lpstr>
      <vt:lpstr>                          סוגי מרווחים-המשך</vt:lpstr>
      <vt:lpstr>                          סוגי מרווחים-המשך</vt:lpstr>
      <vt:lpstr>                                     סוגי מרווחים-המשך </vt:lpstr>
      <vt:lpstr>          </vt:lpstr>
      <vt:lpstr>          </vt:lpstr>
      <vt:lpstr>                           טון במוזיקה</vt:lpstr>
      <vt:lpstr>                          טון פיזיקלי</vt:lpstr>
      <vt:lpstr>תיאוריה מוזיקלית</vt:lpstr>
      <vt:lpstr>      תיאוריה מוזיקלית</vt:lpstr>
      <vt:lpstr>                          אקורד</vt:lpstr>
      <vt:lpstr>                         אקורד הגדרה</vt:lpstr>
      <vt:lpstr>                         אקורד משולש</vt:lpstr>
      <vt:lpstr>                     4 אקורד משולש</vt:lpstr>
      <vt:lpstr>                     4 אקורד משולש</vt:lpstr>
      <vt:lpstr>                     4 אקורד משולש</vt:lpstr>
      <vt:lpstr>                        ספט אקורד</vt:lpstr>
      <vt:lpstr>                        ספט אקורד</vt:lpstr>
      <vt:lpstr>                        קוינט ספט אקורד</vt:lpstr>
      <vt:lpstr>                        טרצ קורט-ספט אקורד</vt:lpstr>
      <vt:lpstr>                        סקנד -ספט אקורד</vt:lpstr>
      <vt:lpstr>                            כל סוגי האקורדים</vt:lpstr>
      <vt:lpstr>                            כל סוגי האקורדים-המשך</vt:lpstr>
      <vt:lpstr>                        אקורד סגור/פתוח</vt:lpstr>
      <vt:lpstr>                  אקורד מפורק/בלתי מפורק</vt:lpstr>
      <vt:lpstr>                  אקורד מפורק עם שני היפוכיו</vt:lpstr>
      <vt:lpstr>      תיאוריה מוזיקלית</vt:lpstr>
      <vt:lpstr>                     דרגות האקורד בסולם </vt:lpstr>
      <vt:lpstr>                          סקסט אקורד </vt:lpstr>
      <vt:lpstr>                      קוורט סקסט אקורד </vt:lpstr>
      <vt:lpstr>                         ספט אקורד </vt:lpstr>
      <vt:lpstr>                       דרגות הסולם</vt:lpstr>
      <vt:lpstr>                  מיקום דרגות הסולם</vt:lpstr>
      <vt:lpstr>                 מיקום דרגות הסולם-המשך</vt:lpstr>
      <vt:lpstr>                  מיקום דרגות הסולם-המשך</vt:lpstr>
      <vt:lpstr>דרגות האקורד</vt:lpstr>
      <vt:lpstr>      תיאוריה מוזיקלית</vt:lpstr>
      <vt:lpstr>תיאוריה מוזיקלית</vt:lpstr>
      <vt:lpstr>                                    סולם דיאטוני</vt:lpstr>
      <vt:lpstr>                                    סולם טונלי </vt:lpstr>
      <vt:lpstr>                           ממציאי הסולם הטונלי </vt:lpstr>
      <vt:lpstr>                              סולם מיקרוטונלי </vt:lpstr>
      <vt:lpstr>                              שאלות בנושא -סולם מיקרוטונלי </vt:lpstr>
      <vt:lpstr>                                    סולם מז'ור</vt:lpstr>
      <vt:lpstr>                          סולם מינור- טבעי</vt:lpstr>
      <vt:lpstr>                          סולם מינור- הרמוני</vt:lpstr>
      <vt:lpstr>                          סולם מינור- מלודי</vt:lpstr>
      <vt:lpstr>                               סולם כרומטי</vt:lpstr>
      <vt:lpstr>                               סולם פנטטוני</vt:lpstr>
      <vt:lpstr>                               סולם פנטטוני</vt:lpstr>
      <vt:lpstr>                        סולם הטונים השלמים</vt:lpstr>
      <vt:lpstr>                          סולם המודוס</vt:lpstr>
      <vt:lpstr>                              סולם ג'אז</vt:lpstr>
      <vt:lpstr>                          סולם בלוז</vt:lpstr>
      <vt:lpstr>                          סולם הראגה ההודי</vt:lpstr>
      <vt:lpstr>                          סולם המקאם הערבי</vt:lpstr>
      <vt:lpstr>                          טעמי המקרא </vt:lpstr>
      <vt:lpstr>                        סולמות חופפים</vt:lpstr>
      <vt:lpstr>                        טבלה- סולמות חופפים</vt:lpstr>
      <vt:lpstr>                          סולמות מקבילים</vt:lpstr>
      <vt:lpstr>                טבלה- סולמות מקבילים-רגיל</vt:lpstr>
      <vt:lpstr>                        טבלה- סולמות מקבילים-דיאז</vt:lpstr>
      <vt:lpstr>                        טבלה- סולמות מקבילים-במול</vt:lpstr>
      <vt:lpstr>                         סולם מוזיקלי</vt:lpstr>
      <vt:lpstr>                                תבנית הסולם</vt:lpstr>
      <vt:lpstr>                                7 7 תבניות הסולם</vt:lpstr>
      <vt:lpstr>טרנספוזיציה-השאה</vt:lpstr>
      <vt:lpstr>      תנודות הצליל</vt:lpstr>
      <vt:lpstr>תנודות הצליל-אופן החישוב </vt:lpstr>
      <vt:lpstr>תיאוריה מוזיקלית</vt:lpstr>
      <vt:lpstr>                                  מודוס</vt:lpstr>
      <vt:lpstr>                           מודוס - המשך</vt:lpstr>
      <vt:lpstr>                מודוסים במז'ור ובמינור </vt:lpstr>
      <vt:lpstr>                            מודוס יוני</vt:lpstr>
      <vt:lpstr>                           מודוס דורי</vt:lpstr>
      <vt:lpstr>                            מודוס פריגי</vt:lpstr>
      <vt:lpstr>                            מודוס לידי</vt:lpstr>
      <vt:lpstr>                          מודוס מיקסולידי</vt:lpstr>
      <vt:lpstr>                            מודוס איאולי</vt:lpstr>
      <vt:lpstr>                             מודוס לוקרי</vt:lpstr>
      <vt:lpstr>      תיאוריה מוזיקלית</vt:lpstr>
      <vt:lpstr>                           מנעד מוזיקלי</vt:lpstr>
      <vt:lpstr>                      מנעד מוזיקלי- קול האדם</vt:lpstr>
      <vt:lpstr>      תיאוריה מוזיקלית</vt:lpstr>
      <vt:lpstr>             הפסנתר</vt:lpstr>
      <vt:lpstr>             תכולת הפסנתר</vt:lpstr>
      <vt:lpstr>        סדר הקלידים בפסנתר</vt:lpstr>
      <vt:lpstr>        מיקום האוקטבות בפסנתר</vt:lpstr>
      <vt:lpstr>      תיאוריה מוזיקלית</vt:lpstr>
      <vt:lpstr>                  אוקטבה</vt:lpstr>
      <vt:lpstr>        סוגי אוקטבות</vt:lpstr>
      <vt:lpstr>        האוקטבה הכפולה</vt:lpstr>
      <vt:lpstr>        היפוכי אוקטבות</vt:lpstr>
      <vt:lpstr>        אוקטבת ספט אקורד</vt:lpstr>
      <vt:lpstr>        זיהוי שם הסולם</vt:lpstr>
      <vt:lpstr>   שיוך סימני היתק לסולם</vt:lpstr>
      <vt:lpstr>             סימני היתק בסולם</vt:lpstr>
      <vt:lpstr>   סימני היתק בסולם</vt:lpstr>
      <vt:lpstr>   חלוקה לקבוצות עבודה-סולמות</vt:lpstr>
      <vt:lpstr> חלוקה לקבוצות עבודה -מרווחים</vt:lpstr>
      <vt:lpstr> חלוקה לקבוצות עבודה -אקורדים</vt:lpstr>
      <vt:lpstr> תיאוריה מוזיקלית</vt:lpstr>
      <vt:lpstr>                מוזיקה</vt:lpstr>
      <vt:lpstr>                מלודיה</vt:lpstr>
      <vt:lpstr>      תיאוריה מוזיקלית</vt:lpstr>
      <vt:lpstr>                הגייה</vt:lpstr>
      <vt:lpstr>                הרמוניה</vt:lpstr>
      <vt:lpstr>                דיקציה</vt:lpstr>
      <vt:lpstr>                ווקאל</vt:lpstr>
      <vt:lpstr>             ווקאלים בשפה האיטלקית</vt:lpstr>
      <vt:lpstr>             ווקאלים בשפה הגרמנית</vt:lpstr>
      <vt:lpstr>             ווקאלים בשפה הלטינית</vt:lpstr>
      <vt:lpstr>         עיצור ודו תנועה</vt:lpstr>
      <vt:lpstr>         סולפג'</vt:lpstr>
      <vt:lpstr>         מוזיקה יהודית</vt:lpstr>
      <vt:lpstr>         מוזיקה יהודית- תבנית</vt:lpstr>
      <vt:lpstr>  תיאוריה מוזיקלית</vt:lpstr>
      <vt:lpstr>         כתיבת לחן</vt:lpstr>
      <vt:lpstr>         כתיבת מלל </vt:lpstr>
      <vt:lpstr>         עיבוד מוזיקלי </vt:lpstr>
      <vt:lpstr>         כתיבת יצירה</vt:lpstr>
      <vt:lpstr>         התנועה המלודית</vt:lpstr>
      <vt:lpstr>    חוקים בתנועה המלודית</vt:lpstr>
      <vt:lpstr>     התנועה הסימונטלית </vt:lpstr>
      <vt:lpstr>  התנועה הסימונטלית- המשך </vt:lpstr>
      <vt:lpstr>  חוקי הירמון בין אקורדים</vt:lpstr>
      <vt:lpstr>  חוקי הירמון בן אקורדים-מסקנות</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vt:lpstr>
      <vt:lpstr>חוקים בכתיבה הרמונית </vt:lpstr>
      <vt:lpstr>חוקים בכתיבה הרמונית </vt:lpstr>
      <vt:lpstr>חוקים בכתיבה הרמונית</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חוקים בכתיבה הרמונית </vt:lpstr>
      <vt:lpstr>רה-הרמוניזציה</vt:lpstr>
      <vt:lpstr>שיטות לפיזור אקורדים בג'אז</vt:lpstr>
      <vt:lpstr>עיבוד ל-4 קולות –נתון בס</vt:lpstr>
      <vt:lpstr>מוזיקת הבלוז</vt:lpstr>
      <vt:lpstr>המוזיקה האירית</vt:lpstr>
      <vt:lpstr>המוזיקה ההודית</vt:lpstr>
      <vt:lpstr>המוזיקה הערבית</vt:lpstr>
      <vt:lpstr>מונחים מוזיקליים</vt:lpstr>
      <vt:lpstr>מונחים מוזיקליים</vt:lpstr>
      <vt:lpstr>                            בחינת סיום סמסטר</vt:lpstr>
      <vt:lpstr>ארבע העוצמות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תיאוריה מוזיקלית</dc:title>
  <cp:lastModifiedBy>haim</cp:lastModifiedBy>
  <cp:revision>444</cp:revision>
  <dcterms:modified xsi:type="dcterms:W3CDTF">2019-10-26T11:52:29Z</dcterms:modified>
</cp:coreProperties>
</file>